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56"/>
  </p:handoutMasterIdLst>
  <p:sldIdLst>
    <p:sldId id="257" r:id="rId3"/>
    <p:sldId id="741" r:id="rId4"/>
    <p:sldId id="503" r:id="rId5"/>
    <p:sldId id="878" r:id="rId6"/>
    <p:sldId id="413" r:id="rId8"/>
    <p:sldId id="956" r:id="rId9"/>
    <p:sldId id="833" r:id="rId10"/>
    <p:sldId id="836" r:id="rId11"/>
    <p:sldId id="837" r:id="rId12"/>
    <p:sldId id="830" r:id="rId13"/>
    <p:sldId id="839" r:id="rId14"/>
    <p:sldId id="831" r:id="rId15"/>
    <p:sldId id="879" r:id="rId16"/>
    <p:sldId id="914" r:id="rId17"/>
    <p:sldId id="915" r:id="rId18"/>
    <p:sldId id="916" r:id="rId19"/>
    <p:sldId id="917" r:id="rId20"/>
    <p:sldId id="918" r:id="rId21"/>
    <p:sldId id="832" r:id="rId22"/>
    <p:sldId id="844" r:id="rId23"/>
    <p:sldId id="858" r:id="rId24"/>
    <p:sldId id="859" r:id="rId25"/>
    <p:sldId id="923" r:id="rId26"/>
    <p:sldId id="955" r:id="rId27"/>
    <p:sldId id="954" r:id="rId28"/>
    <p:sldId id="921" r:id="rId29"/>
    <p:sldId id="952" r:id="rId30"/>
    <p:sldId id="924" r:id="rId31"/>
    <p:sldId id="860" r:id="rId32"/>
    <p:sldId id="851" r:id="rId33"/>
    <p:sldId id="880" r:id="rId34"/>
    <p:sldId id="866" r:id="rId35"/>
    <p:sldId id="926" r:id="rId36"/>
    <p:sldId id="931" r:id="rId37"/>
    <p:sldId id="933" r:id="rId38"/>
    <p:sldId id="932" r:id="rId39"/>
    <p:sldId id="936" r:id="rId40"/>
    <p:sldId id="934" r:id="rId41"/>
    <p:sldId id="935" r:id="rId42"/>
    <p:sldId id="869" r:id="rId43"/>
    <p:sldId id="1001" r:id="rId44"/>
    <p:sldId id="867" r:id="rId45"/>
    <p:sldId id="1002" r:id="rId46"/>
    <p:sldId id="868" r:id="rId47"/>
    <p:sldId id="852" r:id="rId48"/>
    <p:sldId id="877" r:id="rId49"/>
    <p:sldId id="881" r:id="rId50"/>
    <p:sldId id="871" r:id="rId51"/>
    <p:sldId id="872" r:id="rId52"/>
    <p:sldId id="874" r:id="rId53"/>
    <p:sldId id="925" r:id="rId54"/>
    <p:sldId id="841" r:id="rId55"/>
  </p:sldIdLst>
  <p:sldSz cx="12192000" cy="6858000"/>
  <p:notesSz cx="10234295" cy="7103745"/>
  <p:embeddedFontLst>
    <p:embeddedFont>
      <p:font typeface="汉仪中隶书简" panose="02010600000101010101" charset="-122"/>
      <p:regular r:id="rId61"/>
    </p:embeddedFont>
  </p:embeddedFontLst>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翟宏帅" initials="翟宏帅/运营科技" lastIdx="1" clrIdx="0"/>
  <p:cmAuthor id="1" name="王常胜" initials="王" lastIdx="1" clrIdx="0"/>
  <p:cmAuthor id="2" name="Pueschner, Franziska {FA~Shanghai}" initials="P" lastIdx="5" clrIdx="0"/>
  <p:cmAuthor id="4" name="11648" initials="1" lastIdx="1" clrIdx="3"/>
  <p:cmAuthor id="107" name="1 mac" initials="1" lastIdx="1" clrIdx="0"/>
  <p:cmAuthor id="108" name="ozg106" initials="o" lastIdx="1" clrIdx="92"/>
  <p:cmAuthor id="109" name="dingyuemei" initials="d" lastIdx="1" clrIdx="21"/>
  <p:cmAuthor id="3" name="ShiLei" initials="S" lastIdx="2" clrIdx="2"/>
  <p:cmAuthor id="110" name="449030419@qq.com" initials="4" lastIdx="1" clrIdx="0"/>
  <p:cmAuthor id="111" name="lgp" initials="l" lastIdx="1" clrIdx="0"/>
  <p:cmAuthor id="5" name="胥婧" initials="胥" lastIdx="1" clrIdx="4"/>
  <p:cmAuthor id="112" name="未知用户89" initials="未" lastIdx="0" clrIdx="0"/>
  <p:cmAuthor id="6" name="张聪/应用开发九部/软件开发中心/总行机关/ABC" initials="张" lastIdx="2" clrIdx="5"/>
  <p:cmAuthor id="113" name="songchunhua" initials="s" lastIdx="0" clrIdx="0"/>
  <p:cmAuthor id="7" name="chivas d" initials="c" lastIdx="11" clrIdx="0"/>
  <p:cmAuthor id="114" name="宋春华" initials="宋" lastIdx="12" clrIdx="1"/>
  <p:cmAuthor id="8" name="微软用户" initials="微" lastIdx="1" clrIdx="0"/>
  <p:cmAuthor id="115" name="lixiaosong" initials="l" lastIdx="0" clrIdx="2"/>
  <p:cmAuthor id="9" name="kingsoft" initials="k" lastIdx="1" clrIdx="0"/>
  <p:cmAuthor id="116" name="未知用户78" initials="未" lastIdx="1" clrIdx="0"/>
  <p:cmAuthor id="10" name="未知用户5" initials="未" lastIdx="1" clrIdx="0"/>
  <p:cmAuthor id="117" name="yanqiqi-lgd" initials="y" lastIdx="2" clrIdx="5"/>
  <p:cmAuthor id="11" name="未知用户4" initials="未" lastIdx="0" clrIdx="0"/>
  <p:cmAuthor id="118" name="番茄花园" initials="番" lastIdx="4" clrIdx="0"/>
  <p:cmAuthor id="12" name="Admin" initials="A" lastIdx="0" clrIdx="0"/>
  <p:cmAuthor id="119" name="zq" initials="z" lastIdx="1" clrIdx="0"/>
  <p:cmAuthor id="13" name="temp" initials="t" lastIdx="1" clrIdx="3"/>
  <p:cmAuthor id="120" name="吕永朋" initials="吕" lastIdx="1" clrIdx="0"/>
  <p:cmAuthor id="14" name="Tracy Chen" initials="T" lastIdx="1" clrIdx="0"/>
  <p:cmAuthor id="15" name="张云超" initials="张" lastIdx="7" clrIdx="0"/>
  <p:cmAuthor id="16" name="tkuser" initials="t" lastIdx="1" clrIdx="0"/>
  <p:cmAuthor id="17" name="dongwc0205" initials="d" lastIdx="1" clrIdx="15"/>
  <p:cmAuthor id="18" name="Hi_ Young" initials="H" lastIdx="20" clrIdx="0"/>
  <p:cmAuthor id="19" name="未知用户1" initials="未" lastIdx="2" clrIdx="0"/>
  <p:cmAuthor id="20" name="zhenwb" initials="z" lastIdx="1" clrIdx="17"/>
  <p:cmAuthor id="21" name="WHTP" initials="W" lastIdx="1" clrIdx="20"/>
  <p:cmAuthor id="22" name="未知用户6" initials="未" lastIdx="1" clrIdx="0"/>
  <p:cmAuthor id="23" name="余潇迎" initials="余" lastIdx="2" clrIdx="0"/>
  <p:cmAuthor id="24" name="LENOVO" initials="L" lastIdx="1" clrIdx="0"/>
  <p:cmAuthor id="25" name="admin" initials="a" lastIdx="1" clrIdx="19"/>
  <p:cmAuthor id="26" name="唐琨" initials="唐琨" lastIdx="1" clrIdx="22"/>
  <p:cmAuthor id="27" name="Karen Tao" initials="K" lastIdx="3" clrIdx="26"/>
  <p:cmAuthor id="28" name="PPTer_Tang" initials="P" lastIdx="1" clrIdx="0"/>
  <p:cmAuthor id="30" name="gaojg02" initials="g" lastIdx="0" clrIdx="0"/>
  <p:cmAuthor id="31" name="核保" initials="核" lastIdx="2" clrIdx="0"/>
  <p:cmAuthor id="32" name="Sandra" initials="S" lastIdx="0" clrIdx="0"/>
  <p:cmAuthor id="33" name="崔冶鸣（内蒙古英才管培生）" initials="崔" lastIdx="1" clrIdx="0"/>
  <p:cmAuthor id="34" name="卫天一" initials="卫" lastIdx="1" clrIdx="0"/>
  <p:cmAuthor id="35" name="万户网络" initials="万" lastIdx="1" clrIdx="0"/>
  <p:cmAuthor id="36" name="未知用户12" initials="未" lastIdx="1" clrIdx="0"/>
  <p:cmAuthor id="37" name="朴鹏-lhq" initials="朴" lastIdx="0" clrIdx="18"/>
  <p:cmAuthor id="38" name="Jinyi" initials="J" lastIdx="42" clrIdx="2"/>
  <p:cmAuthor id="39" name="PC" initials="P" lastIdx="19" clrIdx="3"/>
  <p:cmAuthor id="40" name="江涛 李" initials="江" lastIdx="2" clrIdx="0"/>
  <p:cmAuthor id="41" name="CommUser" initials="C" lastIdx="4" clrIdx="0"/>
  <p:cmAuthor id="42" name="杨国" initials="杨" lastIdx="3" clrIdx="0"/>
  <p:cmAuthor id="43" name="HaoshuaiWu" initials="H" lastIdx="1" clrIdx="0"/>
  <p:cmAuthor id="44" name="G" initials="G" lastIdx="1" clrIdx="22"/>
  <p:cmAuthor id="45" name="启浩" initials="启" lastIdx="2" clrIdx="0"/>
  <p:cmAuthor id="46" name="袨?嗴?傤?" initials="袨" lastIdx="0" clrIdx="0"/>
  <p:cmAuthor id="47" name="User" initials="U" lastIdx="0" clrIdx="0"/>
  <p:cmAuthor id="48" name="catlaohu" initials="c" lastIdx="2" clrIdx="0"/>
  <p:cmAuthor id="49" name="hy-tkyl" initials="h" lastIdx="2" clrIdx="0"/>
  <p:cmAuthor id="50" name="吕 阔" initials="吕" lastIdx="1" clrIdx="22"/>
  <p:cmAuthor id="51" name="yiwei zhu" initials="y" lastIdx="14" clrIdx="0"/>
  <p:cmAuthor id="52" name="吕震" initials="吕" lastIdx="6" clrIdx="0"/>
  <p:cmAuthor id="53" name="吴岩" initials="吴" lastIdx="1" clrIdx="0"/>
  <p:cmAuthor id="54" name="柯 少鹏" initials="柯" lastIdx="1" clrIdx="0"/>
  <p:cmAuthor id="55" name="ZZC" initials="Z" lastIdx="1" clrIdx="1"/>
  <p:cmAuthor id="56" name="马妍" initials="马" lastIdx="1" clrIdx="0"/>
  <p:cmAuthor id="57" name="孙现民" initials="孙" lastIdx="1" clrIdx="0"/>
  <p:cmAuthor id="58" name="不灰心骑士" initials="不" lastIdx="1" clrIdx="0"/>
  <p:cmAuthor id="59" name="Q Q" initials="Q" lastIdx="1" clrIdx="3"/>
  <p:cmAuthor id="60" name="柳 先涛" initials="柳" lastIdx="8" clrIdx="0"/>
  <p:cmAuthor id="61" name="李寄思" initials="李" lastIdx="16" clrIdx="0"/>
  <p:cmAuthor id="62" name="张逸晨" initials="张" lastIdx="1" clrIdx="0"/>
  <p:cmAuthor id="63" name="雨林木风" initials="雨" lastIdx="14" clrIdx="1"/>
  <p:cmAuthor id="64" name="岳文甲" initials="岳" lastIdx="1" clrIdx="1"/>
  <p:cmAuthor id="65" name="Picc" initials="P" lastIdx="1" clrIdx="0"/>
  <p:cmAuthor id="66" name="未知用户2" initials="未" lastIdx="0" clrIdx="0"/>
  <p:cmAuthor id="67" name="guoge" initials="g" lastIdx="4" clrIdx="0"/>
  <p:cmAuthor id="68" name="未知用户17" initials="未" lastIdx="1" clrIdx="0"/>
  <p:cmAuthor id="69" name="未知用户10" initials="未" lastIdx="1" clrIdx="0"/>
  <p:cmAuthor id="70" name="未知用户11" initials="未" lastIdx="1" clrIdx="0"/>
  <p:cmAuthor id="71" name="未知用户18" initials="未" lastIdx="8" clrIdx="0"/>
  <p:cmAuthor id="72" name="未知用户19" initials="未" lastIdx="0" clrIdx="0"/>
  <p:cmAuthor id="73" name="未知用户16" initials="未" lastIdx="7" clrIdx="13"/>
  <p:cmAuthor id="74" name="王航" initials="王" lastIdx="2" clrIdx="1"/>
  <p:cmAuthor id="75" name="新萝卜家园" initials="新" lastIdx="0" clrIdx="0"/>
  <p:cmAuthor id="287643681" name="殷格非" initials="殷" lastIdx="2" clrIdx="0"/>
  <p:cmAuthor id="76" name="zhaozhihua-lhn" initials="z" lastIdx="1" clrIdx="0"/>
  <p:cmAuthor id="287643682" name="z r" initials="zr" lastIdx="5" clrIdx="12"/>
  <p:cmAuthor id="77" name="滕杰" initials="滕" lastIdx="1" clrIdx="0"/>
  <p:cmAuthor id="78" name="exfeng" initials="e" lastIdx="5" clrIdx="0"/>
  <p:cmAuthor id="79" name="Office" initials="O" lastIdx="1" clrIdx="0"/>
  <p:cmAuthor id="80" name="仝德志" initials="仝" lastIdx="1" clrIdx="0"/>
  <p:cmAuthor id="81" name="韩冰" initials="韩" lastIdx="4" clrIdx="0"/>
  <p:cmAuthor id="82" name="user" initials="u" lastIdx="1" clrIdx="1"/>
  <p:cmAuthor id="83" name="caoyq0624" initials="c" lastIdx="2" clrIdx="0"/>
  <p:cmAuthor id="84" name="张妍" initials="张" lastIdx="3" clrIdx="0"/>
  <p:cmAuthor id="85" name="Windows 用户" initials="W" lastIdx="4" clrIdx="2"/>
  <p:cmAuthor id="86" name="minty minty" initials="m" lastIdx="1" clrIdx="0"/>
  <p:cmAuthor id="88" name="Windows" initials="W" lastIdx="1" clrIdx="3"/>
  <p:cmAuthor id="89" name="季玉洁" initials="季" lastIdx="22" clrIdx="0"/>
  <p:cmAuthor id="90" name="松 李" initials="松" lastIdx="1" clrIdx="4"/>
  <p:cmAuthor id="91" name="杨姗" initials="杨" lastIdx="3" clrIdx="1"/>
  <p:cmAuthor id="92" name="续晓婧" initials="续" lastIdx="2" clrIdx="0"/>
  <p:cmAuthor id="93" name="cpic" initials="c" lastIdx="0" clrIdx="0"/>
  <p:cmAuthor id="94" name="董苗苗" initials="董" lastIdx="0" clrIdx="1"/>
  <p:cmAuthor id="95" name="AutoBVT" initials="A" lastIdx="0" clrIdx="0"/>
  <p:cmAuthor id="96" name="91huhang" initials="9" lastIdx="1" clrIdx="0"/>
  <p:cmAuthor id="97" name="Wang, Cherry-J" initials="W" lastIdx="17" clrIdx="1"/>
  <p:cmAuthor id="98" name="HP" initials="H" lastIdx="1" clrIdx="22"/>
  <p:cmAuthor id="99" name="jxgy15" initials="j" lastIdx="0" clrIdx="0"/>
  <p:cmAuthor id="100" name="幺以谦" initials="幺" lastIdx="2" clrIdx="1"/>
  <p:cmAuthor id="101" name="徐 宁" initials="徐" lastIdx="1" clrIdx="0"/>
  <p:cmAuthor id="102" name="QBOSSCHEN" initials="Q" lastIdx="1" clrIdx="0"/>
  <p:cmAuthor id="103" name="pangyt" initials="p" lastIdx="1" clrIdx="0"/>
  <p:cmAuthor id="104" name="xuqing" initials="x" lastIdx="4" clrIdx="0"/>
  <p:cmAuthor id="105" name="DELL" initials="D" lastIdx="1" clrIdx="34"/>
  <p:cmAuthor id="106" name="宋 歌" initials="宋" lastIdx="1" clrIdx="35"/>
  <p:cmAuthor id="122" name="13184" initials="1" lastIdx="1" clrIdx="12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2123"/>
    <a:srgbClr val="AE2B2F"/>
    <a:srgbClr val="D09871"/>
    <a:srgbClr val="E28A38"/>
    <a:srgbClr val="A32124"/>
    <a:srgbClr val="BF9674"/>
    <a:srgbClr val="A57956"/>
    <a:srgbClr val="C69A77"/>
    <a:srgbClr val="DFDFDF"/>
    <a:srgbClr val="E3A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showGuides="1">
      <p:cViewPr varScale="1">
        <p:scale>
          <a:sx n="142" d="100"/>
          <a:sy n="142" d="100"/>
        </p:scale>
        <p:origin x="100" y="616"/>
      </p:cViewPr>
      <p:guideLst>
        <p:guide orient="horz" pos="210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2" Type="http://schemas.openxmlformats.org/officeDocument/2006/relationships/tags" Target="tags/tag40.xml"/><Relationship Id="rId61" Type="http://schemas.openxmlformats.org/officeDocument/2006/relationships/font" Target="fonts/font1.fntdata"/><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6618209" cy="276895"/>
          </a:xfrm>
          <a:prstGeom prst="rect">
            <a:avLst/>
          </a:prstGeom>
        </p:spPr>
        <p:txBody>
          <a:bodyPr vert="horz" lIns="91440" tIns="45720" rIns="91440" bIns="45720" rtlCol="0"/>
          <a:lstStyle>
            <a:lvl1pPr algn="l">
              <a:defRPr sz="720"/>
            </a:lvl1pPr>
          </a:lstStyle>
          <a:p>
            <a:endParaRPr lang="zh-CN" altLang="en-US"/>
          </a:p>
        </p:txBody>
      </p:sp>
      <p:sp>
        <p:nvSpPr>
          <p:cNvPr id="3" name="日期占位符 2"/>
          <p:cNvSpPr>
            <a:spLocks noGrp="1"/>
          </p:cNvSpPr>
          <p:nvPr>
            <p:ph type="dt" sz="quarter" idx="1"/>
          </p:nvPr>
        </p:nvSpPr>
        <p:spPr>
          <a:xfrm>
            <a:off x="8651047" y="0"/>
            <a:ext cx="6618209" cy="276895"/>
          </a:xfrm>
          <a:prstGeom prst="rect">
            <a:avLst/>
          </a:prstGeom>
        </p:spPr>
        <p:txBody>
          <a:bodyPr vert="horz" lIns="91440" tIns="45720" rIns="91440" bIns="45720" rtlCol="0"/>
          <a:lstStyle>
            <a:lvl1pPr algn="r">
              <a:defRPr sz="72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5241828"/>
            <a:ext cx="6618209" cy="276894"/>
          </a:xfrm>
          <a:prstGeom prst="rect">
            <a:avLst/>
          </a:prstGeom>
        </p:spPr>
        <p:txBody>
          <a:bodyPr vert="horz" lIns="91440" tIns="45720" rIns="91440" bIns="45720" rtlCol="0" anchor="b"/>
          <a:lstStyle>
            <a:lvl1pPr algn="l">
              <a:defRPr sz="720"/>
            </a:lvl1pPr>
          </a:lstStyle>
          <a:p>
            <a:endParaRPr lang="zh-CN" altLang="en-US"/>
          </a:p>
        </p:txBody>
      </p:sp>
      <p:sp>
        <p:nvSpPr>
          <p:cNvPr id="5" name="灯片编号占位符 4"/>
          <p:cNvSpPr>
            <a:spLocks noGrp="1"/>
          </p:cNvSpPr>
          <p:nvPr>
            <p:ph type="sldNum" sz="quarter" idx="3"/>
          </p:nvPr>
        </p:nvSpPr>
        <p:spPr>
          <a:xfrm>
            <a:off x="8651047" y="5241828"/>
            <a:ext cx="6618209" cy="276894"/>
          </a:xfrm>
          <a:prstGeom prst="rect">
            <a:avLst/>
          </a:prstGeom>
        </p:spPr>
        <p:txBody>
          <a:bodyPr vert="horz" lIns="91440" tIns="45720" rIns="91440" bIns="45720" rtlCol="0" anchor="b"/>
          <a:lstStyle>
            <a:lvl1pPr algn="r">
              <a:defRPr sz="72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6618209" cy="27689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8651047" y="0"/>
            <a:ext cx="6618209" cy="276895"/>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980778" y="689840"/>
            <a:ext cx="3311233" cy="1862569"/>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527279" y="2655885"/>
            <a:ext cx="12218232" cy="217299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5241828"/>
            <a:ext cx="6618209" cy="27689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8651047" y="5241828"/>
            <a:ext cx="6618209" cy="276894"/>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a:t>wps</a:t>
            </a:r>
            <a:r>
              <a:rPr lang="zh-CN" altLang="en-US"/>
              <a:t>稻壳儿七月上原创链接：</a:t>
            </a:r>
            <a:r>
              <a:rPr lang="en-US" altLang="zh-CN"/>
              <a:t>http://chn.docer.com/works?userid=390257647</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a:t>wps</a:t>
            </a:r>
            <a:r>
              <a:rPr lang="zh-CN" altLang="en-US"/>
              <a:t>稻壳儿七月上原创链接：</a:t>
            </a:r>
            <a:r>
              <a:rPr lang="en-US" altLang="zh-CN"/>
              <a:t>http://chn.docer.com/works?userid=390257647</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19000"/>
          </a:blip>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8.png"/><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jpe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3.png"/><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3.png"/><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image" Target="../media/image3.png"/><Relationship Id="rId2" Type="http://schemas.openxmlformats.org/officeDocument/2006/relationships/tags" Target="../tags/tag32.xml"/><Relationship Id="rId1" Type="http://schemas.openxmlformats.org/officeDocument/2006/relationships/tags" Target="../tags/tag31.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1.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9.xml"/><Relationship Id="rId3" Type="http://schemas.openxmlformats.org/officeDocument/2006/relationships/image" Target="../media/image3.png"/><Relationship Id="rId2" Type="http://schemas.openxmlformats.org/officeDocument/2006/relationships/tags" Target="../tags/tag38.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3000"/>
          </a:blip>
          <a:stretch>
            <a:fillRect b="-1000"/>
          </a:stretch>
        </a:blipFill>
        <a:effectLst/>
      </p:bgPr>
    </p:bg>
    <p:spTree>
      <p:nvGrpSpPr>
        <p:cNvPr id="1" name=""/>
        <p:cNvGrpSpPr/>
        <p:nvPr/>
      </p:nvGrpSpPr>
      <p:grpSpPr>
        <a:xfrm>
          <a:off x="0" y="0"/>
          <a:ext cx="0" cy="0"/>
          <a:chOff x="0" y="0"/>
          <a:chExt cx="0" cy="0"/>
        </a:xfrm>
      </p:grpSpPr>
      <p:pic>
        <p:nvPicPr>
          <p:cNvPr id="7" name="图片 6" descr="4"/>
          <p:cNvPicPr>
            <a:picLocks noChangeAspect="1"/>
          </p:cNvPicPr>
          <p:nvPr/>
        </p:nvPicPr>
        <p:blipFill>
          <a:blip r:embed="rId2"/>
          <a:srcRect/>
          <a:stretch>
            <a:fillRect/>
          </a:stretch>
        </p:blipFill>
        <p:spPr>
          <a:xfrm>
            <a:off x="9785985" y="-62865"/>
            <a:ext cx="2406015" cy="6920865"/>
          </a:xfrm>
          <a:prstGeom prst="rect">
            <a:avLst/>
          </a:prstGeom>
        </p:spPr>
      </p:pic>
      <p:sp>
        <p:nvSpPr>
          <p:cNvPr id="2" name="文本框 1"/>
          <p:cNvSpPr txBox="1"/>
          <p:nvPr/>
        </p:nvSpPr>
        <p:spPr>
          <a:xfrm>
            <a:off x="7282180" y="4201160"/>
            <a:ext cx="4064000" cy="953135"/>
          </a:xfrm>
          <a:prstGeom prst="rect">
            <a:avLst/>
          </a:prstGeom>
          <a:noFill/>
        </p:spPr>
        <p:txBody>
          <a:bodyPr wrap="square" rtlCol="0">
            <a:spAutoFit/>
          </a:bodyPr>
          <a:p>
            <a:r>
              <a:rPr lang="zh-CN" altLang="en-US" sz="2800">
                <a:latin typeface="黑体" charset="0"/>
                <a:ea typeface="黑体" charset="0"/>
                <a:cs typeface="黑体" charset="0"/>
              </a:rPr>
              <a:t>主讲人：李强</a:t>
            </a:r>
            <a:endParaRPr lang="zh-CN" altLang="en-US" sz="2800">
              <a:latin typeface="黑体" charset="0"/>
              <a:ea typeface="黑体" charset="0"/>
              <a:cs typeface="黑体" charset="0"/>
            </a:endParaRPr>
          </a:p>
          <a:p>
            <a:r>
              <a:rPr lang="zh-CN" altLang="en-US" sz="2800">
                <a:latin typeface="黑体" charset="0"/>
                <a:ea typeface="黑体" charset="0"/>
                <a:cs typeface="黑体" charset="0"/>
              </a:rPr>
              <a:t>时间：</a:t>
            </a:r>
            <a:r>
              <a:rPr lang="en-US" altLang="zh-CN" sz="2800">
                <a:latin typeface="黑体" charset="0"/>
                <a:ea typeface="黑体" charset="0"/>
                <a:cs typeface="黑体" charset="0"/>
              </a:rPr>
              <a:t>2024</a:t>
            </a:r>
            <a:r>
              <a:rPr lang="zh-CN" altLang="en-US" sz="2800">
                <a:latin typeface="黑体" charset="0"/>
                <a:ea typeface="黑体" charset="0"/>
                <a:cs typeface="黑体" charset="0"/>
              </a:rPr>
              <a:t>年</a:t>
            </a:r>
            <a:r>
              <a:rPr lang="en-US" altLang="zh-CN" sz="2800">
                <a:latin typeface="黑体" charset="0"/>
                <a:ea typeface="黑体" charset="0"/>
                <a:cs typeface="黑体" charset="0"/>
              </a:rPr>
              <a:t>11</a:t>
            </a:r>
            <a:r>
              <a:rPr lang="zh-CN" altLang="en-US" sz="2800">
                <a:latin typeface="黑体" charset="0"/>
                <a:ea typeface="黑体" charset="0"/>
                <a:cs typeface="黑体" charset="0"/>
              </a:rPr>
              <a:t>月</a:t>
            </a:r>
            <a:r>
              <a:rPr lang="en-US" altLang="zh-CN" sz="2800">
                <a:latin typeface="黑体" charset="0"/>
                <a:ea typeface="黑体" charset="0"/>
                <a:cs typeface="黑体" charset="0"/>
              </a:rPr>
              <a:t>5</a:t>
            </a:r>
            <a:r>
              <a:rPr lang="zh-CN" altLang="en-US" sz="2800">
                <a:latin typeface="黑体" charset="0"/>
                <a:ea typeface="黑体" charset="0"/>
                <a:cs typeface="黑体" charset="0"/>
              </a:rPr>
              <a:t>日</a:t>
            </a:r>
            <a:endParaRPr lang="zh-CN" altLang="en-US" sz="2800">
              <a:latin typeface="黑体" charset="0"/>
              <a:ea typeface="黑体" charset="0"/>
              <a:cs typeface="黑体" charset="0"/>
            </a:endParaRPr>
          </a:p>
        </p:txBody>
      </p:sp>
      <p:pic>
        <p:nvPicPr>
          <p:cNvPr id="8" name="图片 7" descr="律所图标"/>
          <p:cNvPicPr>
            <a:picLocks noChangeAspect="1"/>
          </p:cNvPicPr>
          <p:nvPr>
            <p:custDataLst>
              <p:tags r:id="rId3"/>
            </p:custDataLst>
          </p:nvPr>
        </p:nvPicPr>
        <p:blipFill>
          <a:blip r:embed="rId4"/>
          <a:stretch>
            <a:fillRect/>
          </a:stretch>
        </p:blipFill>
        <p:spPr>
          <a:xfrm rot="10800000" flipH="1" flipV="1">
            <a:off x="0" y="0"/>
            <a:ext cx="3194050" cy="768350"/>
          </a:xfrm>
          <a:prstGeom prst="rect">
            <a:avLst/>
          </a:prstGeom>
        </p:spPr>
      </p:pic>
      <p:sp>
        <p:nvSpPr>
          <p:cNvPr id="3" name="矩形 2"/>
          <p:cNvSpPr/>
          <p:nvPr/>
        </p:nvSpPr>
        <p:spPr>
          <a:xfrm>
            <a:off x="1312546" y="1939925"/>
            <a:ext cx="9333230" cy="1198880"/>
          </a:xfrm>
          <a:prstGeom prst="rect">
            <a:avLst/>
          </a:prstGeom>
          <a:noFill/>
          <a:ln>
            <a:noFill/>
          </a:ln>
        </p:spPr>
        <p:txBody>
          <a:bodyPr wrap="none" rtlCol="0" anchor="t">
            <a:spAutoFit/>
          </a:bodyPr>
          <a:p>
            <a:pPr algn="ctr"/>
            <a:r>
              <a:rPr lang="zh-CN" altLang="en-US" sz="7200" b="1">
                <a:ln w="9525">
                  <a:solidFill>
                    <a:schemeClr val="bg1"/>
                  </a:solidFill>
                  <a:prstDash val="solid"/>
                </a:ln>
                <a:solidFill>
                  <a:schemeClr val="tx1"/>
                </a:solidFill>
                <a:effectLst>
                  <a:outerShdw dist="38100" dir="5160000" sx="101000" sy="101000" algn="tl" rotWithShape="0">
                    <a:srgbClr val="592A36">
                      <a:alpha val="63000"/>
                      <a:alpha val="63000"/>
                    </a:srgbClr>
                  </a:outerShdw>
                  <a:reflection blurRad="6350" stA="18000" endA="300" endPos="34000" dist="25400" dir="5400000" sy="-100000" algn="bl" rotWithShape="0"/>
                </a:effectLst>
                <a:latin typeface="汉仪中隶书简" panose="02010600000101010101" charset="-122"/>
                <a:ea typeface="汉仪中隶书简" panose="02010600000101010101" charset="-122"/>
              </a:rPr>
              <a:t>企业经营法律风险防范</a:t>
            </a:r>
            <a:endParaRPr lang="zh-CN" altLang="en-US" sz="7200" b="1">
              <a:ln w="9525">
                <a:solidFill>
                  <a:schemeClr val="bg1"/>
                </a:solidFill>
                <a:prstDash val="solid"/>
              </a:ln>
              <a:solidFill>
                <a:schemeClr val="tx1"/>
              </a:solidFill>
              <a:effectLst>
                <a:outerShdw dist="38100" dir="5160000" sx="101000" sy="101000" algn="tl" rotWithShape="0">
                  <a:srgbClr val="592A36">
                    <a:alpha val="63000"/>
                    <a:alpha val="63000"/>
                  </a:srgbClr>
                </a:outerShdw>
                <a:reflection blurRad="6350" stA="18000" endA="300" endPos="34000" dist="25400" dir="5400000" sy="-100000" algn="bl" rotWithShape="0"/>
              </a:effectLst>
              <a:latin typeface="汉仪中隶书简" panose="02010600000101010101" charset="-122"/>
              <a:ea typeface="汉仪中隶书简" panose="0201060000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10" name="文本框 9"/>
          <p:cNvSpPr txBox="1"/>
          <p:nvPr/>
        </p:nvSpPr>
        <p:spPr>
          <a:xfrm>
            <a:off x="164465" y="128905"/>
            <a:ext cx="52444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01 面对经营法律风险如何维权</a:t>
            </a:r>
            <a:endParaRPr lang="zh-CN" altLang="en-US" sz="2800" u="sng" dirty="0">
              <a:solidFill>
                <a:srgbClr val="A76A4E"/>
              </a:solidFill>
              <a:latin typeface="黑体" charset="0"/>
              <a:ea typeface="黑体" charset="0"/>
              <a:cs typeface="黑体" charset="0"/>
            </a:endParaRPr>
          </a:p>
        </p:txBody>
      </p:sp>
      <p:sp>
        <p:nvSpPr>
          <p:cNvPr id="12" name="文本框 11"/>
          <p:cNvSpPr txBox="1"/>
          <p:nvPr/>
        </p:nvSpPr>
        <p:spPr>
          <a:xfrm>
            <a:off x="1281430" y="988695"/>
            <a:ext cx="6891655" cy="5214620"/>
          </a:xfrm>
          <a:prstGeom prst="rect">
            <a:avLst/>
          </a:prstGeom>
          <a:noFill/>
          <a:ln>
            <a:solidFill>
              <a:schemeClr val="accent2">
                <a:lumMod val="75000"/>
              </a:schemeClr>
            </a:solidFill>
          </a:ln>
        </p:spPr>
        <p:txBody>
          <a:bodyPr wrap="square" rtlCol="0">
            <a:noAutofit/>
          </a:bodyPr>
          <a:p>
            <a:pPr algn="l" fontAlgn="auto">
              <a:lnSpc>
                <a:spcPct val="150000"/>
              </a:lnSpc>
              <a:buClrTx/>
              <a:buSzTx/>
              <a:buFontTx/>
            </a:pPr>
            <a:r>
              <a:rPr lang="zh-CN" altLang="en-US" sz="2800" dirty="0">
                <a:solidFill>
                  <a:srgbClr val="A76A4E"/>
                </a:solidFill>
                <a:latin typeface="黑体" charset="0"/>
                <a:ea typeface="黑体" charset="0"/>
              </a:rPr>
              <a:t>起诉准备七要点：</a:t>
            </a:r>
            <a:endParaRPr lang="zh-CN" altLang="en-US" sz="2800" dirty="0">
              <a:solidFill>
                <a:srgbClr val="A76A4E"/>
              </a:solidFill>
              <a:latin typeface="黑体" charset="0"/>
              <a:ea typeface="黑体" charset="0"/>
            </a:endParaRPr>
          </a:p>
          <a:p>
            <a:pPr indent="0" fontAlgn="auto">
              <a:lnSpc>
                <a:spcPct val="150000"/>
              </a:lnSpc>
            </a:pPr>
            <a:r>
              <a:rPr lang="en-US" altLang="zh-CN" sz="2800">
                <a:latin typeface="黑体" charset="0"/>
                <a:ea typeface="黑体" charset="0"/>
                <a:cs typeface="黑体" charset="0"/>
              </a:rPr>
              <a:t>1</a:t>
            </a:r>
            <a:r>
              <a:rPr lang="zh-CN" altLang="en-US" sz="2800">
                <a:latin typeface="黑体" charset="0"/>
                <a:ea typeface="黑体" charset="0"/>
                <a:cs typeface="黑体" charset="0"/>
              </a:rPr>
              <a:t>、查明对方主体信息</a:t>
            </a:r>
            <a:endParaRPr lang="zh-CN" altLang="en-US" sz="2800">
              <a:latin typeface="黑体" charset="0"/>
              <a:ea typeface="黑体" charset="0"/>
              <a:cs typeface="黑体" charset="0"/>
            </a:endParaRPr>
          </a:p>
          <a:p>
            <a:pPr indent="0" fontAlgn="auto">
              <a:lnSpc>
                <a:spcPct val="150000"/>
              </a:lnSpc>
            </a:pPr>
            <a:r>
              <a:rPr lang="en-US" altLang="zh-CN" sz="2800">
                <a:latin typeface="黑体" charset="0"/>
                <a:ea typeface="黑体" charset="0"/>
                <a:cs typeface="黑体" charset="0"/>
              </a:rPr>
              <a:t>2</a:t>
            </a:r>
            <a:r>
              <a:rPr lang="zh-CN" altLang="en-US" sz="2800">
                <a:latin typeface="黑体" charset="0"/>
                <a:ea typeface="黑体" charset="0"/>
                <a:cs typeface="黑体" charset="0"/>
              </a:rPr>
              <a:t>、明确双方争议内容</a:t>
            </a:r>
            <a:endParaRPr lang="zh-CN" altLang="en-US" sz="2800">
              <a:latin typeface="黑体" charset="0"/>
              <a:ea typeface="黑体" charset="0"/>
              <a:cs typeface="黑体" charset="0"/>
            </a:endParaRPr>
          </a:p>
          <a:p>
            <a:pPr indent="0" fontAlgn="auto">
              <a:lnSpc>
                <a:spcPct val="150000"/>
              </a:lnSpc>
            </a:pPr>
            <a:r>
              <a:rPr lang="en-US" altLang="zh-CN" sz="2800">
                <a:latin typeface="黑体" charset="0"/>
                <a:ea typeface="黑体" charset="0"/>
                <a:cs typeface="黑体" charset="0"/>
              </a:rPr>
              <a:t>3</a:t>
            </a:r>
            <a:r>
              <a:rPr lang="zh-CN" altLang="en-US" sz="2800">
                <a:latin typeface="黑体" charset="0"/>
                <a:ea typeface="黑体" charset="0"/>
                <a:cs typeface="黑体" charset="0"/>
              </a:rPr>
              <a:t>、确认管辖方式和管辖地</a:t>
            </a:r>
            <a:endParaRPr lang="zh-CN" altLang="en-US" sz="2800">
              <a:latin typeface="黑体" charset="0"/>
              <a:ea typeface="黑体" charset="0"/>
              <a:cs typeface="黑体" charset="0"/>
            </a:endParaRPr>
          </a:p>
          <a:p>
            <a:pPr indent="0" fontAlgn="auto">
              <a:lnSpc>
                <a:spcPct val="150000"/>
              </a:lnSpc>
            </a:pPr>
            <a:r>
              <a:rPr lang="en-US" altLang="zh-CN" sz="2800">
                <a:latin typeface="黑体" charset="0"/>
                <a:ea typeface="黑体" charset="0"/>
                <a:cs typeface="黑体" charset="0"/>
              </a:rPr>
              <a:t>4</a:t>
            </a:r>
            <a:r>
              <a:rPr lang="zh-CN" altLang="en-US" sz="2800">
                <a:latin typeface="黑体" charset="0"/>
                <a:ea typeface="黑体" charset="0"/>
                <a:cs typeface="黑体" charset="0"/>
              </a:rPr>
              <a:t>、整理相关证据材料</a:t>
            </a:r>
            <a:endParaRPr lang="zh-CN" altLang="en-US" sz="2800">
              <a:latin typeface="黑体" charset="0"/>
              <a:ea typeface="黑体" charset="0"/>
              <a:cs typeface="黑体" charset="0"/>
            </a:endParaRPr>
          </a:p>
          <a:p>
            <a:pPr indent="0" fontAlgn="auto">
              <a:lnSpc>
                <a:spcPct val="150000"/>
              </a:lnSpc>
            </a:pPr>
            <a:r>
              <a:rPr lang="en-US" altLang="zh-CN" sz="2800">
                <a:latin typeface="黑体" charset="0"/>
                <a:ea typeface="黑体" charset="0"/>
                <a:cs typeface="黑体" charset="0"/>
              </a:rPr>
              <a:t>5</a:t>
            </a:r>
            <a:r>
              <a:rPr lang="zh-CN" altLang="en-US" sz="2800">
                <a:latin typeface="黑体" charset="0"/>
                <a:ea typeface="黑体" charset="0"/>
                <a:cs typeface="黑体" charset="0"/>
              </a:rPr>
              <a:t>、预判案件的影响</a:t>
            </a:r>
            <a:endParaRPr lang="zh-CN" altLang="en-US" sz="2800">
              <a:latin typeface="黑体" charset="0"/>
              <a:ea typeface="黑体" charset="0"/>
              <a:cs typeface="黑体" charset="0"/>
            </a:endParaRPr>
          </a:p>
          <a:p>
            <a:pPr indent="0" fontAlgn="auto">
              <a:lnSpc>
                <a:spcPct val="150000"/>
              </a:lnSpc>
            </a:pPr>
            <a:r>
              <a:rPr lang="en-US" altLang="zh-CN" sz="2800">
                <a:latin typeface="黑体" charset="0"/>
                <a:ea typeface="黑体" charset="0"/>
                <a:cs typeface="黑体" charset="0"/>
              </a:rPr>
              <a:t>6</a:t>
            </a:r>
            <a:r>
              <a:rPr lang="zh-CN" altLang="en-US" sz="2800">
                <a:latin typeface="黑体" charset="0"/>
                <a:ea typeface="黑体" charset="0"/>
                <a:cs typeface="黑体" charset="0"/>
              </a:rPr>
              <a:t>、做案件成本预算</a:t>
            </a:r>
            <a:endParaRPr lang="zh-CN" altLang="en-US" sz="2800">
              <a:latin typeface="黑体" charset="0"/>
              <a:ea typeface="黑体" charset="0"/>
              <a:cs typeface="黑体" charset="0"/>
            </a:endParaRPr>
          </a:p>
          <a:p>
            <a:pPr indent="0" fontAlgn="auto">
              <a:lnSpc>
                <a:spcPct val="150000"/>
              </a:lnSpc>
            </a:pPr>
            <a:r>
              <a:rPr lang="en-US" altLang="zh-CN" sz="2800">
                <a:latin typeface="黑体" charset="0"/>
                <a:ea typeface="黑体" charset="0"/>
                <a:cs typeface="黑体" charset="0"/>
              </a:rPr>
              <a:t>7</a:t>
            </a:r>
            <a:r>
              <a:rPr lang="zh-CN" altLang="en-US" sz="2800">
                <a:latin typeface="黑体" charset="0"/>
                <a:ea typeface="黑体" charset="0"/>
                <a:cs typeface="黑体" charset="0"/>
              </a:rPr>
              <a:t>、了解各项时间</a:t>
            </a:r>
            <a:r>
              <a:rPr lang="zh-CN" altLang="en-US" sz="2800">
                <a:latin typeface="黑体" charset="0"/>
                <a:ea typeface="黑体" charset="0"/>
                <a:cs typeface="黑体" charset="0"/>
              </a:rPr>
              <a:t>期限</a:t>
            </a:r>
            <a:endParaRPr lang="zh-CN" altLang="en-US" sz="2800">
              <a:latin typeface="黑体" charset="0"/>
              <a:ea typeface="黑体" charset="0"/>
              <a:cs typeface="黑体"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10" name="文本框 9"/>
          <p:cNvSpPr txBox="1"/>
          <p:nvPr/>
        </p:nvSpPr>
        <p:spPr>
          <a:xfrm>
            <a:off x="164465" y="128905"/>
            <a:ext cx="52444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01 面对经营法律风险如何维权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951230" y="1133475"/>
            <a:ext cx="10288905" cy="4495800"/>
          </a:xfrm>
          <a:prstGeom prst="rect">
            <a:avLst/>
          </a:prstGeom>
          <a:noFill/>
          <a:ln>
            <a:solidFill>
              <a:schemeClr val="accent2">
                <a:lumMod val="75000"/>
              </a:schemeClr>
            </a:solidFill>
          </a:ln>
        </p:spPr>
        <p:txBody>
          <a:bodyPr wrap="square" rtlCol="0">
            <a:noAutofit/>
          </a:bodyPr>
          <a:p>
            <a:pPr algn="l" fontAlgn="auto">
              <a:lnSpc>
                <a:spcPct val="150000"/>
              </a:lnSpc>
              <a:buClrTx/>
              <a:buSzTx/>
              <a:buFontTx/>
            </a:pPr>
            <a:r>
              <a:rPr lang="zh-CN" altLang="en-US" sz="2800" dirty="0">
                <a:solidFill>
                  <a:srgbClr val="A76A4E"/>
                </a:solidFill>
                <a:latin typeface="黑体" charset="0"/>
                <a:ea typeface="黑体" charset="0"/>
              </a:rPr>
              <a:t>应诉准备五步</a:t>
            </a:r>
            <a:r>
              <a:rPr lang="zh-CN" altLang="en-US" sz="2800" dirty="0">
                <a:solidFill>
                  <a:srgbClr val="A76A4E"/>
                </a:solidFill>
                <a:latin typeface="黑体" charset="0"/>
                <a:ea typeface="黑体" charset="0"/>
              </a:rPr>
              <a:t>曲：</a:t>
            </a:r>
            <a:endParaRPr lang="zh-CN" altLang="en-US" sz="2800" dirty="0">
              <a:solidFill>
                <a:srgbClr val="A76A4E"/>
              </a:solidFill>
              <a:latin typeface="黑体" charset="0"/>
              <a:ea typeface="黑体" charset="0"/>
            </a:endParaRPr>
          </a:p>
          <a:p>
            <a:pPr indent="0" fontAlgn="auto">
              <a:lnSpc>
                <a:spcPct val="150000"/>
              </a:lnSpc>
            </a:pPr>
            <a:r>
              <a:rPr lang="zh-CN" altLang="en-US" sz="2800">
                <a:latin typeface="黑体" charset="0"/>
                <a:ea typeface="黑体" charset="0"/>
                <a:cs typeface="黑体" charset="0"/>
              </a:rPr>
              <a:t>第一步</a:t>
            </a:r>
            <a:r>
              <a:rPr lang="en-US" altLang="zh-CN" sz="2800">
                <a:latin typeface="黑体" charset="0"/>
                <a:ea typeface="黑体" charset="0"/>
                <a:cs typeface="黑体" charset="0"/>
              </a:rPr>
              <a:t>  </a:t>
            </a:r>
            <a:r>
              <a:rPr lang="zh-CN" altLang="en-US" sz="2800">
                <a:latin typeface="黑体" charset="0"/>
                <a:ea typeface="黑体" charset="0"/>
                <a:cs typeface="黑体" charset="0"/>
              </a:rPr>
              <a:t>签收材料，仔细阅读，确认材料齐备性和案件各项期限。</a:t>
            </a:r>
            <a:endParaRPr lang="zh-CN" altLang="en-US" sz="2800">
              <a:latin typeface="黑体" charset="0"/>
              <a:ea typeface="黑体" charset="0"/>
              <a:cs typeface="黑体" charset="0"/>
            </a:endParaRPr>
          </a:p>
          <a:p>
            <a:pPr indent="0" fontAlgn="auto">
              <a:lnSpc>
                <a:spcPct val="150000"/>
              </a:lnSpc>
            </a:pPr>
            <a:r>
              <a:rPr lang="zh-CN" altLang="en-US" sz="2800">
                <a:latin typeface="黑体" charset="0"/>
                <a:ea typeface="黑体" charset="0"/>
                <a:cs typeface="黑体" charset="0"/>
              </a:rPr>
              <a:t>第二步</a:t>
            </a:r>
            <a:r>
              <a:rPr lang="en-US" altLang="zh-CN" sz="2800">
                <a:latin typeface="黑体" charset="0"/>
                <a:ea typeface="黑体" charset="0"/>
                <a:cs typeface="黑体" charset="0"/>
              </a:rPr>
              <a:t>  </a:t>
            </a:r>
            <a:r>
              <a:rPr lang="zh-CN" altLang="en-US" sz="2800">
                <a:latin typeface="黑体" charset="0"/>
                <a:ea typeface="黑体" charset="0"/>
                <a:cs typeface="黑体" charset="0"/>
              </a:rPr>
              <a:t>核实情况，准备相关证据。</a:t>
            </a:r>
            <a:endParaRPr lang="zh-CN" altLang="en-US" sz="2800">
              <a:latin typeface="黑体" charset="0"/>
              <a:ea typeface="黑体" charset="0"/>
              <a:cs typeface="黑体" charset="0"/>
            </a:endParaRPr>
          </a:p>
          <a:p>
            <a:pPr indent="0" fontAlgn="auto">
              <a:lnSpc>
                <a:spcPct val="150000"/>
              </a:lnSpc>
            </a:pPr>
            <a:r>
              <a:rPr lang="zh-CN" altLang="en-US" sz="2800">
                <a:latin typeface="黑体" charset="0"/>
                <a:ea typeface="黑体" charset="0"/>
                <a:cs typeface="黑体" charset="0"/>
              </a:rPr>
              <a:t>第三步</a:t>
            </a:r>
            <a:r>
              <a:rPr lang="en-US" altLang="zh-CN" sz="2800">
                <a:latin typeface="黑体" charset="0"/>
                <a:ea typeface="黑体" charset="0"/>
                <a:cs typeface="黑体" charset="0"/>
              </a:rPr>
              <a:t>  </a:t>
            </a:r>
            <a:r>
              <a:rPr lang="zh-CN" altLang="en-US" sz="2800">
                <a:latin typeface="黑体" charset="0"/>
                <a:ea typeface="黑体" charset="0"/>
                <a:cs typeface="黑体" charset="0"/>
              </a:rPr>
              <a:t>关注公司交易账户是否保全，合理安排账户使用。</a:t>
            </a:r>
            <a:endParaRPr lang="zh-CN" altLang="en-US" sz="2800">
              <a:latin typeface="黑体" charset="0"/>
              <a:ea typeface="黑体" charset="0"/>
              <a:cs typeface="黑体" charset="0"/>
            </a:endParaRPr>
          </a:p>
          <a:p>
            <a:pPr indent="0" fontAlgn="auto">
              <a:lnSpc>
                <a:spcPct val="150000"/>
              </a:lnSpc>
            </a:pPr>
            <a:r>
              <a:rPr lang="zh-CN" altLang="en-US" sz="2800">
                <a:latin typeface="黑体" charset="0"/>
                <a:ea typeface="黑体" charset="0"/>
                <a:cs typeface="黑体" charset="0"/>
              </a:rPr>
              <a:t>第四步</a:t>
            </a:r>
            <a:r>
              <a:rPr lang="en-US" altLang="zh-CN" sz="2800">
                <a:latin typeface="黑体" charset="0"/>
                <a:ea typeface="黑体" charset="0"/>
                <a:cs typeface="黑体" charset="0"/>
              </a:rPr>
              <a:t>  </a:t>
            </a:r>
            <a:r>
              <a:rPr lang="zh-CN" altLang="en-US" sz="2800">
                <a:latin typeface="黑体" charset="0"/>
                <a:ea typeface="黑体" charset="0"/>
                <a:cs typeface="黑体" charset="0"/>
              </a:rPr>
              <a:t>明确案件解决方式，主动和解处理还是应诉到底。</a:t>
            </a:r>
            <a:endParaRPr lang="zh-CN" altLang="en-US" sz="2800">
              <a:latin typeface="黑体" charset="0"/>
              <a:ea typeface="黑体" charset="0"/>
              <a:cs typeface="黑体" charset="0"/>
            </a:endParaRPr>
          </a:p>
          <a:p>
            <a:pPr indent="0" fontAlgn="auto">
              <a:lnSpc>
                <a:spcPct val="150000"/>
              </a:lnSpc>
            </a:pPr>
            <a:r>
              <a:rPr lang="zh-CN" altLang="en-US" sz="2800">
                <a:latin typeface="黑体" charset="0"/>
                <a:ea typeface="黑体" charset="0"/>
                <a:cs typeface="黑体" charset="0"/>
              </a:rPr>
              <a:t>第五步</a:t>
            </a:r>
            <a:r>
              <a:rPr lang="en-US" altLang="zh-CN" sz="2800">
                <a:latin typeface="黑体" charset="0"/>
                <a:ea typeface="黑体" charset="0"/>
                <a:cs typeface="黑体" charset="0"/>
              </a:rPr>
              <a:t>  </a:t>
            </a:r>
            <a:r>
              <a:rPr lang="zh-CN" altLang="en-US" sz="2800">
                <a:latin typeface="黑体" charset="0"/>
                <a:ea typeface="黑体" charset="0"/>
                <a:cs typeface="黑体" charset="0"/>
              </a:rPr>
              <a:t>根据情况确定是否需要聘请专业律师介入处理。</a:t>
            </a:r>
            <a:endParaRPr lang="zh-CN" altLang="en-US" sz="2800">
              <a:latin typeface="黑体" charset="0"/>
              <a:ea typeface="黑体" charset="0"/>
              <a:cs typeface="黑体" charset="0"/>
            </a:endParaRPr>
          </a:p>
          <a:p>
            <a:endParaRPr lang="zh-CN" altLang="en-US" sz="2800">
              <a:latin typeface="黑体" charset="0"/>
              <a:ea typeface="黑体" charset="0"/>
              <a:cs typeface="黑体"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254760" y="1414145"/>
            <a:ext cx="7983855" cy="4506595"/>
          </a:xfrm>
          <a:prstGeom prst="rect">
            <a:avLst/>
          </a:prstGeom>
          <a:noFill/>
          <a:ln>
            <a:solidFill>
              <a:schemeClr val="accent2">
                <a:lumMod val="75000"/>
              </a:schemeClr>
            </a:solidFill>
          </a:ln>
        </p:spPr>
        <p:txBody>
          <a:bodyPr wrap="square" rtlCol="0">
            <a:noAutofit/>
          </a:bodyPr>
          <a:p>
            <a:pPr indent="0" fontAlgn="auto">
              <a:lnSpc>
                <a:spcPts val="3600"/>
              </a:lnSpc>
            </a:pPr>
            <a:r>
              <a:rPr lang="zh-CN" altLang="en-US" sz="2800" dirty="0">
                <a:solidFill>
                  <a:srgbClr val="A76A4E"/>
                </a:solidFill>
                <a:latin typeface="黑体" charset="0"/>
                <a:ea typeface="黑体" charset="0"/>
              </a:rPr>
              <a:t>相关建议：</a:t>
            </a:r>
            <a:endParaRPr lang="zh-CN" altLang="en-US" sz="2800" dirty="0">
              <a:solidFill>
                <a:srgbClr val="A76A4E"/>
              </a:solidFill>
              <a:latin typeface="黑体" charset="0"/>
              <a:ea typeface="黑体" charset="0"/>
            </a:endParaRPr>
          </a:p>
          <a:p>
            <a:pPr indent="0" fontAlgn="auto">
              <a:lnSpc>
                <a:spcPts val="3600"/>
              </a:lnSpc>
            </a:pPr>
            <a:r>
              <a:rPr lang="zh-CN" altLang="en-US" sz="2800" dirty="0">
                <a:solidFill>
                  <a:schemeClr val="tx1"/>
                </a:solidFill>
                <a:latin typeface="黑体" charset="0"/>
                <a:ea typeface="黑体" charset="0"/>
                <a:sym typeface="+mn-ea"/>
              </a:rPr>
              <a:t>1、放眼长远，留住友情的方式可能是最优选择</a:t>
            </a:r>
            <a:endParaRPr lang="zh-CN" altLang="en-US" sz="2800" dirty="0">
              <a:solidFill>
                <a:schemeClr val="tx1"/>
              </a:solidFill>
              <a:latin typeface="黑体" charset="0"/>
              <a:ea typeface="黑体" charset="0"/>
            </a:endParaRPr>
          </a:p>
          <a:p>
            <a:pPr indent="0" fontAlgn="auto">
              <a:lnSpc>
                <a:spcPts val="3600"/>
              </a:lnSpc>
            </a:pPr>
            <a:r>
              <a:rPr lang="zh-CN" altLang="en-US" sz="2800" dirty="0">
                <a:solidFill>
                  <a:schemeClr val="tx1"/>
                </a:solidFill>
                <a:latin typeface="黑体" charset="0"/>
                <a:ea typeface="黑体" charset="0"/>
                <a:sym typeface="+mn-ea"/>
              </a:rPr>
              <a:t>2、诉讼解决方式有优有“不足”</a:t>
            </a:r>
            <a:endParaRPr lang="zh-CN" altLang="en-US" sz="2800" dirty="0">
              <a:solidFill>
                <a:schemeClr val="tx1"/>
              </a:solidFill>
              <a:latin typeface="黑体" charset="0"/>
              <a:ea typeface="黑体" charset="0"/>
            </a:endParaRPr>
          </a:p>
          <a:p>
            <a:pPr indent="0" fontAlgn="auto">
              <a:lnSpc>
                <a:spcPts val="3600"/>
              </a:lnSpc>
            </a:pPr>
            <a:r>
              <a:rPr lang="zh-CN" altLang="en-US" sz="2800" dirty="0">
                <a:solidFill>
                  <a:schemeClr val="tx1"/>
                </a:solidFill>
                <a:latin typeface="黑体" charset="0"/>
                <a:ea typeface="黑体" charset="0"/>
                <a:sym typeface="+mn-ea"/>
              </a:rPr>
              <a:t>3、法律事务专业性强，最好让专业人士来处理</a:t>
            </a:r>
            <a:endParaRPr lang="zh-CN" altLang="en-US" sz="2800" dirty="0">
              <a:solidFill>
                <a:schemeClr val="tx1"/>
              </a:solidFill>
              <a:latin typeface="黑体" charset="0"/>
              <a:ea typeface="黑体" charset="0"/>
            </a:endParaRPr>
          </a:p>
          <a:p>
            <a:pPr indent="0" fontAlgn="auto">
              <a:lnSpc>
                <a:spcPts val="3600"/>
              </a:lnSpc>
            </a:pPr>
            <a:r>
              <a:rPr lang="zh-CN" altLang="en-US" sz="2800" dirty="0">
                <a:solidFill>
                  <a:schemeClr val="tx1"/>
                </a:solidFill>
                <a:latin typeface="黑体" charset="0"/>
                <a:ea typeface="黑体" charset="0"/>
                <a:sym typeface="+mn-ea"/>
              </a:rPr>
              <a:t>4、打官司实质是打“证据”</a:t>
            </a:r>
            <a:endParaRPr lang="zh-CN" altLang="en-US" sz="2800" dirty="0">
              <a:solidFill>
                <a:schemeClr val="tx1"/>
              </a:solidFill>
              <a:latin typeface="黑体" charset="0"/>
              <a:ea typeface="黑体" charset="0"/>
            </a:endParaRPr>
          </a:p>
          <a:p>
            <a:pPr indent="0" fontAlgn="auto">
              <a:lnSpc>
                <a:spcPts val="3600"/>
              </a:lnSpc>
            </a:pPr>
            <a:r>
              <a:rPr lang="zh-CN" altLang="en-US" sz="2800" dirty="0">
                <a:solidFill>
                  <a:schemeClr val="tx1"/>
                </a:solidFill>
                <a:latin typeface="黑体" charset="0"/>
                <a:ea typeface="黑体" charset="0"/>
                <a:sym typeface="+mn-ea"/>
              </a:rPr>
              <a:t>5、要有程序意识</a:t>
            </a:r>
            <a:endParaRPr lang="zh-CN" altLang="en-US" sz="2800" dirty="0">
              <a:solidFill>
                <a:schemeClr val="tx1"/>
              </a:solidFill>
              <a:latin typeface="黑体" charset="0"/>
              <a:ea typeface="黑体" charset="0"/>
            </a:endParaRPr>
          </a:p>
          <a:p>
            <a:pPr indent="0" fontAlgn="auto">
              <a:lnSpc>
                <a:spcPts val="3600"/>
              </a:lnSpc>
            </a:pPr>
            <a:r>
              <a:rPr lang="zh-CN" altLang="en-US" sz="2800" dirty="0">
                <a:solidFill>
                  <a:schemeClr val="tx1"/>
                </a:solidFill>
                <a:latin typeface="黑体" charset="0"/>
                <a:ea typeface="黑体" charset="0"/>
                <a:sym typeface="+mn-ea"/>
              </a:rPr>
              <a:t>6、注意诉讼时效</a:t>
            </a:r>
            <a:endParaRPr lang="zh-CN" altLang="en-US" sz="2800" dirty="0">
              <a:solidFill>
                <a:schemeClr val="tx1"/>
              </a:solidFill>
              <a:latin typeface="黑体" charset="0"/>
              <a:ea typeface="黑体" charset="0"/>
            </a:endParaRPr>
          </a:p>
          <a:p>
            <a:pPr indent="0" fontAlgn="auto">
              <a:lnSpc>
                <a:spcPts val="3600"/>
              </a:lnSpc>
            </a:pPr>
            <a:r>
              <a:rPr lang="zh-CN" altLang="en-US" sz="2800" dirty="0">
                <a:solidFill>
                  <a:schemeClr val="tx1"/>
                </a:solidFill>
                <a:latin typeface="黑体" charset="0"/>
                <a:ea typeface="黑体" charset="0"/>
                <a:sym typeface="+mn-ea"/>
              </a:rPr>
              <a:t>7、不履行生效判决后果很严重</a:t>
            </a:r>
            <a:endParaRPr lang="zh-CN" altLang="en-US" sz="2800" dirty="0">
              <a:solidFill>
                <a:schemeClr val="tx1"/>
              </a:solidFill>
              <a:latin typeface="黑体" charset="0"/>
              <a:ea typeface="黑体" charset="0"/>
              <a:sym typeface="+mn-ea"/>
            </a:endParaRPr>
          </a:p>
          <a:p>
            <a:pPr indent="0" fontAlgn="auto">
              <a:lnSpc>
                <a:spcPts val="3600"/>
              </a:lnSpc>
            </a:pPr>
            <a:r>
              <a:rPr lang="zh-CN" altLang="en-US" sz="2800" dirty="0">
                <a:solidFill>
                  <a:schemeClr val="accent2">
                    <a:lumMod val="50000"/>
                  </a:schemeClr>
                </a:solidFill>
                <a:latin typeface="黑体" charset="0"/>
                <a:ea typeface="黑体" charset="0"/>
                <a:cs typeface="黑体" charset="0"/>
                <a:sym typeface="+mn-ea"/>
              </a:rPr>
              <a:t>诉讼三关：证据关、事实关、法律关</a:t>
            </a:r>
            <a:endParaRPr lang="zh-CN" altLang="en-US" sz="2800" dirty="0">
              <a:solidFill>
                <a:schemeClr val="accent2">
                  <a:lumMod val="50000"/>
                </a:schemeClr>
              </a:solidFill>
              <a:latin typeface="黑体" charset="0"/>
              <a:ea typeface="黑体" charset="0"/>
              <a:cs typeface="黑体" charset="0"/>
            </a:endParaRPr>
          </a:p>
          <a:p>
            <a:pPr indent="0" fontAlgn="auto">
              <a:lnSpc>
                <a:spcPts val="3600"/>
              </a:lnSpc>
            </a:pPr>
            <a:endParaRPr lang="zh-CN" altLang="en-US" sz="2800" dirty="0">
              <a:solidFill>
                <a:schemeClr val="tx1"/>
              </a:solidFill>
              <a:latin typeface="黑体" charset="0"/>
              <a:ea typeface="黑体" charset="0"/>
            </a:endParaRPr>
          </a:p>
          <a:p>
            <a:endParaRPr lang="zh-CN" altLang="en-US" sz="2800" dirty="0">
              <a:solidFill>
                <a:schemeClr val="tx1"/>
              </a:solidFill>
              <a:latin typeface="黑体" charset="0"/>
              <a:ea typeface="黑体" charset="0"/>
              <a:cs typeface="黑体" charset="0"/>
            </a:endParaRPr>
          </a:p>
        </p:txBody>
      </p:sp>
      <p:sp>
        <p:nvSpPr>
          <p:cNvPr id="4" name="文本框 3"/>
          <p:cNvSpPr txBox="1"/>
          <p:nvPr/>
        </p:nvSpPr>
        <p:spPr>
          <a:xfrm>
            <a:off x="164465" y="128905"/>
            <a:ext cx="52444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01 面对经营法律风险如何维权</a:t>
            </a:r>
            <a:endParaRPr lang="zh-CN" altLang="en-US" sz="2800" u="sng" dirty="0">
              <a:solidFill>
                <a:srgbClr val="A76A4E"/>
              </a:solidFill>
              <a:latin typeface="黑体" charset="0"/>
              <a:ea typeface="黑体" charset="0"/>
              <a:cs typeface="黑体"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律所图标"/>
          <p:cNvPicPr>
            <a:picLocks noChangeAspect="1"/>
          </p:cNvPicPr>
          <p:nvPr>
            <p:custDataLst>
              <p:tags r:id="rId1"/>
            </p:custDataLst>
          </p:nvPr>
        </p:nvPicPr>
        <p:blipFill>
          <a:blip r:embed="rId2"/>
          <a:stretch>
            <a:fillRect/>
          </a:stretch>
        </p:blipFill>
        <p:spPr>
          <a:xfrm rot="10800000" flipH="1" flipV="1">
            <a:off x="0" y="0"/>
            <a:ext cx="3647440" cy="877570"/>
          </a:xfrm>
          <a:prstGeom prst="rect">
            <a:avLst/>
          </a:prstGeom>
        </p:spPr>
      </p:pic>
      <p:sp>
        <p:nvSpPr>
          <p:cNvPr id="3" name="文本框 2"/>
          <p:cNvSpPr txBox="1"/>
          <p:nvPr>
            <p:custDataLst>
              <p:tags r:id="rId3"/>
            </p:custDataLst>
          </p:nvPr>
        </p:nvSpPr>
        <p:spPr>
          <a:xfrm>
            <a:off x="768985" y="1978660"/>
            <a:ext cx="9892030" cy="1022985"/>
          </a:xfrm>
          <a:prstGeom prst="rect">
            <a:avLst/>
          </a:prstGeom>
          <a:noFill/>
        </p:spPr>
        <p:txBody>
          <a:bodyPr wrap="square" lIns="67500" tIns="35100" rIns="67500" bIns="35100" rtlCol="0" anchor="ctr">
            <a:noAutofit/>
          </a:bodyPr>
          <a:p>
            <a:pPr indent="0" algn="ctr" fontAlgn="auto">
              <a:lnSpc>
                <a:spcPct val="150000"/>
              </a:lnSpc>
            </a:pPr>
            <a:endParaRPr lang="zh-CN" altLang="en-US" sz="4400" b="1" dirty="0">
              <a:solidFill>
                <a:srgbClr val="A76A4E"/>
              </a:solidFill>
              <a:latin typeface="黑体" charset="0"/>
              <a:ea typeface="黑体" charset="0"/>
            </a:endParaRPr>
          </a:p>
          <a:p>
            <a:pPr indent="0" algn="ctr" fontAlgn="auto">
              <a:lnSpc>
                <a:spcPct val="150000"/>
              </a:lnSpc>
            </a:pPr>
            <a:r>
              <a:rPr lang="en-US" altLang="zh-CN" sz="4800" b="1" dirty="0">
                <a:solidFill>
                  <a:srgbClr val="A76A4E"/>
                </a:solidFill>
                <a:latin typeface="黑体" charset="0"/>
                <a:ea typeface="黑体" charset="0"/>
              </a:rPr>
              <a:t>02 </a:t>
            </a:r>
            <a:r>
              <a:rPr lang="zh-CN" altLang="en-US" sz="4800" b="1" dirty="0">
                <a:solidFill>
                  <a:srgbClr val="A76A4E"/>
                </a:solidFill>
                <a:latin typeface="黑体" charset="0"/>
                <a:ea typeface="黑体" charset="0"/>
              </a:rPr>
              <a:t>民法典与企业经营</a:t>
            </a:r>
            <a:endParaRPr lang="zh-CN" altLang="en-US" sz="4800" b="1" dirty="0">
              <a:solidFill>
                <a:srgbClr val="A76A4E"/>
              </a:solidFill>
              <a:latin typeface="黑体" charset="0"/>
              <a:ea typeface="黑体" charset="0"/>
            </a:endParaRPr>
          </a:p>
          <a:p>
            <a:pPr indent="0" algn="ctr" fontAlgn="auto">
              <a:lnSpc>
                <a:spcPct val="150000"/>
              </a:lnSpc>
            </a:pPr>
            <a:r>
              <a:rPr lang="en-US" altLang="zh-CN" sz="4800" b="1" dirty="0">
                <a:solidFill>
                  <a:srgbClr val="A76A4E"/>
                </a:solidFill>
                <a:latin typeface="黑体" charset="0"/>
                <a:ea typeface="黑体" charset="0"/>
              </a:rPr>
              <a:t>  </a:t>
            </a:r>
            <a:r>
              <a:rPr lang="zh-CN" altLang="en-US" sz="4800" b="1" dirty="0">
                <a:solidFill>
                  <a:srgbClr val="A76A4E"/>
                </a:solidFill>
                <a:latin typeface="黑体" charset="0"/>
                <a:ea typeface="黑体" charset="0"/>
              </a:rPr>
              <a:t>法律风险</a:t>
            </a:r>
            <a:r>
              <a:rPr lang="zh-CN" altLang="en-US" sz="4800" b="1" dirty="0">
                <a:solidFill>
                  <a:srgbClr val="A76A4E"/>
                </a:solidFill>
                <a:latin typeface="黑体" charset="0"/>
                <a:ea typeface="黑体" charset="0"/>
              </a:rPr>
              <a:t>防范</a:t>
            </a:r>
            <a:endParaRPr lang="zh-CN" altLang="en-US" sz="4800" b="1" dirty="0">
              <a:solidFill>
                <a:srgbClr val="A76A4E"/>
              </a:solidFill>
              <a:latin typeface="黑体" charset="0"/>
              <a:ea typeface="黑体"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1"/>
          <p:cNvPicPr>
            <a:picLocks noChangeAspect="1"/>
          </p:cNvPicPr>
          <p:nvPr>
            <p:custDataLst>
              <p:tags r:id="rId1"/>
            </p:custDataLst>
          </p:nvPr>
        </p:nvPicPr>
        <p:blipFill>
          <a:blip r:embed="rId2" cstate="print"/>
          <a:srcRect l="9985" t="18659" r="8612" b="12219"/>
          <a:stretch>
            <a:fillRect/>
          </a:stretch>
        </p:blipFill>
        <p:spPr>
          <a:xfrm>
            <a:off x="99061" y="933450"/>
            <a:ext cx="7654290" cy="5154295"/>
          </a:xfrm>
          <a:prstGeom prst="rect">
            <a:avLst/>
          </a:prstGeom>
          <a:noFill/>
          <a:ln w="9525">
            <a:noFill/>
          </a:ln>
        </p:spPr>
      </p:pic>
      <p:sp>
        <p:nvSpPr>
          <p:cNvPr id="26" name="矩形 25"/>
          <p:cNvSpPr/>
          <p:nvPr/>
        </p:nvSpPr>
        <p:spPr>
          <a:xfrm>
            <a:off x="7955280" y="1371600"/>
            <a:ext cx="4028440" cy="4009390"/>
          </a:xfrm>
          <a:prstGeom prst="rect">
            <a:avLst/>
          </a:prstGeom>
        </p:spPr>
        <p:txBody>
          <a:bodyPr wrap="square">
            <a:spAutoFit/>
          </a:bodyPr>
          <a:lstStyle/>
          <a:p>
            <a:pPr fontAlgn="auto">
              <a:lnSpc>
                <a:spcPct val="130000"/>
              </a:lnSpc>
              <a:defRPr/>
            </a:pPr>
            <a:r>
              <a:rPr lang="zh-CN" altLang="en-US" sz="2800" b="1" dirty="0">
                <a:latin typeface="楷体" panose="02010609060101010101" charset="-122"/>
                <a:ea typeface="楷体" panose="02010609060101010101" charset="-122"/>
              </a:rPr>
              <a:t>系统整合、编订纂修</a:t>
            </a:r>
            <a:endParaRPr lang="zh-CN" altLang="en-US" sz="2800" b="1" dirty="0">
              <a:latin typeface="楷体" panose="02010609060101010101" charset="-122"/>
              <a:ea typeface="楷体" panose="02010609060101010101" charset="-122"/>
            </a:endParaRPr>
          </a:p>
          <a:p>
            <a:pPr fontAlgn="auto">
              <a:lnSpc>
                <a:spcPct val="130000"/>
              </a:lnSpc>
              <a:defRPr/>
            </a:pPr>
            <a:r>
              <a:rPr lang="zh-CN" altLang="en-US" sz="2800" b="1" dirty="0">
                <a:latin typeface="楷体" panose="02010609060101010101" charset="-122"/>
                <a:ea typeface="楷体" panose="02010609060101010101" charset="-122"/>
              </a:rPr>
              <a:t>体例科学、内容完整</a:t>
            </a:r>
            <a:endParaRPr lang="zh-CN" altLang="en-US" sz="2800" b="1" dirty="0">
              <a:latin typeface="楷体" panose="02010609060101010101" charset="-122"/>
              <a:ea typeface="楷体" panose="02010609060101010101" charset="-122"/>
            </a:endParaRPr>
          </a:p>
          <a:p>
            <a:pPr fontAlgn="auto">
              <a:lnSpc>
                <a:spcPct val="130000"/>
              </a:lnSpc>
              <a:defRPr/>
            </a:pPr>
            <a:r>
              <a:rPr lang="zh-CN" altLang="en-US" sz="2800" b="1" dirty="0">
                <a:latin typeface="楷体" panose="02010609060101010101" charset="-122"/>
                <a:ea typeface="楷体" panose="02010609060101010101" charset="-122"/>
                <a:sym typeface="+mn-ea"/>
              </a:rPr>
              <a:t>符合国情和实际</a:t>
            </a:r>
            <a:endParaRPr lang="zh-CN" altLang="en-US" sz="2800" b="1" dirty="0">
              <a:latin typeface="楷体" panose="02010609060101010101" charset="-122"/>
              <a:ea typeface="楷体" panose="02010609060101010101" charset="-122"/>
            </a:endParaRPr>
          </a:p>
          <a:p>
            <a:pPr fontAlgn="auto">
              <a:lnSpc>
                <a:spcPct val="130000"/>
              </a:lnSpc>
              <a:defRPr/>
            </a:pPr>
            <a:endParaRPr lang="zh-CN" altLang="en-US" sz="2800" b="1" noProof="1">
              <a:latin typeface="楷体" panose="02010609060101010101" charset="-122"/>
              <a:ea typeface="楷体" panose="02010609060101010101" charset="-122"/>
              <a:cs typeface="楷体" panose="02010609060101010101" charset="-122"/>
              <a:sym typeface="+mn-ea"/>
            </a:endParaRPr>
          </a:p>
          <a:p>
            <a:pPr fontAlgn="auto">
              <a:lnSpc>
                <a:spcPct val="130000"/>
              </a:lnSpc>
              <a:defRPr/>
            </a:pPr>
            <a:r>
              <a:rPr lang="en-US" altLang="zh-CN" sz="2800" b="1" noProof="1">
                <a:latin typeface="楷体" panose="02010609060101010101" charset="-122"/>
                <a:ea typeface="楷体" panose="02010609060101010101" charset="-122"/>
                <a:cs typeface="楷体" panose="02010609060101010101" charset="-122"/>
                <a:sym typeface="+mn-ea"/>
              </a:rPr>
              <a:t>2020年5月28日表决通过</a:t>
            </a:r>
            <a:r>
              <a:rPr lang="zh-CN" altLang="en-US" sz="2800" b="1" noProof="1">
                <a:latin typeface="楷体" panose="02010609060101010101" charset="-122"/>
                <a:ea typeface="楷体" panose="02010609060101010101" charset="-122"/>
                <a:cs typeface="楷体" panose="02010609060101010101" charset="-122"/>
                <a:sym typeface="+mn-ea"/>
              </a:rPr>
              <a:t>，</a:t>
            </a:r>
            <a:endParaRPr lang="en-US" altLang="zh-CN" sz="2800" b="1" noProof="1">
              <a:latin typeface="楷体" panose="02010609060101010101" charset="-122"/>
              <a:ea typeface="楷体" panose="02010609060101010101" charset="-122"/>
              <a:cs typeface="楷体" panose="02010609060101010101" charset="-122"/>
              <a:sym typeface="+mn-ea"/>
            </a:endParaRPr>
          </a:p>
          <a:p>
            <a:pPr fontAlgn="auto">
              <a:lnSpc>
                <a:spcPct val="130000"/>
              </a:lnSpc>
              <a:defRPr/>
            </a:pPr>
            <a:r>
              <a:rPr lang="en-US" altLang="zh-CN" sz="2800" b="1" noProof="1">
                <a:latin typeface="楷体" panose="02010609060101010101" charset="-122"/>
                <a:ea typeface="楷体" panose="02010609060101010101" charset="-122"/>
                <a:cs typeface="楷体" panose="02010609060101010101" charset="-122"/>
                <a:sym typeface="+mn-ea"/>
              </a:rPr>
              <a:t>2021年1月1日起施行</a:t>
            </a:r>
            <a:r>
              <a:rPr lang="zh-CN" altLang="en-US" sz="2800" b="1" noProof="1">
                <a:latin typeface="楷体" panose="02010609060101010101" charset="-122"/>
                <a:ea typeface="楷体" panose="02010609060101010101" charset="-122"/>
                <a:cs typeface="楷体" panose="02010609060101010101" charset="-122"/>
                <a:sym typeface="+mn-ea"/>
              </a:rPr>
              <a:t>。</a:t>
            </a:r>
            <a:endParaRPr lang="en-US" altLang="zh-CN" sz="2800" b="1" noProof="1">
              <a:latin typeface="楷体" panose="02010609060101010101" charset="-122"/>
              <a:ea typeface="楷体" panose="02010609060101010101" charset="-122"/>
              <a:cs typeface="楷体" panose="02010609060101010101" charset="-122"/>
              <a:sym typeface="+mn-ea"/>
            </a:endParaRPr>
          </a:p>
          <a:p>
            <a:pPr lvl="0" fontAlgn="auto">
              <a:lnSpc>
                <a:spcPct val="130000"/>
              </a:lnSpc>
              <a:defRPr/>
            </a:pPr>
            <a:endParaRPr kumimoji="0" lang="en-US" altLang="zh-CN" sz="2800" b="1" i="0" u="none" strike="noStrike" kern="1200" cap="none" spc="0" normalizeH="0" baseline="0" noProof="1">
              <a:effectLst/>
              <a:uLnTx/>
              <a:uFillTx/>
              <a:latin typeface="楷体" panose="02010609060101010101" charset="-122"/>
              <a:ea typeface="楷体" panose="02010609060101010101" charset="-122"/>
              <a:cs typeface="楷体" panose="02010609060101010101" charset="-122"/>
              <a:sym typeface="+mn-ea"/>
            </a:endParaRPr>
          </a:p>
        </p:txBody>
      </p:sp>
      <p:sp>
        <p:nvSpPr>
          <p:cNvPr id="5" name="矩形 4"/>
          <p:cNvSpPr/>
          <p:nvPr/>
        </p:nvSpPr>
        <p:spPr>
          <a:xfrm>
            <a:off x="7849235" y="1371600"/>
            <a:ext cx="4134485" cy="389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Tree>
    <p:custDataLst>
      <p:tags r:id="rId3"/>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文本框 5"/>
          <p:cNvSpPr txBox="1"/>
          <p:nvPr/>
        </p:nvSpPr>
        <p:spPr>
          <a:xfrm>
            <a:off x="0" y="-635"/>
            <a:ext cx="12192000" cy="6859270"/>
          </a:xfrm>
          <a:prstGeom prst="rect">
            <a:avLst/>
          </a:prstGeom>
        </p:spPr>
        <p:txBody>
          <a:bodyPr wrap="square" rtlCol="0" anchor="t">
            <a:noAutofit/>
          </a:bodyPr>
          <a:p>
            <a:pPr>
              <a:lnSpc>
                <a:spcPct val="100000"/>
              </a:lnSpc>
            </a:pPr>
            <a:r>
              <a:rPr lang="en-US" altLang="zh-CN" sz="4000" u="sng">
                <a:latin typeface="黑体" charset="0"/>
                <a:ea typeface="黑体" charset="0"/>
                <a:cs typeface="黑体" charset="0"/>
              </a:rPr>
              <a:t>  </a:t>
            </a:r>
            <a:endParaRPr lang="en-US" altLang="zh-CN" sz="4000" u="sng">
              <a:latin typeface="黑体" charset="0"/>
              <a:ea typeface="黑体" charset="0"/>
              <a:cs typeface="黑体" charset="0"/>
            </a:endParaRPr>
          </a:p>
          <a:p>
            <a:pPr>
              <a:lnSpc>
                <a:spcPct val="100000"/>
              </a:lnSpc>
            </a:pPr>
            <a:r>
              <a:rPr lang="en-US" altLang="zh-CN" sz="4000">
                <a:latin typeface="黑体" charset="0"/>
                <a:ea typeface="黑体" charset="0"/>
                <a:cs typeface="黑体" charset="0"/>
              </a:rPr>
              <a:t>  </a:t>
            </a:r>
            <a:r>
              <a:rPr lang="zh-CN" altLang="en-US" sz="3600" u="sng">
                <a:latin typeface="黑体" charset="0"/>
                <a:ea typeface="黑体" charset="0"/>
                <a:cs typeface="黑体" charset="0"/>
              </a:rPr>
              <a:t>第一编总则：《民法典》的基本原则</a:t>
            </a:r>
            <a:endParaRPr lang="zh-CN" altLang="en-US" sz="3600" u="sng">
              <a:latin typeface="黑体" charset="0"/>
              <a:ea typeface="黑体" charset="0"/>
              <a:cs typeface="黑体" charset="0"/>
            </a:endParaRPr>
          </a:p>
          <a:p>
            <a:pPr>
              <a:lnSpc>
                <a:spcPct val="100000"/>
              </a:lnSpc>
            </a:pPr>
            <a:endParaRPr lang="zh-CN" altLang="en-US" sz="4000" u="sng">
              <a:latin typeface="黑体" charset="0"/>
              <a:ea typeface="黑体" charset="0"/>
              <a:cs typeface="黑体" charset="0"/>
            </a:endParaRPr>
          </a:p>
          <a:p>
            <a:pPr>
              <a:lnSpc>
                <a:spcPct val="100000"/>
              </a:lnSpc>
            </a:pPr>
            <a:r>
              <a:rPr lang="en-US" altLang="zh-CN" sz="3600">
                <a:latin typeface="黑体" charset="0"/>
                <a:ea typeface="黑体" charset="0"/>
                <a:cs typeface="黑体" charset="0"/>
              </a:rPr>
              <a:t>   </a:t>
            </a:r>
            <a:r>
              <a:rPr lang="zh-CN" altLang="en-US" sz="3600">
                <a:latin typeface="黑体" charset="0"/>
                <a:ea typeface="黑体" charset="0"/>
                <a:cs typeface="黑体" charset="0"/>
              </a:rPr>
              <a:t>第3条</a:t>
            </a:r>
            <a:r>
              <a:rPr lang="en-US" altLang="zh-CN" sz="3600">
                <a:latin typeface="黑体" charset="0"/>
                <a:ea typeface="黑体" charset="0"/>
                <a:cs typeface="黑体" charset="0"/>
              </a:rPr>
              <a:t>  </a:t>
            </a:r>
            <a:r>
              <a:rPr lang="zh-CN" altLang="en-US" sz="3600">
                <a:solidFill>
                  <a:srgbClr val="C00000"/>
                </a:solidFill>
                <a:latin typeface="黑体" charset="0"/>
                <a:ea typeface="黑体" charset="0"/>
                <a:cs typeface="黑体" charset="0"/>
              </a:rPr>
              <a:t>私权神圣原则</a:t>
            </a:r>
            <a:endParaRPr lang="zh-CN" altLang="en-US" sz="3600">
              <a:solidFill>
                <a:srgbClr val="C00000"/>
              </a:solidFill>
              <a:latin typeface="黑体" charset="0"/>
              <a:ea typeface="黑体" charset="0"/>
              <a:cs typeface="黑体" charset="0"/>
            </a:endParaRPr>
          </a:p>
          <a:p>
            <a:pPr>
              <a:lnSpc>
                <a:spcPct val="100000"/>
              </a:lnSpc>
            </a:pPr>
            <a:r>
              <a:rPr lang="zh-CN" altLang="en-US" sz="3600">
                <a:solidFill>
                  <a:srgbClr val="C00000"/>
                </a:solidFill>
                <a:latin typeface="黑体" charset="0"/>
                <a:ea typeface="黑体" charset="0"/>
                <a:cs typeface="黑体" charset="0"/>
              </a:rPr>
              <a:t> </a:t>
            </a:r>
            <a:r>
              <a:rPr lang="en-US" altLang="zh-CN" sz="3600">
                <a:solidFill>
                  <a:srgbClr val="C00000"/>
                </a:solidFill>
                <a:latin typeface="黑体" charset="0"/>
                <a:ea typeface="黑体" charset="0"/>
                <a:cs typeface="黑体" charset="0"/>
              </a:rPr>
              <a:t>  </a:t>
            </a:r>
            <a:r>
              <a:rPr lang="zh-CN" altLang="en-US" sz="3600">
                <a:latin typeface="黑体" charset="0"/>
                <a:ea typeface="黑体" charset="0"/>
                <a:cs typeface="黑体" charset="0"/>
              </a:rPr>
              <a:t>第4条</a:t>
            </a:r>
            <a:r>
              <a:rPr lang="en-US" altLang="zh-CN" sz="3600">
                <a:solidFill>
                  <a:srgbClr val="C00000"/>
                </a:solidFill>
                <a:latin typeface="黑体" charset="0"/>
                <a:ea typeface="黑体" charset="0"/>
                <a:cs typeface="黑体" charset="0"/>
              </a:rPr>
              <a:t>  </a:t>
            </a:r>
            <a:r>
              <a:rPr lang="zh-CN" altLang="en-US" sz="3600">
                <a:solidFill>
                  <a:srgbClr val="C00000"/>
                </a:solidFill>
                <a:latin typeface="黑体" charset="0"/>
                <a:ea typeface="黑体" charset="0"/>
                <a:cs typeface="黑体" charset="0"/>
              </a:rPr>
              <a:t>平等原则</a:t>
            </a:r>
            <a:endParaRPr lang="zh-CN" altLang="en-US" sz="3600">
              <a:solidFill>
                <a:srgbClr val="C00000"/>
              </a:solidFill>
              <a:latin typeface="黑体" charset="0"/>
              <a:ea typeface="黑体" charset="0"/>
              <a:cs typeface="黑体" charset="0"/>
            </a:endParaRPr>
          </a:p>
          <a:p>
            <a:pPr>
              <a:lnSpc>
                <a:spcPct val="100000"/>
              </a:lnSpc>
            </a:pPr>
            <a:r>
              <a:rPr lang="zh-CN" altLang="en-US" sz="3600">
                <a:solidFill>
                  <a:srgbClr val="C00000"/>
                </a:solidFill>
                <a:latin typeface="黑体" charset="0"/>
                <a:ea typeface="黑体" charset="0"/>
                <a:cs typeface="黑体" charset="0"/>
              </a:rPr>
              <a:t> </a:t>
            </a:r>
            <a:r>
              <a:rPr lang="en-US" altLang="zh-CN" sz="3600">
                <a:solidFill>
                  <a:srgbClr val="C00000"/>
                </a:solidFill>
                <a:latin typeface="黑体" charset="0"/>
                <a:ea typeface="黑体" charset="0"/>
                <a:cs typeface="黑体" charset="0"/>
              </a:rPr>
              <a:t>  </a:t>
            </a:r>
            <a:r>
              <a:rPr lang="zh-CN" altLang="en-US" sz="3600">
                <a:latin typeface="黑体" charset="0"/>
                <a:ea typeface="黑体" charset="0"/>
                <a:cs typeface="黑体" charset="0"/>
              </a:rPr>
              <a:t>第5条</a:t>
            </a:r>
            <a:r>
              <a:rPr lang="en-US" altLang="zh-CN" sz="3600">
                <a:latin typeface="黑体" charset="0"/>
                <a:ea typeface="黑体" charset="0"/>
                <a:cs typeface="黑体" charset="0"/>
              </a:rPr>
              <a:t> </a:t>
            </a:r>
            <a:r>
              <a:rPr lang="en-US" altLang="zh-CN" sz="3600">
                <a:solidFill>
                  <a:srgbClr val="C00000"/>
                </a:solidFill>
                <a:latin typeface="黑体" charset="0"/>
                <a:ea typeface="黑体" charset="0"/>
                <a:cs typeface="黑体" charset="0"/>
              </a:rPr>
              <a:t> </a:t>
            </a:r>
            <a:r>
              <a:rPr lang="zh-CN" altLang="en-US" sz="3600">
                <a:solidFill>
                  <a:srgbClr val="C00000"/>
                </a:solidFill>
                <a:latin typeface="黑体" charset="0"/>
                <a:ea typeface="黑体" charset="0"/>
                <a:cs typeface="黑体" charset="0"/>
              </a:rPr>
              <a:t>意思自治原则</a:t>
            </a:r>
            <a:endParaRPr lang="zh-CN" altLang="en-US" sz="3600">
              <a:solidFill>
                <a:srgbClr val="C00000"/>
              </a:solidFill>
              <a:latin typeface="黑体" charset="0"/>
              <a:ea typeface="黑体" charset="0"/>
              <a:cs typeface="黑体" charset="0"/>
            </a:endParaRPr>
          </a:p>
          <a:p>
            <a:pPr>
              <a:lnSpc>
                <a:spcPct val="100000"/>
              </a:lnSpc>
            </a:pPr>
            <a:r>
              <a:rPr lang="zh-CN" altLang="en-US" sz="3600">
                <a:solidFill>
                  <a:srgbClr val="C00000"/>
                </a:solidFill>
                <a:latin typeface="黑体" charset="0"/>
                <a:ea typeface="黑体" charset="0"/>
                <a:cs typeface="黑体" charset="0"/>
              </a:rPr>
              <a:t> </a:t>
            </a:r>
            <a:r>
              <a:rPr lang="en-US" altLang="zh-CN" sz="3600">
                <a:solidFill>
                  <a:srgbClr val="C00000"/>
                </a:solidFill>
                <a:latin typeface="黑体" charset="0"/>
                <a:ea typeface="黑体" charset="0"/>
                <a:cs typeface="黑体" charset="0"/>
              </a:rPr>
              <a:t>  </a:t>
            </a:r>
            <a:r>
              <a:rPr lang="zh-CN" altLang="en-US" sz="3600">
                <a:latin typeface="黑体" charset="0"/>
                <a:ea typeface="黑体" charset="0"/>
                <a:cs typeface="黑体" charset="0"/>
              </a:rPr>
              <a:t>第6条</a:t>
            </a:r>
            <a:r>
              <a:rPr lang="en-US" altLang="zh-CN" sz="3600">
                <a:latin typeface="黑体" charset="0"/>
                <a:ea typeface="黑体" charset="0"/>
                <a:cs typeface="黑体" charset="0"/>
              </a:rPr>
              <a:t>  </a:t>
            </a:r>
            <a:r>
              <a:rPr lang="zh-CN" altLang="en-US" sz="3600">
                <a:solidFill>
                  <a:srgbClr val="C00000"/>
                </a:solidFill>
                <a:latin typeface="黑体" charset="0"/>
                <a:ea typeface="黑体" charset="0"/>
                <a:cs typeface="黑体" charset="0"/>
              </a:rPr>
              <a:t>公平原则</a:t>
            </a:r>
            <a:endParaRPr lang="zh-CN" altLang="en-US" sz="3600">
              <a:solidFill>
                <a:srgbClr val="C00000"/>
              </a:solidFill>
              <a:latin typeface="黑体" charset="0"/>
              <a:ea typeface="黑体" charset="0"/>
              <a:cs typeface="黑体" charset="0"/>
            </a:endParaRPr>
          </a:p>
          <a:p>
            <a:pPr>
              <a:lnSpc>
                <a:spcPct val="100000"/>
              </a:lnSpc>
            </a:pPr>
            <a:r>
              <a:rPr lang="zh-CN" altLang="en-US" sz="3600">
                <a:solidFill>
                  <a:srgbClr val="C00000"/>
                </a:solidFill>
                <a:latin typeface="黑体" charset="0"/>
                <a:ea typeface="黑体" charset="0"/>
                <a:cs typeface="黑体" charset="0"/>
              </a:rPr>
              <a:t> </a:t>
            </a:r>
            <a:r>
              <a:rPr lang="en-US" altLang="zh-CN" sz="3600">
                <a:solidFill>
                  <a:srgbClr val="C00000"/>
                </a:solidFill>
                <a:latin typeface="黑体" charset="0"/>
                <a:ea typeface="黑体" charset="0"/>
                <a:cs typeface="黑体" charset="0"/>
              </a:rPr>
              <a:t>  </a:t>
            </a:r>
            <a:r>
              <a:rPr lang="zh-CN" altLang="en-US" sz="3600">
                <a:latin typeface="黑体" charset="0"/>
                <a:ea typeface="黑体" charset="0"/>
                <a:cs typeface="黑体" charset="0"/>
              </a:rPr>
              <a:t>第7条</a:t>
            </a:r>
            <a:r>
              <a:rPr lang="en-US" altLang="zh-CN" sz="3600">
                <a:latin typeface="黑体" charset="0"/>
                <a:ea typeface="黑体" charset="0"/>
                <a:cs typeface="黑体" charset="0"/>
              </a:rPr>
              <a:t>  </a:t>
            </a:r>
            <a:r>
              <a:rPr lang="zh-CN" altLang="en-US" sz="3600">
                <a:solidFill>
                  <a:srgbClr val="C00000"/>
                </a:solidFill>
                <a:latin typeface="黑体" charset="0"/>
                <a:ea typeface="黑体" charset="0"/>
                <a:cs typeface="黑体" charset="0"/>
              </a:rPr>
              <a:t>诚信原则</a:t>
            </a:r>
            <a:endParaRPr lang="zh-CN" altLang="en-US" sz="3600">
              <a:solidFill>
                <a:srgbClr val="C00000"/>
              </a:solidFill>
              <a:latin typeface="黑体" charset="0"/>
              <a:ea typeface="黑体" charset="0"/>
              <a:cs typeface="黑体" charset="0"/>
            </a:endParaRPr>
          </a:p>
          <a:p>
            <a:pPr>
              <a:lnSpc>
                <a:spcPct val="100000"/>
              </a:lnSpc>
            </a:pPr>
            <a:r>
              <a:rPr lang="zh-CN" altLang="en-US" sz="3600">
                <a:solidFill>
                  <a:srgbClr val="C00000"/>
                </a:solidFill>
                <a:latin typeface="黑体" charset="0"/>
                <a:ea typeface="黑体" charset="0"/>
                <a:cs typeface="黑体" charset="0"/>
              </a:rPr>
              <a:t> </a:t>
            </a:r>
            <a:r>
              <a:rPr lang="en-US" altLang="zh-CN" sz="3600">
                <a:solidFill>
                  <a:srgbClr val="C00000"/>
                </a:solidFill>
                <a:latin typeface="黑体" charset="0"/>
                <a:ea typeface="黑体" charset="0"/>
                <a:cs typeface="黑体" charset="0"/>
              </a:rPr>
              <a:t>  </a:t>
            </a:r>
            <a:r>
              <a:rPr lang="zh-CN" altLang="en-US" sz="3600">
                <a:latin typeface="黑体" charset="0"/>
                <a:ea typeface="黑体" charset="0"/>
                <a:cs typeface="黑体" charset="0"/>
              </a:rPr>
              <a:t>第8条</a:t>
            </a:r>
            <a:r>
              <a:rPr lang="en-US" altLang="zh-CN" sz="3600">
                <a:latin typeface="黑体" charset="0"/>
                <a:ea typeface="黑体" charset="0"/>
                <a:cs typeface="黑体" charset="0"/>
              </a:rPr>
              <a:t> </a:t>
            </a:r>
            <a:r>
              <a:rPr lang="en-US" altLang="zh-CN" sz="3600">
                <a:solidFill>
                  <a:srgbClr val="C00000"/>
                </a:solidFill>
                <a:latin typeface="黑体" charset="0"/>
                <a:ea typeface="黑体" charset="0"/>
                <a:cs typeface="黑体" charset="0"/>
              </a:rPr>
              <a:t> </a:t>
            </a:r>
            <a:r>
              <a:rPr lang="zh-CN" altLang="en-US" sz="3600">
                <a:solidFill>
                  <a:srgbClr val="C00000"/>
                </a:solidFill>
                <a:latin typeface="黑体" charset="0"/>
                <a:ea typeface="黑体" charset="0"/>
                <a:cs typeface="黑体" charset="0"/>
              </a:rPr>
              <a:t>公序良俗原则</a:t>
            </a:r>
            <a:endParaRPr lang="zh-CN" altLang="en-US" sz="3600">
              <a:solidFill>
                <a:srgbClr val="C00000"/>
              </a:solidFill>
              <a:latin typeface="黑体" charset="0"/>
              <a:ea typeface="黑体" charset="0"/>
              <a:cs typeface="黑体" charset="0"/>
            </a:endParaRPr>
          </a:p>
          <a:p>
            <a:pPr>
              <a:lnSpc>
                <a:spcPct val="100000"/>
              </a:lnSpc>
            </a:pPr>
            <a:r>
              <a:rPr lang="zh-CN" altLang="en-US" sz="3600">
                <a:solidFill>
                  <a:srgbClr val="C00000"/>
                </a:solidFill>
                <a:latin typeface="黑体" charset="0"/>
                <a:ea typeface="黑体" charset="0"/>
                <a:cs typeface="黑体" charset="0"/>
              </a:rPr>
              <a:t> </a:t>
            </a:r>
            <a:r>
              <a:rPr lang="en-US" altLang="zh-CN" sz="3600">
                <a:solidFill>
                  <a:srgbClr val="C00000"/>
                </a:solidFill>
                <a:latin typeface="黑体" charset="0"/>
                <a:ea typeface="黑体" charset="0"/>
                <a:cs typeface="黑体" charset="0"/>
              </a:rPr>
              <a:t>  </a:t>
            </a:r>
            <a:r>
              <a:rPr lang="zh-CN" altLang="en-US" sz="3600">
                <a:latin typeface="黑体" charset="0"/>
                <a:ea typeface="黑体" charset="0"/>
                <a:cs typeface="黑体" charset="0"/>
              </a:rPr>
              <a:t>第9条 </a:t>
            </a:r>
            <a:r>
              <a:rPr lang="zh-CN" altLang="en-US" sz="3600">
                <a:solidFill>
                  <a:srgbClr val="C00000"/>
                </a:solidFill>
                <a:latin typeface="黑体" charset="0"/>
                <a:ea typeface="黑体" charset="0"/>
                <a:cs typeface="黑体" charset="0"/>
              </a:rPr>
              <a:t> 绿色原则</a:t>
            </a:r>
            <a:endParaRPr lang="zh-CN" altLang="en-US" sz="3600">
              <a:solidFill>
                <a:srgbClr val="C00000"/>
              </a:solidFill>
              <a:latin typeface="黑体" charset="0"/>
              <a:ea typeface="黑体" charset="0"/>
              <a:cs typeface="黑体" charset="0"/>
            </a:endParaRPr>
          </a:p>
        </p:txBody>
      </p:sp>
    </p:spTree>
    <p:custDataLst>
      <p:tags r:id="rId1"/>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6100" y="1930400"/>
            <a:ext cx="10462895" cy="2584450"/>
          </a:xfrm>
          <a:prstGeom prst="rect">
            <a:avLst/>
          </a:prstGeom>
          <a:solidFill>
            <a:srgbClr val="F4B183">
              <a:alpha val="49000"/>
            </a:srgbClr>
          </a:solidFill>
        </p:spPr>
        <p:txBody>
          <a:bodyPr wrap="square" rtlCol="0">
            <a:spAutoFit/>
          </a:bodyPr>
          <a:lstStyle/>
          <a:p>
            <a:pPr algn="l">
              <a:lnSpc>
                <a:spcPct val="150000"/>
              </a:lnSpc>
            </a:pPr>
            <a:r>
              <a:rPr lang="zh-CN" altLang="en-US" sz="3600" b="1" dirty="0">
                <a:solidFill>
                  <a:schemeClr val="accent2">
                    <a:lumMod val="50000"/>
                  </a:schemeClr>
                </a:solidFill>
                <a:latin typeface="楷体" panose="02010609060101010101" charset="-122"/>
                <a:ea typeface="楷体" panose="02010609060101010101" charset="-122"/>
                <a:cs typeface="华光仿宋_CNKI" panose="02000500000000000000" charset="-122"/>
                <a:sym typeface="+mn-ea"/>
              </a:rPr>
              <a:t>调整物的归属和利用，直接支配性，排他性。</a:t>
            </a:r>
            <a:endParaRPr lang="zh-CN" altLang="en-US" sz="3600" b="1" dirty="0">
              <a:solidFill>
                <a:schemeClr val="accent2">
                  <a:lumMod val="50000"/>
                </a:schemeClr>
              </a:solidFill>
              <a:latin typeface="楷体" panose="02010609060101010101" charset="-122"/>
              <a:ea typeface="楷体" panose="02010609060101010101" charset="-122"/>
              <a:cs typeface="华光仿宋_CNKI" panose="02000500000000000000" charset="-122"/>
              <a:sym typeface="+mn-ea"/>
            </a:endParaRPr>
          </a:p>
          <a:p>
            <a:pPr algn="l">
              <a:lnSpc>
                <a:spcPct val="150000"/>
              </a:lnSpc>
            </a:pPr>
            <a:r>
              <a:rPr lang="zh-CN" altLang="en-US" sz="3600" b="1" dirty="0">
                <a:solidFill>
                  <a:schemeClr val="accent2">
                    <a:lumMod val="50000"/>
                  </a:schemeClr>
                </a:solidFill>
                <a:latin typeface="楷体" panose="02010609060101010101" charset="-122"/>
                <a:ea typeface="楷体" panose="02010609060101010101" charset="-122"/>
                <a:cs typeface="华光仿宋_CNKI" panose="02000500000000000000" charset="-122"/>
                <a:sym typeface="+mn-ea"/>
              </a:rPr>
              <a:t>党中央提出完善产权保护制度：</a:t>
            </a:r>
            <a:endParaRPr lang="zh-CN" altLang="en-US" sz="3600" b="1" dirty="0">
              <a:solidFill>
                <a:schemeClr val="accent2">
                  <a:lumMod val="50000"/>
                </a:schemeClr>
              </a:solidFill>
              <a:latin typeface="楷体" panose="02010609060101010101" charset="-122"/>
              <a:ea typeface="楷体" panose="02010609060101010101" charset="-122"/>
              <a:cs typeface="华光仿宋_CNKI" panose="02000500000000000000" charset="-122"/>
              <a:sym typeface="+mn-ea"/>
            </a:endParaRPr>
          </a:p>
          <a:p>
            <a:pPr algn="l">
              <a:lnSpc>
                <a:spcPct val="150000"/>
              </a:lnSpc>
            </a:pPr>
            <a:r>
              <a:rPr lang="zh-CN" altLang="en-US" sz="3600" b="1" dirty="0">
                <a:solidFill>
                  <a:schemeClr val="accent2">
                    <a:lumMod val="50000"/>
                  </a:schemeClr>
                </a:solidFill>
                <a:latin typeface="楷体" panose="02010609060101010101" charset="-122"/>
                <a:ea typeface="楷体" panose="02010609060101010101" charset="-122"/>
                <a:cs typeface="华光仿宋_CNKI" panose="02000500000000000000" charset="-122"/>
                <a:sym typeface="+mn-ea"/>
              </a:rPr>
              <a:t>归属清晰，权责明确，保护严格，流转顺畅。</a:t>
            </a:r>
            <a:endParaRPr lang="zh-CN" altLang="en-US" sz="3600" b="1" dirty="0">
              <a:solidFill>
                <a:schemeClr val="accent2">
                  <a:lumMod val="50000"/>
                </a:schemeClr>
              </a:solidFill>
              <a:latin typeface="楷体" panose="02010609060101010101" charset="-122"/>
              <a:ea typeface="楷体" panose="02010609060101010101" charset="-122"/>
              <a:cs typeface="华光仿宋_CNKI" panose="02000500000000000000" charset="-122"/>
              <a:sym typeface="+mn-ea"/>
            </a:endParaRPr>
          </a:p>
        </p:txBody>
      </p:sp>
      <p:sp>
        <p:nvSpPr>
          <p:cNvPr id="2" name="文本框 1"/>
          <p:cNvSpPr txBox="1"/>
          <p:nvPr/>
        </p:nvSpPr>
        <p:spPr>
          <a:xfrm>
            <a:off x="546100" y="914400"/>
            <a:ext cx="4991100" cy="673100"/>
          </a:xfrm>
          <a:prstGeom prst="rect">
            <a:avLst/>
          </a:prstGeom>
          <a:noFill/>
        </p:spPr>
        <p:txBody>
          <a:bodyPr wrap="square" rtlCol="0" anchor="t">
            <a:spAutoFit/>
          </a:bodyPr>
          <a:lstStyle/>
          <a:p>
            <a:pPr>
              <a:lnSpc>
                <a:spcPts val="4540"/>
              </a:lnSpc>
            </a:pPr>
            <a:r>
              <a:rPr lang="zh-CN" sz="4800" b="1">
                <a:solidFill>
                  <a:srgbClr val="C00000"/>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rPr>
              <a:t>第二编   物权编</a:t>
            </a:r>
            <a:endParaRPr lang="zh-CN" sz="4800" b="1">
              <a:solidFill>
                <a:srgbClr val="C00000"/>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14985" y="849630"/>
            <a:ext cx="10780395" cy="5159375"/>
          </a:xfrm>
          <a:prstGeom prst="rect">
            <a:avLst/>
          </a:prstGeom>
          <a:noFill/>
          <a:ln w="9525">
            <a:noFill/>
          </a:ln>
        </p:spPr>
        <p:txBody>
          <a:bodyPr wrap="square">
            <a:spAutoFit/>
          </a:bodyPr>
          <a:lstStyle/>
          <a:p>
            <a:pPr>
              <a:lnSpc>
                <a:spcPts val="4940"/>
              </a:lnSpc>
            </a:pPr>
            <a:r>
              <a:rPr lang="zh-CN" altLang="en-US" sz="2800" b="1" dirty="0">
                <a:solidFill>
                  <a:srgbClr val="881530"/>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①通则：</a:t>
            </a:r>
            <a:r>
              <a:rPr lang="zh-CN" altLang="en-US" sz="2800" dirty="0">
                <a:solidFill>
                  <a:srgbClr val="593527"/>
                </a:solidFill>
                <a:latin typeface="楷体" panose="02010609060101010101" charset="-122"/>
                <a:ea typeface="楷体" panose="02010609060101010101" charset="-122"/>
                <a:cs typeface="楷体" panose="02010609060101010101" charset="-122"/>
              </a:rPr>
              <a:t>物权法定、公示和变动规则。平等保护。公有制为主体，多种所有制经济并存。按劳分配为主体多种分配方式并存。</a:t>
            </a:r>
            <a:endParaRPr lang="zh-CN" altLang="en-US" sz="2800" dirty="0">
              <a:solidFill>
                <a:srgbClr val="593527"/>
              </a:solidFill>
              <a:latin typeface="楷体" panose="02010609060101010101" charset="-122"/>
              <a:ea typeface="楷体" panose="02010609060101010101" charset="-122"/>
              <a:cs typeface="楷体" panose="02010609060101010101" charset="-122"/>
            </a:endParaRPr>
          </a:p>
          <a:p>
            <a:pPr algn="l">
              <a:lnSpc>
                <a:spcPts val="4940"/>
              </a:lnSpc>
              <a:buClrTx/>
              <a:buSzTx/>
              <a:buFontTx/>
            </a:pPr>
            <a:r>
              <a:rPr lang="zh-CN" altLang="en-US" sz="2800" b="1" dirty="0">
                <a:solidFill>
                  <a:srgbClr val="881530"/>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②所有权：</a:t>
            </a:r>
            <a:r>
              <a:rPr lang="zh-CN" altLang="en-US" sz="2800" dirty="0">
                <a:solidFill>
                  <a:srgbClr val="593527"/>
                </a:solidFill>
                <a:latin typeface="楷体" panose="02010609060101010101" charset="-122"/>
                <a:ea typeface="楷体" panose="02010609060101010101" charset="-122"/>
                <a:cs typeface="楷体" panose="02010609060101010101" charset="-122"/>
              </a:rPr>
              <a:t>所有人对自己的不动产或者动产享有占有、使用收益和处分的权利。</a:t>
            </a:r>
            <a:endParaRPr lang="zh-CN" altLang="en-US" sz="2800" dirty="0">
              <a:solidFill>
                <a:srgbClr val="593527"/>
              </a:solidFill>
              <a:latin typeface="楷体" panose="02010609060101010101" charset="-122"/>
              <a:ea typeface="楷体" panose="02010609060101010101" charset="-122"/>
              <a:cs typeface="楷体" panose="02010609060101010101" charset="-122"/>
            </a:endParaRPr>
          </a:p>
          <a:p>
            <a:pPr>
              <a:lnSpc>
                <a:spcPts val="4940"/>
              </a:lnSpc>
            </a:pPr>
            <a:r>
              <a:rPr lang="zh-CN" altLang="en-US" sz="2800" b="1" dirty="0">
                <a:solidFill>
                  <a:srgbClr val="881530"/>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③用益物权：</a:t>
            </a:r>
            <a:r>
              <a:rPr lang="zh-CN" altLang="en-US" sz="2800" dirty="0">
                <a:solidFill>
                  <a:srgbClr val="593527"/>
                </a:solidFill>
                <a:latin typeface="楷体" panose="02010609060101010101" charset="-122"/>
                <a:ea typeface="楷体" panose="02010609060101010101" charset="-122"/>
                <a:cs typeface="楷体" panose="02010609060101010101" charset="-122"/>
              </a:rPr>
              <a:t>权利人依法对他人的物享有占有、使用、收益的权利，承包经营权、建设用地使用权、宅基地使用权、居住权等。 </a:t>
            </a:r>
            <a:r>
              <a:rPr lang="zh-CN" altLang="en-US" sz="2800" b="1" dirty="0">
                <a:solidFill>
                  <a:srgbClr val="593527"/>
                </a:solidFill>
                <a:latin typeface="楷体" panose="02010609060101010101" charset="-122"/>
                <a:ea typeface="楷体" panose="02010609060101010101" charset="-122"/>
                <a:cs typeface="楷体" panose="02010609060101010101" charset="-122"/>
              </a:rPr>
              <a:t>  </a:t>
            </a:r>
            <a:endParaRPr lang="zh-CN" altLang="en-US" sz="2800" b="1" dirty="0">
              <a:solidFill>
                <a:srgbClr val="593527"/>
              </a:solidFill>
              <a:latin typeface="楷体" panose="02010609060101010101" charset="-122"/>
              <a:ea typeface="楷体" panose="02010609060101010101" charset="-122"/>
              <a:cs typeface="楷体" panose="02010609060101010101" charset="-122"/>
            </a:endParaRPr>
          </a:p>
          <a:p>
            <a:pPr>
              <a:lnSpc>
                <a:spcPts val="4940"/>
              </a:lnSpc>
            </a:pPr>
            <a:r>
              <a:rPr lang="zh-CN" altLang="en-US" sz="2800" b="1" dirty="0">
                <a:solidFill>
                  <a:srgbClr val="881530"/>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④担保物权：</a:t>
            </a:r>
            <a:r>
              <a:rPr lang="zh-CN" altLang="en-US" sz="2800" dirty="0">
                <a:solidFill>
                  <a:srgbClr val="593527"/>
                </a:solidFill>
                <a:latin typeface="楷体" panose="02010609060101010101" charset="-122"/>
                <a:ea typeface="楷体" panose="02010609060101010101" charset="-122"/>
                <a:cs typeface="楷体" panose="02010609060101010101" charset="-122"/>
              </a:rPr>
              <a:t>确保债务履行而设立的物权，包括抵押权，质权和留置权。</a:t>
            </a:r>
            <a:endParaRPr lang="zh-CN" altLang="en-US" sz="2800" dirty="0">
              <a:solidFill>
                <a:srgbClr val="593527"/>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3565" y="2239645"/>
            <a:ext cx="11214100" cy="835025"/>
          </a:xfrm>
          <a:prstGeom prst="rect">
            <a:avLst/>
          </a:prstGeom>
          <a:solidFill>
            <a:srgbClr val="F3D2BA"/>
          </a:solidFill>
        </p:spPr>
        <p:txBody>
          <a:bodyPr wrap="square" rtlCol="0" anchor="t">
            <a:spAutoFit/>
          </a:bodyPr>
          <a:lstStyle/>
          <a:p>
            <a:pPr>
              <a:lnSpc>
                <a:spcPts val="5800"/>
              </a:lnSpc>
              <a:spcBef>
                <a:spcPts val="0"/>
              </a:spcBef>
              <a:spcAft>
                <a:spcPts val="0"/>
              </a:spcAft>
            </a:pPr>
            <a:r>
              <a:rPr lang="zh-CN" altLang="en-US" sz="3600" b="1" dirty="0">
                <a:solidFill>
                  <a:srgbClr val="593527"/>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rPr>
              <a:t>合同制度是市场经济的基本制度：</a:t>
            </a:r>
            <a:r>
              <a:rPr lang="zh-CN" altLang="en-US" sz="3200" dirty="0">
                <a:solidFill>
                  <a:srgbClr val="593527"/>
                </a:solidFill>
                <a:latin typeface="楷体" panose="02010609060101010101" charset="-122"/>
                <a:ea typeface="楷体" panose="02010609060101010101" charset="-122"/>
                <a:cs typeface="楷体" panose="02010609060101010101" charset="-122"/>
                <a:sym typeface="+mn-ea"/>
              </a:rPr>
              <a:t>自由性和合法性</a:t>
            </a:r>
            <a:endParaRPr lang="zh-CN" altLang="en-US" sz="3200" dirty="0">
              <a:solidFill>
                <a:srgbClr val="593527"/>
              </a:solid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583565" y="3681095"/>
            <a:ext cx="11262360" cy="1578610"/>
          </a:xfrm>
          <a:prstGeom prst="rect">
            <a:avLst/>
          </a:prstGeom>
          <a:solidFill>
            <a:srgbClr val="D3DDEF"/>
          </a:solidFill>
        </p:spPr>
        <p:txBody>
          <a:bodyPr wrap="square" rtlCol="0" anchor="t">
            <a:spAutoFit/>
          </a:bodyPr>
          <a:lstStyle/>
          <a:p>
            <a:pPr>
              <a:lnSpc>
                <a:spcPts val="5800"/>
              </a:lnSpc>
              <a:spcBef>
                <a:spcPts val="0"/>
              </a:spcBef>
              <a:spcAft>
                <a:spcPts val="0"/>
              </a:spcAft>
            </a:pPr>
            <a:r>
              <a:rPr lang="zh-CN" altLang="en-US" sz="3600" b="1" dirty="0">
                <a:solidFill>
                  <a:srgbClr val="593527"/>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rPr>
              <a:t>全面深化改革要求：</a:t>
            </a:r>
            <a:r>
              <a:rPr lang="zh-CN" altLang="en-US" sz="3200" dirty="0">
                <a:solidFill>
                  <a:srgbClr val="593527"/>
                </a:solidFill>
                <a:latin typeface="楷体" panose="02010609060101010101" charset="-122"/>
                <a:ea typeface="楷体" panose="02010609060101010101" charset="-122"/>
                <a:cs typeface="楷体" panose="02010609060101010101" charset="-122"/>
                <a:sym typeface="+mn-ea"/>
              </a:rPr>
              <a:t>坚持维护契约、平等交换、公平竞争</a:t>
            </a:r>
            <a:endParaRPr lang="zh-CN" altLang="en-US" sz="3200" dirty="0">
              <a:solidFill>
                <a:srgbClr val="593527"/>
              </a:solidFill>
              <a:latin typeface="楷体" panose="02010609060101010101" charset="-122"/>
              <a:ea typeface="楷体" panose="02010609060101010101" charset="-122"/>
              <a:cs typeface="楷体" panose="02010609060101010101" charset="-122"/>
              <a:sym typeface="+mn-ea"/>
            </a:endParaRPr>
          </a:p>
          <a:p>
            <a:pPr>
              <a:lnSpc>
                <a:spcPts val="5800"/>
              </a:lnSpc>
              <a:spcBef>
                <a:spcPts val="0"/>
              </a:spcBef>
              <a:spcAft>
                <a:spcPts val="0"/>
              </a:spcAft>
            </a:pPr>
            <a:r>
              <a:rPr lang="en-US" altLang="zh-CN" sz="3200" dirty="0">
                <a:solidFill>
                  <a:srgbClr val="593527"/>
                </a:solidFill>
                <a:latin typeface="楷体" panose="02010609060101010101" charset="-122"/>
                <a:ea typeface="楷体" panose="02010609060101010101" charset="-122"/>
                <a:cs typeface="楷体" panose="02010609060101010101" charset="-122"/>
                <a:sym typeface="+mn-ea"/>
              </a:rPr>
              <a:t>                  </a:t>
            </a:r>
            <a:r>
              <a:rPr lang="zh-CN" altLang="en-US" sz="3200" dirty="0">
                <a:solidFill>
                  <a:srgbClr val="593527"/>
                </a:solidFill>
                <a:latin typeface="楷体" panose="02010609060101010101" charset="-122"/>
                <a:ea typeface="楷体" panose="02010609060101010101" charset="-122"/>
                <a:cs typeface="楷体" panose="02010609060101010101" charset="-122"/>
                <a:sym typeface="+mn-ea"/>
              </a:rPr>
              <a:t>促进商品和要素自由流动，完善合同制度</a:t>
            </a:r>
            <a:r>
              <a:rPr lang="zh-CN" altLang="en-US" b="1" dirty="0">
                <a:solidFill>
                  <a:schemeClr val="accent2">
                    <a:lumMod val="50000"/>
                  </a:schemeClr>
                </a:solidFill>
                <a:latin typeface="楷体" panose="02010609060101010101" charset="-122"/>
                <a:ea typeface="楷体" panose="02010609060101010101" charset="-122"/>
                <a:sym typeface="+mn-ea"/>
              </a:rPr>
              <a:t>。</a:t>
            </a:r>
            <a:endParaRPr lang="zh-CN" altLang="en-US"/>
          </a:p>
        </p:txBody>
      </p:sp>
      <p:sp>
        <p:nvSpPr>
          <p:cNvPr id="5" name="文本框 4"/>
          <p:cNvSpPr txBox="1"/>
          <p:nvPr/>
        </p:nvSpPr>
        <p:spPr>
          <a:xfrm>
            <a:off x="258445" y="380365"/>
            <a:ext cx="4114800" cy="673100"/>
          </a:xfrm>
          <a:prstGeom prst="rect">
            <a:avLst/>
          </a:prstGeom>
          <a:noFill/>
        </p:spPr>
        <p:txBody>
          <a:bodyPr wrap="none" rtlCol="0" anchor="t">
            <a:spAutoFit/>
          </a:bodyPr>
          <a:lstStyle/>
          <a:p>
            <a:pPr algn="l">
              <a:lnSpc>
                <a:spcPts val="4540"/>
              </a:lnSpc>
              <a:spcBef>
                <a:spcPts val="0"/>
              </a:spcBef>
              <a:buClrTx/>
              <a:buSzTx/>
              <a:buFontTx/>
            </a:pPr>
            <a:r>
              <a:rPr lang="zh-CN" sz="4400" b="1">
                <a:solidFill>
                  <a:srgbClr val="C00000"/>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rPr>
              <a:t>第三编  合同编</a:t>
            </a:r>
            <a:endParaRPr lang="zh-CN" altLang="en-US" sz="4400" b="1">
              <a:solidFill>
                <a:srgbClr val="C00000"/>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64465" y="128905"/>
            <a:ext cx="79368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2</a:t>
            </a:r>
            <a:r>
              <a:rPr lang="zh-CN" altLang="en-US" sz="2800" u="sng" dirty="0">
                <a:solidFill>
                  <a:srgbClr val="A76A4E"/>
                </a:solidFill>
                <a:latin typeface="黑体" charset="0"/>
                <a:ea typeface="黑体" charset="0"/>
                <a:cs typeface="黑体" charset="0"/>
              </a:rPr>
              <a:t> 民法典合同制度与企业经营法律风险防范</a:t>
            </a:r>
            <a:endParaRPr lang="zh-CN" altLang="en-US" sz="2800" u="sng" dirty="0">
              <a:solidFill>
                <a:srgbClr val="A76A4E"/>
              </a:solidFill>
              <a:latin typeface="黑体" charset="0"/>
              <a:ea typeface="黑体" charset="0"/>
              <a:cs typeface="黑体" charset="0"/>
            </a:endParaRPr>
          </a:p>
        </p:txBody>
      </p:sp>
      <p:pic>
        <p:nvPicPr>
          <p:cNvPr id="1438" name="picture 1438"/>
          <p:cNvPicPr>
            <a:picLocks noChangeAspect="1"/>
          </p:cNvPicPr>
          <p:nvPr/>
        </p:nvPicPr>
        <p:blipFill>
          <a:blip r:embed="rId2"/>
          <a:stretch>
            <a:fillRect/>
          </a:stretch>
        </p:blipFill>
        <p:spPr>
          <a:xfrm rot="21600000">
            <a:off x="722337" y="1672577"/>
            <a:ext cx="4807457" cy="3803688"/>
          </a:xfrm>
          <a:prstGeom prst="rect">
            <a:avLst/>
          </a:prstGeom>
        </p:spPr>
      </p:pic>
      <p:sp>
        <p:nvSpPr>
          <p:cNvPr id="4" name="文本框 3"/>
          <p:cNvSpPr txBox="1"/>
          <p:nvPr/>
        </p:nvSpPr>
        <p:spPr>
          <a:xfrm>
            <a:off x="1094105" y="1950720"/>
            <a:ext cx="4121785" cy="3179445"/>
          </a:xfrm>
          <a:prstGeom prst="rect">
            <a:avLst/>
          </a:prstGeom>
          <a:noFill/>
        </p:spPr>
        <p:txBody>
          <a:bodyPr wrap="square" rtlCol="0">
            <a:noAutofit/>
          </a:bodyPr>
          <a:p>
            <a:pPr indent="508000" fontAlgn="auto">
              <a:lnSpc>
                <a:spcPts val="2800"/>
              </a:lnSpc>
              <a:extLst>
                <a:ext uri="{35155182-B16C-46BC-9424-99874614C6A1}">
                  <wpsdc:indentchars xmlns:wpsdc="http://www.wps.cn/officeDocument/2017/drawingmlCustomData" val="200" checksum="282533468"/>
                </a:ext>
              </a:extLst>
            </a:pPr>
            <a:r>
              <a:rPr lang="zh-CN" altLang="en-US" sz="2000"/>
              <a:t>民法典合同编共</a:t>
            </a:r>
            <a:r>
              <a:rPr lang="en-US" altLang="zh-CN" sz="2000"/>
              <a:t>3</a:t>
            </a:r>
            <a:r>
              <a:rPr lang="zh-CN" altLang="en-US" sz="2000"/>
              <a:t>个分编，</a:t>
            </a:r>
            <a:r>
              <a:rPr lang="en-US" altLang="zh-CN" sz="2000"/>
              <a:t>29</a:t>
            </a:r>
            <a:r>
              <a:rPr lang="zh-CN" altLang="en-US" sz="2000"/>
              <a:t>章、</a:t>
            </a:r>
            <a:r>
              <a:rPr lang="en-US" altLang="zh-CN" sz="2000"/>
              <a:t>526</a:t>
            </a:r>
            <a:r>
              <a:rPr lang="zh-CN" altLang="en-US" sz="2000"/>
              <a:t>条，有</a:t>
            </a:r>
            <a:r>
              <a:rPr lang="en-US" altLang="zh-CN" sz="2000"/>
              <a:t>336</a:t>
            </a:r>
            <a:r>
              <a:rPr lang="zh-CN" altLang="en-US" sz="2000"/>
              <a:t>个法条系根据《担保法》《买卖合同司法解释》《九民纪要》等相关司法解释的规定修订而来，其中</a:t>
            </a:r>
            <a:r>
              <a:rPr lang="en-US" altLang="zh-CN" sz="2000"/>
              <a:t>224</a:t>
            </a:r>
            <a:r>
              <a:rPr lang="zh-CN" altLang="en-US" sz="2000"/>
              <a:t>个法条为非实质性修订，</a:t>
            </a:r>
            <a:r>
              <a:rPr lang="en-US" altLang="zh-CN" sz="2000"/>
              <a:t>112</a:t>
            </a:r>
            <a:r>
              <a:rPr lang="zh-CN" altLang="en-US" sz="2000"/>
              <a:t>个法条系实质性修订。有</a:t>
            </a:r>
            <a:r>
              <a:rPr lang="en-US" altLang="zh-CN" sz="2000"/>
              <a:t>70</a:t>
            </a:r>
            <a:r>
              <a:rPr lang="zh-CN" altLang="en-US" sz="2000"/>
              <a:t>个法条系新增，主要涉及债的按份责任与连带责任、物业服务合同、保理合同等。</a:t>
            </a:r>
            <a:endParaRPr lang="zh-CN" altLang="en-US" sz="2000"/>
          </a:p>
        </p:txBody>
      </p:sp>
      <p:sp>
        <p:nvSpPr>
          <p:cNvPr id="5" name="文本框 4"/>
          <p:cNvSpPr txBox="1"/>
          <p:nvPr/>
        </p:nvSpPr>
        <p:spPr>
          <a:xfrm>
            <a:off x="6053455" y="1160780"/>
            <a:ext cx="5342255" cy="4523105"/>
          </a:xfrm>
          <a:prstGeom prst="rect">
            <a:avLst/>
          </a:prstGeom>
          <a:noFill/>
          <a:ln>
            <a:solidFill>
              <a:srgbClr val="C69A77"/>
            </a:solidFill>
          </a:ln>
        </p:spPr>
        <p:txBody>
          <a:bodyPr wrap="square" rtlCol="0">
            <a:spAutoFit/>
          </a:bodyPr>
          <a:p>
            <a:pPr indent="0" fontAlgn="auto">
              <a:lnSpc>
                <a:spcPct val="150000"/>
              </a:lnSpc>
            </a:pPr>
            <a:r>
              <a:rPr lang="zh-CN" altLang="en-US" sz="2400" b="1"/>
              <a:t>第一分编：通则</a:t>
            </a:r>
            <a:endParaRPr lang="zh-CN" altLang="en-US" sz="2400" b="1"/>
          </a:p>
          <a:p>
            <a:pPr indent="0" fontAlgn="auto">
              <a:lnSpc>
                <a:spcPct val="150000"/>
              </a:lnSpc>
            </a:pPr>
            <a:r>
              <a:rPr lang="zh-CN" altLang="en-US" sz="2400" b="1"/>
              <a:t>第二分编：典型合同</a:t>
            </a:r>
            <a:endParaRPr lang="zh-CN" altLang="en-US" sz="2400" b="1"/>
          </a:p>
          <a:p>
            <a:pPr indent="0" fontAlgn="auto">
              <a:lnSpc>
                <a:spcPct val="150000"/>
              </a:lnSpc>
            </a:pPr>
            <a:r>
              <a:rPr lang="zh-CN" altLang="en-US" sz="2400"/>
              <a:t>包括买卖合同；租赁合同；融资租赁合同；保理合同；承揽合同；建设工程合同；运输合同；保管合同；仓储合同</a:t>
            </a:r>
            <a:r>
              <a:rPr lang="en-US" altLang="zh-CN" sz="2400"/>
              <a:t>......</a:t>
            </a:r>
            <a:endParaRPr lang="en-US" altLang="zh-CN" sz="2400"/>
          </a:p>
          <a:p>
            <a:pPr indent="0" fontAlgn="auto">
              <a:lnSpc>
                <a:spcPct val="150000"/>
              </a:lnSpc>
            </a:pPr>
            <a:r>
              <a:rPr lang="zh-CN" altLang="en-US" sz="2400" b="1"/>
              <a:t>第三分编：准合同</a:t>
            </a:r>
            <a:endParaRPr lang="zh-CN" altLang="en-US" sz="2400" b="1"/>
          </a:p>
          <a:p>
            <a:pPr indent="0" fontAlgn="auto">
              <a:lnSpc>
                <a:spcPct val="150000"/>
              </a:lnSpc>
            </a:pPr>
            <a:r>
              <a:rPr lang="zh-CN" altLang="en-US" sz="2400"/>
              <a:t>无因管理</a:t>
            </a:r>
            <a:r>
              <a:rPr lang="en-US" altLang="zh-CN" sz="2400"/>
              <a:t>   </a:t>
            </a:r>
            <a:r>
              <a:rPr lang="zh-CN" altLang="en-US" sz="2400"/>
              <a:t>不当得利</a:t>
            </a:r>
            <a:endParaRPr lang="zh-CN"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李主任形象照"/>
          <p:cNvPicPr>
            <a:picLocks noChangeAspect="1"/>
          </p:cNvPicPr>
          <p:nvPr>
            <p:custDataLst>
              <p:tags r:id="rId1"/>
            </p:custDataLst>
          </p:nvPr>
        </p:nvPicPr>
        <p:blipFill>
          <a:blip r:embed="rId2" cstate="print"/>
          <a:stretch>
            <a:fillRect/>
          </a:stretch>
        </p:blipFill>
        <p:spPr>
          <a:xfrm>
            <a:off x="-62865" y="-250825"/>
            <a:ext cx="5057775" cy="7373620"/>
          </a:xfrm>
          <a:prstGeom prst="rect">
            <a:avLst/>
          </a:prstGeom>
        </p:spPr>
      </p:pic>
      <p:sp>
        <p:nvSpPr>
          <p:cNvPr id="3" name="矩形 2"/>
          <p:cNvSpPr/>
          <p:nvPr/>
        </p:nvSpPr>
        <p:spPr bwMode="auto">
          <a:xfrm>
            <a:off x="4879340" y="1774777"/>
            <a:ext cx="7312660" cy="4070350"/>
          </a:xfrm>
          <a:prstGeom prst="rect">
            <a:avLst/>
          </a:prstGeom>
          <a:solidFill>
            <a:srgbClr val="804D37">
              <a:alpha val="86000"/>
            </a:srgbClr>
          </a:solidFill>
          <a:ln w="19050">
            <a:noFill/>
            <a:round/>
          </a:ln>
        </p:spPr>
        <p:txBody>
          <a:bodyPr rot="0" spcFirstLastPara="0" vert="horz" wrap="square" lIns="68580" tIns="34290" rIns="68580" bIns="34290" rtlCol="0" anchor="ctr" anchorCtr="1" forceAA="0" compatLnSpc="1">
            <a:normAutofit/>
          </a:bodyPr>
          <a:lstStyle/>
          <a:p>
            <a:pPr algn="ctr"/>
            <a:r>
              <a:rPr lang="zh-CN" altLang="en-US" sz="5400" dirty="0">
                <a:solidFill>
                  <a:schemeClr val="bg1"/>
                </a:solidFill>
                <a:latin typeface="Century Gothic" panose="020B0502020202020204" pitchFamily="34" charset="0"/>
                <a:sym typeface="+mn-ea"/>
              </a:rPr>
              <a:t>                    </a:t>
            </a:r>
            <a:endParaRPr lang="zh-CN" altLang="en-US" sz="5400" b="1" spc="300" noProof="0">
              <a:ln>
                <a:noFill/>
              </a:ln>
              <a:solidFill>
                <a:prstClr val="white"/>
              </a:solidFill>
              <a:effectLst/>
              <a:uLnTx/>
              <a:uFillTx/>
              <a:latin typeface="微软雅黑" charset="-122"/>
              <a:ea typeface="微软雅黑" charset="-122"/>
              <a:sym typeface="+mn-ea"/>
            </a:endParaRPr>
          </a:p>
        </p:txBody>
      </p:sp>
      <p:sp>
        <p:nvSpPr>
          <p:cNvPr id="5" name="文本框 4"/>
          <p:cNvSpPr txBox="1"/>
          <p:nvPr/>
        </p:nvSpPr>
        <p:spPr>
          <a:xfrm>
            <a:off x="4879339" y="1774777"/>
            <a:ext cx="7647940" cy="1198880"/>
          </a:xfrm>
          <a:prstGeom prst="rect">
            <a:avLst/>
          </a:prstGeom>
          <a:noFill/>
        </p:spPr>
        <p:txBody>
          <a:bodyPr wrap="square" rtlCol="0">
            <a:spAutoFit/>
          </a:bodyPr>
          <a:lstStyle/>
          <a:p>
            <a:pPr algn="ctr"/>
            <a:r>
              <a:rPr lang="zh-CN" altLang="en-US" sz="3600" b="1" dirty="0">
                <a:solidFill>
                  <a:schemeClr val="bg1"/>
                </a:solidFill>
                <a:latin typeface="宋体" charset="0"/>
                <a:ea typeface="宋体" charset="0"/>
                <a:sym typeface="+mn-ea"/>
              </a:rPr>
              <a:t>北京中银（泸州）律师事务所律师</a:t>
            </a:r>
            <a:endParaRPr lang="zh-CN" altLang="en-US" sz="3600" b="1" dirty="0">
              <a:solidFill>
                <a:schemeClr val="bg1"/>
              </a:solidFill>
              <a:latin typeface="宋体" charset="0"/>
              <a:ea typeface="宋体" charset="0"/>
              <a:sym typeface="+mn-ea"/>
            </a:endParaRPr>
          </a:p>
          <a:p>
            <a:pPr algn="ctr"/>
            <a:r>
              <a:rPr lang="zh-CN" altLang="en-US" sz="3600" b="1" dirty="0">
                <a:solidFill>
                  <a:schemeClr val="bg1"/>
                </a:solidFill>
                <a:latin typeface="宋体" charset="0"/>
                <a:ea typeface="宋体" charset="0"/>
                <a:sym typeface="+mn-ea"/>
              </a:rPr>
              <a:t>李强</a:t>
            </a:r>
            <a:endParaRPr lang="zh-CN" altLang="en-US" sz="3600" b="1" dirty="0">
              <a:solidFill>
                <a:schemeClr val="bg1"/>
              </a:solidFill>
              <a:latin typeface="宋体" charset="0"/>
              <a:ea typeface="宋体" charset="0"/>
              <a:sym typeface="+mn-ea"/>
            </a:endParaRPr>
          </a:p>
        </p:txBody>
      </p:sp>
      <p:sp>
        <p:nvSpPr>
          <p:cNvPr id="11" name="文本框 10"/>
          <p:cNvSpPr txBox="1"/>
          <p:nvPr/>
        </p:nvSpPr>
        <p:spPr>
          <a:xfrm>
            <a:off x="7911465" y="3481705"/>
            <a:ext cx="3566795" cy="829945"/>
          </a:xfrm>
          <a:prstGeom prst="rect">
            <a:avLst/>
          </a:prstGeom>
          <a:noFill/>
        </p:spPr>
        <p:txBody>
          <a:bodyPr wrap="square" rtlCol="0">
            <a:spAutoFit/>
          </a:bodyPr>
          <a:lstStyle/>
          <a:p>
            <a:pPr algn="ctr"/>
            <a:r>
              <a:rPr lang="zh-CN" altLang="en-US" dirty="0">
                <a:solidFill>
                  <a:schemeClr val="bg1"/>
                </a:solidFill>
                <a:latin typeface="Century Gothic" panose="020B0502020202020204" pitchFamily="34" charset="0"/>
                <a:sym typeface="+mn-ea"/>
              </a:rPr>
              <a:t> </a:t>
            </a:r>
            <a:r>
              <a:rPr lang="zh-CN" altLang="en-US" sz="1400" dirty="0">
                <a:solidFill>
                  <a:schemeClr val="bg1"/>
                </a:solidFill>
                <a:latin typeface="Century Gothic" panose="020B0502020202020204" pitchFamily="34" charset="0"/>
                <a:sym typeface="+mn-ea"/>
              </a:rPr>
              <a:t> </a:t>
            </a:r>
            <a:r>
              <a:rPr lang="zh-CN" altLang="en-US" sz="4800" b="1" dirty="0">
                <a:solidFill>
                  <a:schemeClr val="bg1"/>
                </a:solidFill>
                <a:latin typeface="方正楷体_GBK" panose="02000000000000000000" charset="-122"/>
                <a:ea typeface="方正楷体_GBK" panose="02000000000000000000" charset="-122"/>
                <a:sym typeface="+mn-ea"/>
              </a:rPr>
              <a:t> </a:t>
            </a:r>
            <a:endParaRPr lang="zh-CN" altLang="en-US" sz="4800" b="1" dirty="0">
              <a:solidFill>
                <a:schemeClr val="bg1"/>
              </a:solidFill>
              <a:latin typeface="方正楷体_GBK" panose="02000000000000000000" charset="-122"/>
              <a:ea typeface="方正楷体_GBK" panose="02000000000000000000" charset="-122"/>
            </a:endParaRPr>
          </a:p>
        </p:txBody>
      </p:sp>
      <p:sp>
        <p:nvSpPr>
          <p:cNvPr id="2" name="文本框 1"/>
          <p:cNvSpPr txBox="1"/>
          <p:nvPr/>
        </p:nvSpPr>
        <p:spPr>
          <a:xfrm>
            <a:off x="5336221" y="3301682"/>
            <a:ext cx="6734175" cy="2019935"/>
          </a:xfrm>
          <a:prstGeom prst="rect">
            <a:avLst/>
          </a:prstGeom>
          <a:noFill/>
        </p:spPr>
        <p:txBody>
          <a:bodyPr wrap="square" rtlCol="0">
            <a:spAutoFit/>
            <a:scene3d>
              <a:camera prst="orthographicFront"/>
              <a:lightRig rig="threePt" dir="t"/>
            </a:scene3d>
          </a:bodyPr>
          <a:lstStyle/>
          <a:p>
            <a:pPr>
              <a:lnSpc>
                <a:spcPts val="3760"/>
              </a:lnSpc>
            </a:pPr>
            <a:r>
              <a:rPr lang="zh-CN" altLang="en-US" sz="2800" dirty="0">
                <a:solidFill>
                  <a:schemeClr val="tx1"/>
                </a:solidFill>
                <a:effectLst>
                  <a:outerShdw blurRad="38100" dist="19050" dir="2700000" algn="tl" rotWithShape="0">
                    <a:schemeClr val="dk1">
                      <a:alpha val="40000"/>
                      <a:alpha val="40000"/>
                    </a:schemeClr>
                  </a:outerShdw>
                </a:effectLst>
                <a:latin typeface="宋体" charset="0"/>
                <a:ea typeface="宋体" charset="0"/>
              </a:rPr>
              <a:t>简介：现任北京中银（泸州）律师事务所主任，泸州市律师协会副会长，四川省优秀律师、全国法律援助先进个人、泸州市七五普法讲师团成员、酒城讲坛讲师。</a:t>
            </a:r>
            <a:endParaRPr lang="zh-CN" altLang="en-US" sz="2800" dirty="0">
              <a:solidFill>
                <a:schemeClr val="tx1"/>
              </a:solidFill>
              <a:effectLst>
                <a:outerShdw blurRad="38100" dist="19050" dir="2700000" algn="tl" rotWithShape="0">
                  <a:schemeClr val="dk1">
                    <a:alpha val="40000"/>
                    <a:alpha val="40000"/>
                  </a:schemeClr>
                </a:outerShdw>
              </a:effectLst>
              <a:latin typeface="宋体" charset="0"/>
              <a:ea typeface="宋体" charset="0"/>
            </a:endParaRPr>
          </a:p>
        </p:txBody>
      </p:sp>
    </p:spTree>
    <p:custDataLst>
      <p:tags r:id="rId3"/>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64465" y="128905"/>
            <a:ext cx="755205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2</a:t>
            </a:r>
            <a:r>
              <a:rPr lang="zh-CN" altLang="en-US" sz="2800" u="sng" dirty="0">
                <a:solidFill>
                  <a:srgbClr val="A76A4E"/>
                </a:solidFill>
                <a:latin typeface="黑体" charset="0"/>
                <a:ea typeface="黑体" charset="0"/>
                <a:cs typeface="黑体" charset="0"/>
              </a:rPr>
              <a:t> 民法典合同制度与企业经营法律风险防范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797560" y="928370"/>
            <a:ext cx="10124440" cy="7429500"/>
          </a:xfrm>
          <a:prstGeom prst="rect">
            <a:avLst/>
          </a:prstGeom>
          <a:noFill/>
        </p:spPr>
        <p:txBody>
          <a:bodyPr wrap="square" rtlCol="0" anchor="t">
            <a:spAutoFit/>
          </a:bodyPr>
          <a:p>
            <a:pPr indent="0" algn="l" rtl="0" eaLnBrk="0" fontAlgn="auto">
              <a:lnSpc>
                <a:spcPts val="3800"/>
              </a:lnSpc>
            </a:pPr>
            <a:r>
              <a:rPr lang="zh-CN" altLang="en-US" sz="2800" dirty="0">
                <a:solidFill>
                  <a:srgbClr val="A76A4E"/>
                </a:solidFill>
                <a:latin typeface="黑体" charset="0"/>
                <a:ea typeface="黑体" charset="0"/>
                <a:sym typeface="+mn-ea"/>
              </a:rPr>
              <a:t>契约精神1： 私约如律令 (契约严守)</a:t>
            </a:r>
            <a:endParaRPr lang="zh-CN" altLang="en-US" sz="2800" dirty="0">
              <a:solidFill>
                <a:srgbClr val="A76A4E"/>
              </a:solidFill>
              <a:latin typeface="黑体" charset="0"/>
              <a:ea typeface="黑体" charset="0"/>
            </a:endParaRPr>
          </a:p>
          <a:p>
            <a:pPr indent="0" algn="l" rtl="0" eaLnBrk="0" fontAlgn="auto">
              <a:lnSpc>
                <a:spcPts val="3800"/>
              </a:lnSpc>
            </a:pPr>
            <a:r>
              <a:rPr sz="2400" kern="0" spc="-250" dirty="0">
                <a:solidFill>
                  <a:srgbClr val="100000">
                    <a:alpha val="100000"/>
                  </a:srgbClr>
                </a:solidFill>
                <a:latin typeface="黑体" charset="0"/>
                <a:ea typeface="黑体" charset="0"/>
                <a:cs typeface="黑体" charset="0"/>
                <a:sym typeface="+mn-ea"/>
              </a:rPr>
              <a:t>《民法典》</a:t>
            </a:r>
            <a:r>
              <a:rPr sz="2400" kern="0" spc="-250" dirty="0">
                <a:solidFill>
                  <a:srgbClr val="250E0C">
                    <a:alpha val="100000"/>
                  </a:srgbClr>
                </a:solidFill>
                <a:latin typeface="黑体" charset="0"/>
                <a:ea typeface="黑体" charset="0"/>
                <a:cs typeface="黑体" charset="0"/>
                <a:sym typeface="+mn-ea"/>
              </a:rPr>
              <a:t>第119</a:t>
            </a:r>
            <a:r>
              <a:rPr sz="2400" kern="0" spc="-240" dirty="0">
                <a:solidFill>
                  <a:srgbClr val="250E0C">
                    <a:alpha val="100000"/>
                  </a:srgbClr>
                </a:solidFill>
                <a:latin typeface="黑体" charset="0"/>
                <a:ea typeface="黑体" charset="0"/>
                <a:cs typeface="黑体" charset="0"/>
                <a:sym typeface="+mn-ea"/>
              </a:rPr>
              <a:t>条  </a:t>
            </a:r>
            <a:r>
              <a:rPr sz="2400" kern="0" spc="-240" dirty="0">
                <a:solidFill>
                  <a:srgbClr val="000000">
                    <a:alpha val="100000"/>
                  </a:srgbClr>
                </a:solidFill>
                <a:latin typeface="黑体" charset="0"/>
                <a:ea typeface="黑体" charset="0"/>
                <a:cs typeface="黑体" charset="0"/>
                <a:sym typeface="+mn-ea"/>
              </a:rPr>
              <a:t>依法成立的合</a:t>
            </a:r>
            <a:r>
              <a:rPr sz="2400" kern="0" spc="-250" dirty="0">
                <a:solidFill>
                  <a:srgbClr val="000000">
                    <a:alpha val="100000"/>
                  </a:srgbClr>
                </a:solidFill>
                <a:latin typeface="黑体" charset="0"/>
                <a:ea typeface="黑体" charset="0"/>
                <a:cs typeface="黑体" charset="0"/>
                <a:sym typeface="+mn-ea"/>
              </a:rPr>
              <a:t>同</a:t>
            </a:r>
            <a:r>
              <a:rPr lang="zh-CN" sz="2400" kern="0" spc="-250" dirty="0">
                <a:solidFill>
                  <a:srgbClr val="000000">
                    <a:alpha val="100000"/>
                  </a:srgbClr>
                </a:solidFill>
                <a:latin typeface="黑体" charset="0"/>
                <a:ea typeface="黑体" charset="0"/>
                <a:cs typeface="黑体" charset="0"/>
                <a:sym typeface="+mn-ea"/>
              </a:rPr>
              <a:t>，</a:t>
            </a:r>
            <a:r>
              <a:rPr sz="2400" kern="0" spc="-250" dirty="0">
                <a:solidFill>
                  <a:srgbClr val="000000">
                    <a:alpha val="100000"/>
                  </a:srgbClr>
                </a:solidFill>
                <a:latin typeface="黑体" charset="0"/>
                <a:ea typeface="黑体" charset="0"/>
                <a:cs typeface="黑体" charset="0"/>
                <a:sym typeface="+mn-ea"/>
              </a:rPr>
              <a:t>对当事</a:t>
            </a:r>
            <a:r>
              <a:rPr sz="2400" kern="0" spc="-160" dirty="0">
                <a:solidFill>
                  <a:srgbClr val="000000">
                    <a:alpha val="100000"/>
                  </a:srgbClr>
                </a:solidFill>
                <a:latin typeface="黑体" charset="0"/>
                <a:ea typeface="黑体" charset="0"/>
                <a:cs typeface="黑体" charset="0"/>
                <a:sym typeface="+mn-ea"/>
              </a:rPr>
              <a:t>人</a:t>
            </a:r>
            <a:r>
              <a:rPr sz="2400" kern="0" spc="-60" dirty="0">
                <a:solidFill>
                  <a:srgbClr val="000000">
                    <a:alpha val="100000"/>
                  </a:srgbClr>
                </a:solidFill>
                <a:latin typeface="黑体" charset="0"/>
                <a:ea typeface="黑体" charset="0"/>
                <a:cs typeface="黑体" charset="0"/>
                <a:sym typeface="+mn-ea"/>
              </a:rPr>
              <a:t>具有法律约束力。</a:t>
            </a:r>
            <a:endParaRPr sz="2400" kern="0" spc="-80" dirty="0">
              <a:solidFill>
                <a:srgbClr val="030000">
                  <a:alpha val="100000"/>
                </a:srgbClr>
              </a:solidFill>
              <a:latin typeface="黑体" charset="0"/>
              <a:ea typeface="黑体" charset="0"/>
              <a:cs typeface="黑体" charset="0"/>
              <a:sym typeface="+mn-ea"/>
            </a:endParaRPr>
          </a:p>
          <a:p>
            <a:pPr indent="0" algn="l" rtl="0" eaLnBrk="0" fontAlgn="auto">
              <a:lnSpc>
                <a:spcPts val="3800"/>
              </a:lnSpc>
            </a:pPr>
            <a:r>
              <a:rPr lang="zh-CN" altLang="en-US" sz="2800" dirty="0">
                <a:solidFill>
                  <a:srgbClr val="A76A4E"/>
                </a:solidFill>
                <a:latin typeface="黑体" charset="0"/>
                <a:ea typeface="黑体" charset="0"/>
                <a:sym typeface="+mn-ea"/>
              </a:rPr>
              <a:t>契约精神2：合同优于法律</a:t>
            </a:r>
            <a:endParaRPr lang="zh-CN" altLang="en-US" sz="2800" dirty="0">
              <a:solidFill>
                <a:srgbClr val="A76A4E"/>
              </a:solidFill>
              <a:latin typeface="黑体" charset="0"/>
              <a:ea typeface="黑体" charset="0"/>
              <a:sym typeface="+mn-ea"/>
            </a:endParaRPr>
          </a:p>
          <a:p>
            <a:pPr indent="0" algn="l" rtl="0" eaLnBrk="0" fontAlgn="auto">
              <a:lnSpc>
                <a:spcPts val="3800"/>
              </a:lnSpc>
            </a:pPr>
            <a:r>
              <a:rPr sz="2400" kern="0" spc="-80" dirty="0">
                <a:solidFill>
                  <a:srgbClr val="030000">
                    <a:alpha val="100000"/>
                  </a:srgbClr>
                </a:solidFill>
                <a:latin typeface="黑体" charset="0"/>
                <a:ea typeface="黑体" charset="0"/>
                <a:cs typeface="黑体" charset="0"/>
                <a:sym typeface="+mn-ea"/>
              </a:rPr>
              <a:t>《民法典》第509条  当事人应当按照约定全面履行自己的义务。当事人应当遵循诚信原则, 根据合同的性质、目的和交易习惯履行通知、协助、保密等义务。当事人在履行合同过程中, 应当避免浪费资源、污染环境和破坏生态。</a:t>
            </a:r>
            <a:endParaRPr sz="2400" kern="0" spc="-80" dirty="0">
              <a:solidFill>
                <a:srgbClr val="030000">
                  <a:alpha val="100000"/>
                </a:srgbClr>
              </a:solidFill>
              <a:latin typeface="黑体" charset="0"/>
              <a:ea typeface="黑体" charset="0"/>
              <a:cs typeface="黑体" charset="0"/>
              <a:sym typeface="+mn-ea"/>
            </a:endParaRPr>
          </a:p>
          <a:p>
            <a:pPr indent="0" algn="l" rtl="0" eaLnBrk="0" fontAlgn="auto">
              <a:lnSpc>
                <a:spcPts val="3800"/>
              </a:lnSpc>
              <a:buClrTx/>
              <a:buSzTx/>
              <a:buFontTx/>
            </a:pPr>
            <a:r>
              <a:rPr lang="zh-CN" altLang="en-US" sz="2800" dirty="0">
                <a:solidFill>
                  <a:srgbClr val="A76A4E"/>
                </a:solidFill>
                <a:latin typeface="黑体" charset="0"/>
                <a:ea typeface="黑体" charset="0"/>
                <a:sym typeface="+mn-ea"/>
              </a:rPr>
              <a:t>契约精神3: 合同效力相对性</a:t>
            </a:r>
            <a:endParaRPr lang="zh-CN" altLang="en-US" sz="2800" dirty="0">
              <a:solidFill>
                <a:srgbClr val="A76A4E"/>
              </a:solidFill>
              <a:latin typeface="黑体" charset="0"/>
              <a:ea typeface="黑体" charset="0"/>
            </a:endParaRPr>
          </a:p>
          <a:p>
            <a:pPr indent="0" algn="l" rtl="0" eaLnBrk="0" fontAlgn="auto">
              <a:lnSpc>
                <a:spcPts val="3800"/>
              </a:lnSpc>
            </a:pPr>
            <a:r>
              <a:rPr sz="2400" kern="0" spc="-80" dirty="0">
                <a:solidFill>
                  <a:srgbClr val="030000">
                    <a:alpha val="100000"/>
                  </a:srgbClr>
                </a:solidFill>
                <a:latin typeface="黑体" charset="0"/>
                <a:ea typeface="黑体" charset="0"/>
                <a:cs typeface="黑体" charset="0"/>
                <a:sym typeface="+mn-ea"/>
              </a:rPr>
              <a:t>《民法典》第465条  依法成立的合同</a:t>
            </a:r>
            <a:r>
              <a:rPr lang="zh-CN" sz="2400" kern="0" spc="-80" dirty="0">
                <a:solidFill>
                  <a:srgbClr val="030000">
                    <a:alpha val="100000"/>
                  </a:srgbClr>
                </a:solidFill>
                <a:latin typeface="黑体" charset="0"/>
                <a:ea typeface="黑体" charset="0"/>
                <a:cs typeface="黑体" charset="0"/>
                <a:sym typeface="+mn-ea"/>
              </a:rPr>
              <a:t>，</a:t>
            </a:r>
            <a:r>
              <a:rPr sz="2400" kern="0" spc="-80" dirty="0">
                <a:solidFill>
                  <a:srgbClr val="030000">
                    <a:alpha val="100000"/>
                  </a:srgbClr>
                </a:solidFill>
                <a:latin typeface="黑体" charset="0"/>
                <a:ea typeface="黑体" charset="0"/>
                <a:cs typeface="黑体" charset="0"/>
                <a:sym typeface="+mn-ea"/>
              </a:rPr>
              <a:t>受法律保护。依法成立的合同,  仅对当事人具有法律约束力,  但是法律另有规定的除外。</a:t>
            </a:r>
            <a:endParaRPr sz="2400" kern="0" spc="-80" dirty="0">
              <a:solidFill>
                <a:srgbClr val="030000">
                  <a:alpha val="100000"/>
                </a:srgbClr>
              </a:solidFill>
              <a:latin typeface="黑体" charset="0"/>
              <a:ea typeface="黑体" charset="0"/>
              <a:cs typeface="黑体" charset="0"/>
            </a:endParaRPr>
          </a:p>
          <a:p>
            <a:pPr marL="44450" indent="0" algn="l" rtl="0" eaLnBrk="0" fontAlgn="auto">
              <a:lnSpc>
                <a:spcPts val="3800"/>
              </a:lnSpc>
            </a:pPr>
            <a:r>
              <a:rPr lang="zh-CN" altLang="en-US" sz="2800" dirty="0">
                <a:solidFill>
                  <a:srgbClr val="A76A4E"/>
                </a:solidFill>
                <a:latin typeface="黑体" charset="0"/>
                <a:ea typeface="黑体" charset="0"/>
                <a:sym typeface="+mn-ea"/>
              </a:rPr>
              <a:t>契约精神4: 远离 "白嫖"</a:t>
            </a:r>
            <a:endParaRPr lang="zh-CN" altLang="en-US" sz="2800" dirty="0">
              <a:solidFill>
                <a:srgbClr val="A76A4E"/>
              </a:solidFill>
              <a:latin typeface="黑体" charset="0"/>
              <a:ea typeface="黑体" charset="0"/>
            </a:endParaRPr>
          </a:p>
          <a:p>
            <a:pPr indent="0" algn="l" rtl="0" eaLnBrk="0" fontAlgn="auto">
              <a:lnSpc>
                <a:spcPts val="3800"/>
              </a:lnSpc>
            </a:pPr>
            <a:r>
              <a:rPr sz="2400" kern="0" spc="-80" dirty="0">
                <a:solidFill>
                  <a:srgbClr val="030000">
                    <a:alpha val="100000"/>
                  </a:srgbClr>
                </a:solidFill>
                <a:latin typeface="黑体" charset="0"/>
                <a:ea typeface="黑体" charset="0"/>
                <a:cs typeface="黑体" charset="0"/>
                <a:sym typeface="+mn-ea"/>
              </a:rPr>
              <a:t>诚信原则; 公平原则; 等价有偿。</a:t>
            </a:r>
            <a:endParaRPr sz="2400" kern="0" spc="-80" dirty="0">
              <a:solidFill>
                <a:srgbClr val="030000">
                  <a:alpha val="100000"/>
                </a:srgbClr>
              </a:solidFill>
              <a:latin typeface="黑体" charset="0"/>
              <a:ea typeface="黑体" charset="0"/>
              <a:cs typeface="黑体" charset="0"/>
            </a:endParaRPr>
          </a:p>
          <a:p>
            <a:pPr indent="0" algn="l" rtl="0" eaLnBrk="0" fontAlgn="auto">
              <a:lnSpc>
                <a:spcPts val="3800"/>
              </a:lnSpc>
            </a:pPr>
            <a:endParaRPr sz="2400" kern="0" spc="-80" dirty="0">
              <a:solidFill>
                <a:srgbClr val="030000">
                  <a:alpha val="100000"/>
                </a:srgbClr>
              </a:solidFill>
              <a:latin typeface="黑体" charset="0"/>
              <a:ea typeface="黑体" charset="0"/>
              <a:cs typeface="黑体" charset="0"/>
              <a:sym typeface="+mn-ea"/>
            </a:endParaRPr>
          </a:p>
          <a:p>
            <a:pPr algn="l" rtl="0" eaLnBrk="0">
              <a:lnSpc>
                <a:spcPct val="101000"/>
              </a:lnSpc>
            </a:pPr>
            <a:endParaRPr sz="2400" kern="0" spc="-80" dirty="0">
              <a:solidFill>
                <a:srgbClr val="030000">
                  <a:alpha val="100000"/>
                </a:srgbClr>
              </a:solidFill>
              <a:latin typeface="黑体" charset="0"/>
              <a:ea typeface="黑体" charset="0"/>
              <a:cs typeface="黑体" charset="0"/>
              <a:sym typeface="+mn-ea"/>
            </a:endParaRPr>
          </a:p>
          <a:p>
            <a:pPr algn="l" rtl="0" eaLnBrk="0">
              <a:lnSpc>
                <a:spcPct val="101000"/>
              </a:lnSpc>
            </a:pPr>
            <a:endParaRPr sz="2400" kern="0" spc="-60" dirty="0">
              <a:solidFill>
                <a:srgbClr val="000000">
                  <a:alpha val="100000"/>
                </a:srgbClr>
              </a:solidFill>
              <a:latin typeface="黑体" charset="0"/>
              <a:ea typeface="黑体" charset="0"/>
              <a:cs typeface="黑体" charset="0"/>
              <a:sym typeface="+mn-ea"/>
            </a:endParaRPr>
          </a:p>
          <a:p>
            <a:pPr algn="l" rtl="0" eaLnBrk="0">
              <a:lnSpc>
                <a:spcPct val="101000"/>
              </a:lnSpc>
            </a:pPr>
            <a:endParaRPr lang="zh-CN" altLang="en-US" sz="2400" kern="0" spc="-60" dirty="0">
              <a:solidFill>
                <a:srgbClr val="000000">
                  <a:alpha val="100000"/>
                </a:srgbClr>
              </a:solidFill>
              <a:latin typeface="黑体" charset="0"/>
              <a:ea typeface="黑体" charset="0"/>
              <a:cs typeface="黑体" charset="0"/>
              <a:sym typeface="+mn-ea"/>
            </a:endParaRPr>
          </a:p>
          <a:p>
            <a:pPr algn="l" rtl="0" eaLnBrk="0">
              <a:lnSpc>
                <a:spcPct val="101000"/>
              </a:lnSpc>
            </a:pPr>
            <a:endParaRPr lang="zh-CN" altLang="en-US" sz="2400" kern="0" spc="-60" dirty="0">
              <a:solidFill>
                <a:srgbClr val="000000">
                  <a:alpha val="100000"/>
                </a:srgbClr>
              </a:solidFill>
              <a:latin typeface="黑体" charset="0"/>
              <a:ea typeface="黑体" charset="0"/>
              <a:cs typeface="黑体"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655" y="267335"/>
            <a:ext cx="6974840" cy="706755"/>
          </a:xfrm>
          <a:prstGeom prst="rect">
            <a:avLst/>
          </a:prstGeom>
          <a:noFill/>
        </p:spPr>
        <p:txBody>
          <a:bodyPr wrap="square" rtlCol="0">
            <a:spAutoFit/>
          </a:bodyPr>
          <a:lstStyle/>
          <a:p>
            <a:pPr algn="l">
              <a:lnSpc>
                <a:spcPct val="100000"/>
              </a:lnSpc>
              <a:spcBef>
                <a:spcPts val="0"/>
              </a:spcBef>
              <a:buClrTx/>
              <a:buSzTx/>
              <a:buFontTx/>
            </a:pPr>
            <a:r>
              <a:rPr lang="en-US" alt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a:t>
            </a:r>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案例：联合开发惹麻烦</a:t>
            </a:r>
            <a:endPar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728345" y="1541780"/>
            <a:ext cx="10875010" cy="3415030"/>
          </a:xfrm>
          <a:prstGeom prst="rect">
            <a:avLst/>
          </a:prstGeom>
          <a:solidFill>
            <a:srgbClr val="D3DDEF"/>
          </a:solidFill>
        </p:spPr>
        <p:txBody>
          <a:bodyPr wrap="square" rtlCol="0">
            <a:spAutoFit/>
          </a:bodyPr>
          <a:lstStyle/>
          <a:p>
            <a:r>
              <a:rPr lang="zh-CN" altLang="en-US" sz="3600" dirty="0">
                <a:solidFill>
                  <a:schemeClr val="accent2">
                    <a:lumMod val="50000"/>
                  </a:schemeClr>
                </a:solidFill>
                <a:latin typeface="楷体" panose="02010609060101010101" charset="-122"/>
                <a:ea typeface="楷体" panose="02010609060101010101" charset="-122"/>
                <a:cs typeface="楷体" panose="02010609060101010101" charset="-122"/>
              </a:rPr>
              <a:t>H公司和R公司均是我市房开企业。2011年R公司整体取得国有土地1000多亩分为8块开发。其中的1号地块，H公司和R公司签订《联合开发协议》约定，H公司支付R公司前期费用（含土地费用等）一个多亿，H公司提供全部建设资金，以R公司的名义负责开发，并享有该地块的开发利益，承担风险。</a:t>
            </a:r>
            <a:endParaRPr lang="zh-CN" alt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3490" y="354966"/>
            <a:ext cx="8782050" cy="673100"/>
          </a:xfrm>
          <a:prstGeom prst="rect">
            <a:avLst/>
          </a:prstGeom>
          <a:noFill/>
        </p:spPr>
        <p:txBody>
          <a:bodyPr wrap="square" rtlCol="0">
            <a:spAutoFit/>
          </a:bodyPr>
          <a:lstStyle/>
          <a:p>
            <a:pPr>
              <a:lnSpc>
                <a:spcPts val="4540"/>
              </a:lnSpc>
              <a:spcBef>
                <a:spcPts val="0"/>
              </a:spcBef>
            </a:pPr>
            <a:r>
              <a:rPr lang="zh-CN" sz="44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律师处方解疑难</a:t>
            </a:r>
            <a:endParaRPr lang="zh-CN" sz="44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1423035" y="1410970"/>
            <a:ext cx="8782050" cy="5077460"/>
          </a:xfrm>
          <a:prstGeom prst="rect">
            <a:avLst/>
          </a:prstGeom>
          <a:noFill/>
        </p:spPr>
        <p:txBody>
          <a:bodyPr wrap="square" rtlCol="0">
            <a:spAutoFit/>
          </a:bodyPr>
          <a:lstStyle/>
          <a:p>
            <a:r>
              <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rPr>
              <a:t>1.</a:t>
            </a:r>
            <a:r>
              <a:rPr lang="zh-CN" altLang="en-US" sz="3600" b="1" dirty="0">
                <a:solidFill>
                  <a:schemeClr val="accent1">
                    <a:lumMod val="50000"/>
                  </a:schemeClr>
                </a:solidFill>
                <a:latin typeface="楷体" panose="02010609060101010101" charset="-122"/>
                <a:ea typeface="楷体" panose="02010609060101010101" charset="-122"/>
                <a:cs typeface="楷体" panose="02010609060101010101" charset="-122"/>
              </a:rPr>
              <a:t>律师开出处方，老板将信将疑</a:t>
            </a:r>
            <a:endPar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endParaRPr>
          </a:p>
          <a:p>
            <a:endPar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endParaRPr>
          </a:p>
          <a:p>
            <a:r>
              <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rPr>
              <a:t>2.</a:t>
            </a:r>
            <a:r>
              <a:rPr lang="zh-CN" altLang="en-US" sz="3600" b="1" dirty="0">
                <a:solidFill>
                  <a:schemeClr val="accent1">
                    <a:lumMod val="50000"/>
                  </a:schemeClr>
                </a:solidFill>
                <a:latin typeface="楷体" panose="02010609060101010101" charset="-122"/>
                <a:ea typeface="楷体" panose="02010609060101010101" charset="-122"/>
                <a:cs typeface="楷体" panose="02010609060101010101" charset="-122"/>
              </a:rPr>
              <a:t>跨省维权艰辛，还得不断呐喊</a:t>
            </a:r>
            <a:endPar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endParaRPr>
          </a:p>
          <a:p>
            <a:endPar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endParaRPr>
          </a:p>
          <a:p>
            <a:r>
              <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rPr>
              <a:t>3.</a:t>
            </a:r>
            <a:r>
              <a:rPr lang="zh-CN" altLang="en-US" sz="3600" b="1" dirty="0">
                <a:solidFill>
                  <a:schemeClr val="accent1">
                    <a:lumMod val="50000"/>
                  </a:schemeClr>
                </a:solidFill>
                <a:latin typeface="楷体" panose="02010609060101010101" charset="-122"/>
                <a:ea typeface="楷体" panose="02010609060101010101" charset="-122"/>
                <a:cs typeface="楷体" panose="02010609060101010101" charset="-122"/>
              </a:rPr>
              <a:t>依法起诉确权，判决定纷止争</a:t>
            </a:r>
            <a:endPar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endParaRPr>
          </a:p>
          <a:p>
            <a:endPar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endParaRPr>
          </a:p>
          <a:p>
            <a:r>
              <a:rPr lang="en-US" altLang="zh-CN" sz="3600" b="1" dirty="0">
                <a:solidFill>
                  <a:schemeClr val="accent1">
                    <a:lumMod val="50000"/>
                  </a:schemeClr>
                </a:solidFill>
                <a:latin typeface="楷体" panose="02010609060101010101" charset="-122"/>
                <a:ea typeface="楷体" panose="02010609060101010101" charset="-122"/>
                <a:cs typeface="楷体" panose="02010609060101010101" charset="-122"/>
              </a:rPr>
              <a:t>4.</a:t>
            </a:r>
            <a:r>
              <a:rPr lang="zh-CN" altLang="en-US" sz="3600" b="1" dirty="0">
                <a:solidFill>
                  <a:schemeClr val="accent1">
                    <a:lumMod val="50000"/>
                  </a:schemeClr>
                </a:solidFill>
                <a:latin typeface="楷体" panose="02010609060101010101" charset="-122"/>
                <a:ea typeface="楷体" panose="02010609060101010101" charset="-122"/>
                <a:cs typeface="楷体" panose="02010609060101010101" charset="-122"/>
              </a:rPr>
              <a:t>政府全力支持，公司资产解套</a:t>
            </a:r>
            <a:endParaRPr lang="zh-CN" altLang="en-US" sz="3600" b="1" dirty="0">
              <a:solidFill>
                <a:schemeClr val="accent1">
                  <a:lumMod val="50000"/>
                </a:schemeClr>
              </a:solidFill>
              <a:latin typeface="楷体" panose="02010609060101010101" charset="-122"/>
              <a:ea typeface="楷体" panose="02010609060101010101" charset="-122"/>
              <a:cs typeface="楷体" panose="02010609060101010101" charset="-122"/>
            </a:endParaRPr>
          </a:p>
          <a:p>
            <a:br>
              <a:rPr lang="zh-CN" altLang="en-US" sz="3600" b="1" dirty="0">
                <a:solidFill>
                  <a:schemeClr val="accent2">
                    <a:lumMod val="50000"/>
                  </a:schemeClr>
                </a:solidFill>
                <a:latin typeface="楷体" panose="02010609060101010101" charset="-122"/>
                <a:ea typeface="楷体" panose="02010609060101010101" charset="-122"/>
                <a:cs typeface="楷体" panose="02010609060101010101" charset="-122"/>
              </a:rPr>
            </a:br>
            <a:br>
              <a:rPr lang="zh-CN" altLang="en-US" dirty="0"/>
            </a:br>
            <a:endParaRPr lang="zh-CN" alt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2780" y="379095"/>
            <a:ext cx="10886440" cy="2091690"/>
          </a:xfrm>
          <a:prstGeom prst="rect">
            <a:avLst/>
          </a:prstGeom>
          <a:noFill/>
        </p:spPr>
        <p:txBody>
          <a:bodyPr wrap="square" rtlCol="0" anchor="t">
            <a:spAutoFit/>
          </a:bodyPr>
          <a:p>
            <a:pPr algn="l">
              <a:lnSpc>
                <a:spcPct val="100000"/>
              </a:lnSpc>
              <a:buClrTx/>
              <a:buSzTx/>
              <a:buFontTx/>
            </a:pPr>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rPr>
              <a:t>案例：泸州七中诉张某房屋买卖合同纠纷</a:t>
            </a:r>
            <a:endParaRPr lang="en-US" altLang="zh-CN" sz="3600" b="1" dirty="0">
              <a:solidFill>
                <a:srgbClr val="C00000"/>
              </a:solidFill>
              <a:latin typeface="Arial" panose="020B0604020202090204" pitchFamily="34" charset="0"/>
              <a:ea typeface="华文中宋" panose="02010600040101010101" pitchFamily="2" charset="-122"/>
            </a:endParaRPr>
          </a:p>
          <a:p>
            <a:pPr eaLnBrk="0" hangingPunct="0">
              <a:lnSpc>
                <a:spcPct val="150000"/>
              </a:lnSpc>
            </a:pPr>
            <a:r>
              <a:rPr lang="en-US" altLang="zh-CN" sz="3600" b="1" dirty="0">
                <a:solidFill>
                  <a:srgbClr val="C00000"/>
                </a:solidFill>
                <a:latin typeface="Arial" panose="020B0604020202090204" pitchFamily="34" charset="0"/>
                <a:ea typeface="华文中宋" panose="02010600040101010101" pitchFamily="2" charset="-122"/>
                <a:sym typeface="+mn-ea"/>
              </a:rPr>
              <a:t>        </a:t>
            </a:r>
            <a:r>
              <a:rPr lang="zh-CN" altLang="en-US" sz="3600" b="1" dirty="0">
                <a:solidFill>
                  <a:srgbClr val="C00000"/>
                </a:solidFill>
                <a:latin typeface="楷体" panose="02010609060101010101" charset="-122"/>
                <a:ea typeface="楷体" panose="02010609060101010101" charset="-122"/>
                <a:cs typeface="楷体" panose="02010609060101010101" charset="-122"/>
                <a:sym typeface="+mn-ea"/>
              </a:rPr>
              <a:t>争议焦点：买卖关系</a:t>
            </a:r>
            <a:r>
              <a:rPr lang="en-US" altLang="zh-CN" sz="3600" b="1" dirty="0">
                <a:solidFill>
                  <a:srgbClr val="C00000"/>
                </a:solidFill>
                <a:latin typeface="楷体" panose="02010609060101010101" charset="-122"/>
                <a:ea typeface="楷体" panose="02010609060101010101" charset="-122"/>
                <a:cs typeface="楷体" panose="02010609060101010101" charset="-122"/>
                <a:sym typeface="+mn-ea"/>
              </a:rPr>
              <a:t>or</a:t>
            </a:r>
            <a:r>
              <a:rPr lang="zh-CN" altLang="en-US" sz="3600" b="1" dirty="0">
                <a:solidFill>
                  <a:srgbClr val="C00000"/>
                </a:solidFill>
                <a:latin typeface="楷体" panose="02010609060101010101" charset="-122"/>
                <a:ea typeface="楷体" panose="02010609060101010101" charset="-122"/>
                <a:cs typeface="楷体" panose="02010609060101010101" charset="-122"/>
                <a:sym typeface="+mn-ea"/>
              </a:rPr>
              <a:t>租赁关系？</a:t>
            </a:r>
            <a:endParaRPr lang="zh-CN" altLang="en-US" sz="3600" b="1" dirty="0">
              <a:solidFill>
                <a:srgbClr val="C00000"/>
              </a:solidFill>
              <a:latin typeface="楷体" panose="02010609060101010101" charset="-122"/>
              <a:ea typeface="楷体" panose="02010609060101010101" charset="-122"/>
              <a:cs typeface="楷体" panose="02010609060101010101" charset="-122"/>
              <a:sym typeface="+mn-ea"/>
            </a:endParaRPr>
          </a:p>
          <a:p>
            <a:pPr eaLnBrk="0" hangingPunct="0">
              <a:lnSpc>
                <a:spcPct val="150000"/>
              </a:lnSpc>
            </a:pPr>
            <a:endParaRPr lang="zh-CN" altLang="en-US" sz="2400" dirty="0">
              <a:solidFill>
                <a:schemeClr val="tx1"/>
              </a:solidFill>
              <a:latin typeface="宋体" charset="0"/>
              <a:ea typeface="宋体" charset="0"/>
              <a:cs typeface="宋体" charset="0"/>
              <a:sym typeface="+mn-ea"/>
            </a:endParaRPr>
          </a:p>
        </p:txBody>
      </p:sp>
      <p:sp>
        <p:nvSpPr>
          <p:cNvPr id="10" name="文本框 9"/>
          <p:cNvSpPr txBox="1"/>
          <p:nvPr/>
        </p:nvSpPr>
        <p:spPr>
          <a:xfrm>
            <a:off x="916305" y="2009775"/>
            <a:ext cx="9940925" cy="4338320"/>
          </a:xfrm>
          <a:prstGeom prst="rect">
            <a:avLst/>
          </a:prstGeom>
          <a:solidFill>
            <a:schemeClr val="accent1">
              <a:lumMod val="40000"/>
              <a:lumOff val="60000"/>
            </a:schemeClr>
          </a:solidFill>
        </p:spPr>
        <p:txBody>
          <a:bodyPr wrap="square" rtlCol="0">
            <a:spAutoFit/>
          </a:bodyPr>
          <a:p>
            <a:pPr eaLnBrk="0" hangingPunct="0">
              <a:lnSpc>
                <a:spcPct val="150000"/>
              </a:lnSpc>
            </a:pPr>
            <a:r>
              <a:rPr lang="zh-CN" altLang="en-US" sz="2400" b="1" dirty="0">
                <a:latin typeface="宋体" charset="0"/>
                <a:ea typeface="宋体" charset="0"/>
                <a:cs typeface="宋体" charset="0"/>
                <a:sym typeface="+mn-ea"/>
              </a:rPr>
              <a:t>七中主张:买卖关系</a:t>
            </a:r>
            <a:endParaRPr lang="zh-CN" altLang="en-US" sz="2400" b="1" dirty="0">
              <a:solidFill>
                <a:schemeClr val="tx1"/>
              </a:solidFill>
              <a:latin typeface="宋体" charset="0"/>
              <a:ea typeface="宋体" charset="0"/>
              <a:cs typeface="宋体" charset="0"/>
              <a:sym typeface="+mn-ea"/>
            </a:endParaRPr>
          </a:p>
          <a:p>
            <a:pPr eaLnBrk="0" hangingPunct="0">
              <a:lnSpc>
                <a:spcPct val="150000"/>
              </a:lnSpc>
            </a:pPr>
            <a:r>
              <a:rPr lang="zh-CN" altLang="en-US" sz="2400" dirty="0">
                <a:latin typeface="宋体" charset="0"/>
                <a:ea typeface="宋体" charset="0"/>
                <a:cs typeface="宋体" charset="0"/>
                <a:sym typeface="+mn-ea"/>
              </a:rPr>
              <a:t>2003年4月，张某以56628元的总价款将住房出卖给泸州七中，泸州七中已将房款付清，并于2003年4月起占有使用该房产，主要证据包括:校长的批条、总务主任计算单、付款单、领款依据、现金流水账、经办人的证词。</a:t>
            </a:r>
            <a:endParaRPr lang="zh-CN" altLang="en-US" sz="2400" dirty="0">
              <a:solidFill>
                <a:schemeClr val="tx1"/>
              </a:solidFill>
              <a:latin typeface="宋体" charset="0"/>
              <a:ea typeface="宋体" charset="0"/>
              <a:cs typeface="宋体" charset="0"/>
              <a:sym typeface="+mn-ea"/>
            </a:endParaRPr>
          </a:p>
          <a:p>
            <a:pPr eaLnBrk="0" hangingPunct="0">
              <a:lnSpc>
                <a:spcPct val="150000"/>
              </a:lnSpc>
            </a:pPr>
            <a:r>
              <a:rPr lang="zh-CN" altLang="en-US" sz="2400" b="1" dirty="0">
                <a:latin typeface="宋体" charset="0"/>
                <a:ea typeface="宋体" charset="0"/>
                <a:cs typeface="宋体" charset="0"/>
                <a:sym typeface="+mn-ea"/>
              </a:rPr>
              <a:t>张某主张:租赁关系</a:t>
            </a:r>
            <a:endParaRPr lang="zh-CN" altLang="en-US" sz="2400" b="1" dirty="0">
              <a:solidFill>
                <a:schemeClr val="tx1"/>
              </a:solidFill>
              <a:latin typeface="宋体" charset="0"/>
              <a:ea typeface="宋体" charset="0"/>
              <a:cs typeface="宋体" charset="0"/>
              <a:sym typeface="+mn-ea"/>
            </a:endParaRPr>
          </a:p>
          <a:p>
            <a:pPr eaLnBrk="0" hangingPunct="0">
              <a:lnSpc>
                <a:spcPct val="150000"/>
              </a:lnSpc>
            </a:pPr>
            <a:r>
              <a:rPr lang="zh-CN" altLang="en-US" sz="2400" dirty="0">
                <a:latin typeface="宋体" charset="0"/>
                <a:ea typeface="宋体" charset="0"/>
                <a:cs typeface="宋体" charset="0"/>
                <a:sym typeface="+mn-ea"/>
              </a:rPr>
              <a:t>2003年，张某为支持教育事业，将自己唯一的一套住房出租给七中，期限为10年租金为3万元，主要证据包括：《通知》、房屋所有权证。</a:t>
            </a:r>
            <a:endParaRPr lang="zh-CN" altLang="en-US" sz="2400" dirty="0">
              <a:solidFill>
                <a:schemeClr val="tx1"/>
              </a:solidFill>
              <a:latin typeface="宋体" charset="0"/>
              <a:ea typeface="宋体" charset="0"/>
              <a:cs typeface="宋体" charset="0"/>
              <a:sym typeface="+mn-ea"/>
            </a:endParaRPr>
          </a:p>
          <a:p>
            <a:endParaRPr lang="zh-CN" altLang="en-US" sz="2400"/>
          </a:p>
        </p:txBody>
      </p:sp>
    </p:spTree>
    <p:custDataLst>
      <p:tags r:id="rId1"/>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TextBox 3"/>
          <p:cNvSpPr txBox="1">
            <a:spLocks noChangeArrowheads="1"/>
          </p:cNvSpPr>
          <p:nvPr/>
        </p:nvSpPr>
        <p:spPr bwMode="auto">
          <a:xfrm>
            <a:off x="1144270" y="1941830"/>
            <a:ext cx="10113010" cy="2901950"/>
          </a:xfrm>
          <a:prstGeom prst="rect">
            <a:avLst/>
          </a:prstGeom>
          <a:noFill/>
          <a:ln w="9525">
            <a:solidFill>
              <a:schemeClr val="accent2">
                <a:lumMod val="75000"/>
              </a:schemeClr>
            </a:solidFill>
            <a:miter lim="800000"/>
          </a:ln>
        </p:spPr>
        <p:txBody>
          <a:bodyPr wrap="square">
            <a:noAutofit/>
          </a:bodyPr>
          <a:lstStyle/>
          <a:p>
            <a:pPr marR="0" indent="0" defTabSz="914400" fontAlgn="auto">
              <a:lnSpc>
                <a:spcPct val="150000"/>
              </a:lnSpc>
              <a:buClrTx/>
              <a:buSzTx/>
              <a:buFont typeface="Arial" panose="020B0604020202090204" pitchFamily="34" charset="0"/>
              <a:buNone/>
              <a:defRPr/>
            </a:pPr>
            <a:r>
              <a:rPr kumimoji="0" lang="en-US" altLang="zh-CN" sz="2800" kern="1200" cap="none" spc="0" normalizeH="0" baseline="0" noProof="0" dirty="0">
                <a:solidFill>
                  <a:schemeClr val="accent1">
                    <a:lumMod val="50000"/>
                  </a:schemeClr>
                </a:solidFill>
                <a:latin typeface="宋体" charset="0"/>
                <a:ea typeface="宋体" charset="0"/>
                <a:cs typeface="宋体" charset="0"/>
              </a:rPr>
              <a:t>1.</a:t>
            </a:r>
            <a:r>
              <a:rPr kumimoji="0" lang="zh-CN" altLang="en-US" sz="2800" kern="1200" cap="none" spc="0" normalizeH="0" baseline="0" noProof="0" dirty="0">
                <a:solidFill>
                  <a:schemeClr val="accent1">
                    <a:lumMod val="50000"/>
                  </a:schemeClr>
                </a:solidFill>
                <a:latin typeface="宋体" charset="0"/>
                <a:ea typeface="宋体" charset="0"/>
                <a:cs typeface="宋体" charset="0"/>
              </a:rPr>
              <a:t>财产不可公有，权利不可私有。</a:t>
            </a:r>
            <a:endParaRPr kumimoji="0" lang="en-US" altLang="zh-CN" sz="2800" kern="1200" cap="none" spc="0" normalizeH="0" baseline="0" noProof="0" dirty="0">
              <a:solidFill>
                <a:schemeClr val="accent1">
                  <a:lumMod val="50000"/>
                </a:schemeClr>
              </a:solidFill>
              <a:latin typeface="宋体" charset="0"/>
              <a:ea typeface="宋体" charset="0"/>
              <a:cs typeface="宋体" charset="0"/>
            </a:endParaRPr>
          </a:p>
          <a:p>
            <a:pPr marR="0" indent="0" algn="l" defTabSz="914400" fontAlgn="auto">
              <a:lnSpc>
                <a:spcPct val="150000"/>
              </a:lnSpc>
              <a:buClrTx/>
              <a:buSzTx/>
              <a:buFont typeface="Arial" panose="020B0604020202090204" pitchFamily="34" charset="0"/>
              <a:buNone/>
              <a:defRPr/>
            </a:pPr>
            <a:r>
              <a:rPr lang="en-US" altLang="zh-CN" sz="2800" noProof="0" dirty="0">
                <a:solidFill>
                  <a:schemeClr val="accent1">
                    <a:lumMod val="50000"/>
                  </a:schemeClr>
                </a:solidFill>
                <a:latin typeface="宋体" charset="0"/>
                <a:ea typeface="宋体" charset="0"/>
                <a:cs typeface="宋体" charset="0"/>
                <a:sym typeface="+mn-ea"/>
              </a:rPr>
              <a:t>2.优势证据，盖然性证明标准。</a:t>
            </a:r>
            <a:endParaRPr lang="en-US" altLang="zh-CN" sz="2800" noProof="0" dirty="0">
              <a:solidFill>
                <a:schemeClr val="accent1">
                  <a:lumMod val="50000"/>
                </a:schemeClr>
              </a:solidFill>
              <a:latin typeface="宋体" charset="0"/>
              <a:ea typeface="宋体" charset="0"/>
              <a:cs typeface="宋体" charset="0"/>
              <a:sym typeface="+mn-ea"/>
            </a:endParaRPr>
          </a:p>
          <a:p>
            <a:pPr marR="0" indent="0" algn="l" defTabSz="914400" fontAlgn="auto">
              <a:lnSpc>
                <a:spcPct val="150000"/>
              </a:lnSpc>
              <a:buClrTx/>
              <a:buSzTx/>
              <a:buFont typeface="Arial" panose="020B0604020202090204" pitchFamily="34" charset="0"/>
              <a:buNone/>
              <a:defRPr/>
            </a:pPr>
            <a:r>
              <a:rPr lang="en-US" altLang="zh-CN" sz="2800" noProof="0" dirty="0">
                <a:solidFill>
                  <a:schemeClr val="accent1">
                    <a:lumMod val="50000"/>
                  </a:schemeClr>
                </a:solidFill>
                <a:latin typeface="宋体" charset="0"/>
                <a:ea typeface="宋体" charset="0"/>
                <a:cs typeface="宋体" charset="0"/>
                <a:sym typeface="+mn-ea"/>
              </a:rPr>
              <a:t>3.几种情形：</a:t>
            </a:r>
            <a:endParaRPr lang="en-US" altLang="zh-CN" sz="2800" noProof="0" dirty="0">
              <a:solidFill>
                <a:schemeClr val="accent1">
                  <a:lumMod val="50000"/>
                </a:schemeClr>
              </a:solidFill>
              <a:latin typeface="宋体" charset="0"/>
              <a:ea typeface="宋体" charset="0"/>
              <a:cs typeface="宋体" charset="0"/>
              <a:sym typeface="+mn-ea"/>
            </a:endParaRPr>
          </a:p>
          <a:p>
            <a:pPr marR="0" indent="0" algn="l" defTabSz="914400" fontAlgn="auto">
              <a:lnSpc>
                <a:spcPct val="150000"/>
              </a:lnSpc>
              <a:buClrTx/>
              <a:buSzTx/>
              <a:buFont typeface="Arial" panose="020B0604020202090204" pitchFamily="34" charset="0"/>
              <a:buNone/>
              <a:defRPr/>
            </a:pPr>
            <a:r>
              <a:rPr lang="en-US" altLang="zh-CN" sz="2800" noProof="0" dirty="0">
                <a:solidFill>
                  <a:schemeClr val="accent1">
                    <a:lumMod val="50000"/>
                  </a:schemeClr>
                </a:solidFill>
                <a:latin typeface="宋体" charset="0"/>
                <a:ea typeface="宋体" charset="0"/>
                <a:cs typeface="宋体" charset="0"/>
                <a:sym typeface="+mn-ea"/>
              </a:rPr>
              <a:t>出纳想不起那人那事；</a:t>
            </a:r>
            <a:r>
              <a:rPr lang="zh-CN" altLang="en-US" sz="2800" noProof="0" dirty="0">
                <a:solidFill>
                  <a:schemeClr val="accent1">
                    <a:lumMod val="50000"/>
                  </a:schemeClr>
                </a:solidFill>
                <a:latin typeface="宋体" charset="0"/>
                <a:ea typeface="宋体" charset="0"/>
                <a:cs typeface="宋体" charset="0"/>
                <a:sym typeface="+mn-ea"/>
              </a:rPr>
              <a:t>张</a:t>
            </a:r>
            <a:r>
              <a:rPr lang="en-US" altLang="zh-CN" sz="2800" noProof="0" dirty="0">
                <a:solidFill>
                  <a:schemeClr val="accent1">
                    <a:lumMod val="50000"/>
                  </a:schemeClr>
                </a:solidFill>
                <a:latin typeface="宋体" charset="0"/>
                <a:ea typeface="宋体" charset="0"/>
                <a:cs typeface="宋体" charset="0"/>
                <a:sym typeface="+mn-ea"/>
              </a:rPr>
              <a:t>某找陌生人代写； 不理不问若干年后。</a:t>
            </a:r>
            <a:endParaRPr kumimoji="0" lang="en-US" altLang="zh-CN" sz="2800" kern="1200" cap="none" spc="0" normalizeH="0" baseline="0" noProof="0" dirty="0">
              <a:solidFill>
                <a:schemeClr val="accent1">
                  <a:lumMod val="50000"/>
                </a:schemeClr>
              </a:solidFill>
              <a:latin typeface="宋体" charset="0"/>
              <a:ea typeface="宋体" charset="0"/>
              <a:cs typeface="宋体" charset="0"/>
            </a:endParaRPr>
          </a:p>
          <a:p>
            <a:pPr marR="0" algn="l" defTabSz="914400">
              <a:buClrTx/>
              <a:buSzTx/>
              <a:buFont typeface="Arial" panose="020B0604020202090204" pitchFamily="34" charset="0"/>
              <a:buNone/>
              <a:defRPr/>
            </a:pPr>
            <a:endParaRPr kumimoji="0" lang="en-US" altLang="zh-CN" sz="2800" kern="1200" cap="none" spc="0" normalizeH="0" baseline="0" noProof="0" dirty="0">
              <a:solidFill>
                <a:schemeClr val="accent1">
                  <a:lumMod val="50000"/>
                </a:schemeClr>
              </a:solidFill>
              <a:latin typeface="宋体" charset="0"/>
              <a:ea typeface="宋体" charset="0"/>
              <a:cs typeface="宋体" charset="0"/>
            </a:endParaRPr>
          </a:p>
        </p:txBody>
      </p:sp>
      <p:sp>
        <p:nvSpPr>
          <p:cNvPr id="5" name="TextBox 4"/>
          <p:cNvSpPr txBox="1"/>
          <p:nvPr/>
        </p:nvSpPr>
        <p:spPr>
          <a:xfrm>
            <a:off x="3279775" y="965200"/>
            <a:ext cx="4786313" cy="645160"/>
          </a:xfrm>
          <a:prstGeom prst="rect">
            <a:avLst/>
          </a:prstGeom>
          <a:noFill/>
        </p:spPr>
        <p:txBody>
          <a:bodyPr>
            <a:spAutoFit/>
          </a:bodyPr>
          <a:lstStyle/>
          <a:p>
            <a:pPr marR="0" defTabSz="914400">
              <a:buClrTx/>
              <a:buSzTx/>
              <a:buFont typeface="Arial" panose="020B0604020202090204" pitchFamily="34" charset="0"/>
              <a:buNone/>
              <a:defRPr/>
            </a:pPr>
            <a:r>
              <a:rPr kumimoji="0" lang="zh-CN" altLang="en-US" sz="3200" kern="1200" cap="none" spc="0" normalizeH="0" baseline="0" noProof="0" dirty="0">
                <a:latin typeface="Arial" panose="020B0604020202090204" pitchFamily="34" charset="0"/>
                <a:ea typeface="华文中宋" panose="02010600040101010101" pitchFamily="2" charset="-122"/>
                <a:cs typeface="+mn-cs"/>
              </a:rPr>
              <a:t>          </a:t>
            </a:r>
            <a:r>
              <a:rPr kumimoji="0" lang="en-US" altLang="zh-CN" sz="3200" kern="1200" cap="none" spc="0" normalizeH="0" baseline="0" noProof="0" dirty="0">
                <a:latin typeface="Arial" panose="020B0604020202090204" pitchFamily="34" charset="0"/>
                <a:ea typeface="华文中宋" panose="02010600040101010101" pitchFamily="2" charset="-122"/>
                <a:cs typeface="+mn-cs"/>
              </a:rPr>
              <a:t>  </a:t>
            </a:r>
            <a:r>
              <a:rPr kumimoji="0" lang="zh-CN" altLang="en-US" sz="3600" u="sng" kern="1200" cap="none" spc="0" normalizeH="0" baseline="0" noProof="0" dirty="0">
                <a:solidFill>
                  <a:schemeClr val="accent1">
                    <a:lumMod val="50000"/>
                  </a:schemeClr>
                </a:solidFill>
                <a:latin typeface="黑体" charset="0"/>
                <a:ea typeface="黑体" charset="0"/>
                <a:cs typeface="黑体" charset="0"/>
              </a:rPr>
              <a:t>引发的思考</a:t>
            </a:r>
            <a:endParaRPr kumimoji="0" lang="zh-CN" altLang="en-US" sz="3600" u="sng" kern="1200" cap="none" spc="0" normalizeH="0" baseline="0" noProof="0" dirty="0">
              <a:solidFill>
                <a:schemeClr val="accent1">
                  <a:lumMod val="50000"/>
                </a:schemeClr>
              </a:solidFill>
              <a:latin typeface="黑体" charset="0"/>
              <a:ea typeface="黑体" charset="0"/>
              <a:cs typeface="黑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strVal val="#ppt_w*0.05"/>
                                          </p:val>
                                        </p:tav>
                                        <p:tav tm="100000">
                                          <p:val>
                                            <p:strVal val="#ppt_w"/>
                                          </p:val>
                                        </p:tav>
                                      </p:tavLst>
                                    </p:anim>
                                    <p:anim calcmode="lin" valueType="num">
                                      <p:cBhvr>
                                        <p:cTn id="8" dur="500" fill="hold"/>
                                        <p:tgtEl>
                                          <p:spTgt spid="35843"/>
                                        </p:tgtEl>
                                        <p:attrNameLst>
                                          <p:attrName>ppt_h</p:attrName>
                                        </p:attrNameLst>
                                      </p:cBhvr>
                                      <p:tavLst>
                                        <p:tav tm="0">
                                          <p:val>
                                            <p:strVal val="#ppt_h"/>
                                          </p:val>
                                        </p:tav>
                                        <p:tav tm="100000">
                                          <p:val>
                                            <p:strVal val="#ppt_h"/>
                                          </p:val>
                                        </p:tav>
                                      </p:tavLst>
                                    </p:anim>
                                    <p:anim calcmode="lin" valueType="num">
                                      <p:cBhvr>
                                        <p:cTn id="9" dur="500" fill="hold"/>
                                        <p:tgtEl>
                                          <p:spTgt spid="35843"/>
                                        </p:tgtEl>
                                        <p:attrNameLst>
                                          <p:attrName>ppt_x</p:attrName>
                                        </p:attrNameLst>
                                      </p:cBhvr>
                                      <p:tavLst>
                                        <p:tav tm="0">
                                          <p:val>
                                            <p:strVal val="#ppt_x-.2"/>
                                          </p:val>
                                        </p:tav>
                                        <p:tav tm="100000">
                                          <p:val>
                                            <p:strVal val="#ppt_x"/>
                                          </p:val>
                                        </p:tav>
                                      </p:tavLst>
                                    </p:anim>
                                    <p:anim calcmode="lin" valueType="num">
                                      <p:cBhvr>
                                        <p:cTn id="10" dur="500" fill="hold"/>
                                        <p:tgtEl>
                                          <p:spTgt spid="35843"/>
                                        </p:tgtEl>
                                        <p:attrNameLst>
                                          <p:attrName>ppt_y</p:attrName>
                                        </p:attrNameLst>
                                      </p:cBhvr>
                                      <p:tavLst>
                                        <p:tav tm="0">
                                          <p:val>
                                            <p:strVal val="#ppt_y"/>
                                          </p:val>
                                        </p:tav>
                                        <p:tav tm="100000">
                                          <p:val>
                                            <p:strVal val="#ppt_y"/>
                                          </p:val>
                                        </p:tav>
                                      </p:tavLst>
                                    </p:anim>
                                    <p:animEffect transition="in" filter="fade">
                                      <p:cBhvr>
                                        <p:cTn id="11"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
          <p:cNvSpPr/>
          <p:nvPr/>
        </p:nvSpPr>
        <p:spPr>
          <a:xfrm>
            <a:off x="674370" y="560705"/>
            <a:ext cx="10353040" cy="706755"/>
          </a:xfrm>
          <a:prstGeom prst="rect">
            <a:avLst/>
          </a:prstGeom>
          <a:noFill/>
          <a:ln w="9525">
            <a:noFill/>
          </a:ln>
        </p:spPr>
        <p:txBody>
          <a:bodyPr wrap="square">
            <a:spAutoFit/>
          </a:bodyPr>
          <a:lstStyle/>
          <a:p>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案例：泸州知名企业在外地租赁纠纷</a:t>
            </a:r>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案</a:t>
            </a:r>
            <a:endPar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
        <p:nvSpPr>
          <p:cNvPr id="9" name="文本框 8"/>
          <p:cNvSpPr txBox="1"/>
          <p:nvPr/>
        </p:nvSpPr>
        <p:spPr>
          <a:xfrm>
            <a:off x="815975" y="2108200"/>
            <a:ext cx="10070465" cy="1753235"/>
          </a:xfrm>
          <a:prstGeom prst="rect">
            <a:avLst/>
          </a:prstGeom>
          <a:noFill/>
        </p:spPr>
        <p:txBody>
          <a:bodyPr wrap="square" rtlCol="0">
            <a:spAutoFit/>
          </a:bodyPr>
          <a:p>
            <a:pPr algn="l" eaLnBrk="0" hangingPunct="0">
              <a:lnSpc>
                <a:spcPct val="150000"/>
              </a:lnSpc>
              <a:buClrTx/>
              <a:buSzTx/>
              <a:buFontTx/>
            </a:pPr>
            <a:r>
              <a:rPr lang="zh-CN" altLang="en-US" sz="3600" b="1" dirty="0">
                <a:solidFill>
                  <a:srgbClr val="C00000"/>
                </a:solidFill>
                <a:latin typeface="楷体" panose="02010609060101010101" charset="-122"/>
                <a:ea typeface="楷体" panose="02010609060101010101" charset="-122"/>
                <a:cs typeface="楷体" panose="02010609060101010101" charset="-122"/>
              </a:rPr>
              <a:t>争议焦点：出租人蹇某不是房东，但收取租金，是否应承担责任？</a:t>
            </a:r>
            <a:endParaRPr lang="zh-CN" altLang="en-US" sz="3600" b="1" dirty="0">
              <a:solidFill>
                <a:srgbClr val="C00000"/>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3045" y="706755"/>
            <a:ext cx="10111105" cy="922020"/>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90204" pitchFamily="34" charset="0"/>
              <a:buNone/>
              <a:defRPr/>
            </a:pPr>
            <a:r>
              <a:rPr kumimoji="0" lang="zh-CN" altLang="en-US" sz="3600" b="1" i="0" u="none" strike="noStrike" kern="1200" cap="none" spc="0" normalizeH="0" baseline="0" dirty="0">
                <a:solidFill>
                  <a:srgbClr val="C00000"/>
                </a:solidFill>
                <a:latin typeface="楷体" panose="02010609060101010101" charset="-122"/>
                <a:ea typeface="楷体" panose="02010609060101010101" charset="-122"/>
                <a:cs typeface="楷体" panose="02010609060101010101" charset="-122"/>
              </a:rPr>
              <a:t>争议焦点：是否系夫妻共同债务？</a:t>
            </a:r>
            <a:endParaRPr kumimoji="0" lang="zh-CN" altLang="en-US" sz="4000" b="1" i="0" u="none" strike="noStrike" kern="1200" cap="none" spc="0" normalizeH="0" baseline="0" dirty="0">
              <a:solidFill>
                <a:schemeClr val="accent1">
                  <a:lumMod val="75000"/>
                </a:schemeClr>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cs"/>
            </a:endParaRPr>
          </a:p>
        </p:txBody>
      </p:sp>
      <p:sp>
        <p:nvSpPr>
          <p:cNvPr id="3" name="矩形 2"/>
          <p:cNvSpPr/>
          <p:nvPr/>
        </p:nvSpPr>
        <p:spPr>
          <a:xfrm>
            <a:off x="233045" y="1813560"/>
            <a:ext cx="11201400" cy="4552315"/>
          </a:xfrm>
          <a:prstGeom prst="rect">
            <a:avLst/>
          </a:prstGeom>
          <a:solidFill>
            <a:srgbClr val="C3D0DE"/>
          </a:solidFill>
          <a:ln w="9525">
            <a:noFill/>
          </a:ln>
        </p:spPr>
        <p:txBody>
          <a:bodyPr wrap="square">
            <a:noAutofit/>
          </a:bodyPr>
          <a:lstStyle/>
          <a:p>
            <a:pPr>
              <a:lnSpc>
                <a:spcPts val="4460"/>
              </a:lnSpc>
            </a:pPr>
            <a:r>
              <a:rPr lang="zh-CN" altLang="en-US" sz="3600" b="1" dirty="0">
                <a:solidFill>
                  <a:schemeClr val="accent2">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法律规定《最高院关于审理涉及夫妻债务纠纷案件适用法律有关问题的解释》第三条</a:t>
            </a:r>
            <a:endParaRPr lang="zh-CN" altLang="en-US" sz="3600" b="1" dirty="0">
              <a:solidFill>
                <a:schemeClr val="accent2">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pPr>
              <a:lnSpc>
                <a:spcPts val="4460"/>
              </a:lnSpc>
            </a:pPr>
            <a:r>
              <a:rPr lang="en-US" altLang="zh-CN" sz="3200" dirty="0">
                <a:solidFill>
                  <a:schemeClr val="accent1">
                    <a:lumMod val="50000"/>
                  </a:schemeClr>
                </a:solidFill>
                <a:latin typeface="楷体" panose="02010609060101010101" charset="-122"/>
                <a:ea typeface="楷体" panose="02010609060101010101" charset="-122"/>
                <a:cs typeface="楷体" panose="02010609060101010101" charset="-122"/>
                <a:sym typeface="+mn-ea"/>
              </a:rPr>
              <a:t>   </a:t>
            </a:r>
            <a:endParaRPr lang="en-US" altLang="zh-CN" sz="3200" dirty="0">
              <a:solidFill>
                <a:schemeClr val="accent1">
                  <a:lumMod val="50000"/>
                </a:schemeClr>
              </a:solidFill>
              <a:latin typeface="楷体" panose="02010609060101010101" charset="-122"/>
              <a:ea typeface="楷体" panose="02010609060101010101" charset="-122"/>
              <a:cs typeface="楷体" panose="02010609060101010101" charset="-122"/>
              <a:sym typeface="+mn-ea"/>
            </a:endParaRPr>
          </a:p>
          <a:p>
            <a:pPr>
              <a:lnSpc>
                <a:spcPts val="4460"/>
              </a:lnSpc>
            </a:pPr>
            <a:r>
              <a:rPr lang="en-US" altLang="zh-CN" sz="3200" dirty="0">
                <a:solidFill>
                  <a:schemeClr val="accent1">
                    <a:lumMod val="50000"/>
                  </a:schemeClr>
                </a:solidFill>
                <a:latin typeface="楷体" panose="02010609060101010101" charset="-122"/>
                <a:ea typeface="楷体" panose="02010609060101010101" charset="-122"/>
                <a:cs typeface="楷体" panose="02010609060101010101" charset="-122"/>
                <a:sym typeface="+mn-ea"/>
              </a:rPr>
              <a:t>    </a:t>
            </a:r>
            <a:r>
              <a:rPr lang="zh-CN" altLang="en-US" sz="3200" dirty="0">
                <a:solidFill>
                  <a:schemeClr val="accent1">
                    <a:lumMod val="50000"/>
                  </a:schemeClr>
                </a:solidFill>
                <a:latin typeface="楷体" panose="02010609060101010101" charset="-122"/>
                <a:ea typeface="楷体" panose="02010609060101010101" charset="-122"/>
                <a:cs typeface="楷体" panose="02010609060101010101" charset="-122"/>
                <a:sym typeface="+mn-ea"/>
              </a:rPr>
              <a:t>夫妻一方在婚姻关系存续期间以个人名义超出家庭日常生活需要所负的债务，债权人以属于夫妻共同债务为由主张权利的，人民法院不予支持，但债权人能够证明该债务用于夫妻共同生活、共同生产经营或者基于夫妻双方共同意思表示的除外。</a:t>
            </a:r>
            <a:endParaRPr lang="zh-CN" altLang="en-US" sz="3200" dirty="0">
              <a:solidFill>
                <a:schemeClr val="accent1">
                  <a:lumMod val="50000"/>
                </a:schemeClr>
              </a:solidFill>
              <a:latin typeface="楷体" panose="02010609060101010101" charset="-122"/>
              <a:ea typeface="楷体" panose="02010609060101010101" charset="-122"/>
              <a:cs typeface="楷体" panose="02010609060101010101" charset="-122"/>
              <a:sym typeface="+mn-ea"/>
            </a:endParaRPr>
          </a:p>
          <a:p>
            <a:pPr>
              <a:lnSpc>
                <a:spcPts val="4460"/>
              </a:lnSpc>
            </a:pPr>
            <a:endParaRPr lang="zh-CN" altLang="en-US" sz="3200" dirty="0">
              <a:solidFill>
                <a:schemeClr val="accent1">
                  <a:lumMod val="50000"/>
                </a:schemeClr>
              </a:solidFill>
              <a:latin typeface="楷体" panose="02010609060101010101" charset="-122"/>
              <a:ea typeface="楷体" panose="02010609060101010101" charset="-122"/>
              <a:cs typeface="楷体" panose="02010609060101010101" charset="-122"/>
            </a:endParaRPr>
          </a:p>
        </p:txBody>
      </p:sp>
      <p:sp>
        <p:nvSpPr>
          <p:cNvPr id="14338" name="矩形 2"/>
          <p:cNvSpPr/>
          <p:nvPr/>
        </p:nvSpPr>
        <p:spPr>
          <a:xfrm>
            <a:off x="111760" y="165100"/>
            <a:ext cx="10353040" cy="706755"/>
          </a:xfrm>
          <a:prstGeom prst="rect">
            <a:avLst/>
          </a:prstGeom>
          <a:noFill/>
          <a:ln w="9525">
            <a:noFill/>
          </a:ln>
        </p:spPr>
        <p:txBody>
          <a:bodyPr wrap="square">
            <a:spAutoFit/>
          </a:bodyPr>
          <a:p>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案例：李某诉邓某、刘某民间借贷纠纷</a:t>
            </a:r>
            <a:endPar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
          <p:cNvSpPr/>
          <p:nvPr/>
        </p:nvSpPr>
        <p:spPr>
          <a:xfrm>
            <a:off x="111760" y="431165"/>
            <a:ext cx="10644505" cy="706755"/>
          </a:xfrm>
          <a:prstGeom prst="rect">
            <a:avLst/>
          </a:prstGeom>
          <a:noFill/>
          <a:ln w="9525">
            <a:noFill/>
          </a:ln>
        </p:spPr>
        <p:txBody>
          <a:bodyPr wrap="square">
            <a:spAutoFit/>
          </a:bodyPr>
          <a:lstStyle/>
          <a:p>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李某诉邓某、刘某民间借贷纠纷</a:t>
            </a:r>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案关系</a:t>
            </a:r>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图</a:t>
            </a:r>
            <a:endPar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
        <p:nvSpPr>
          <p:cNvPr id="14339" name="矩形 3"/>
          <p:cNvSpPr/>
          <p:nvPr/>
        </p:nvSpPr>
        <p:spPr>
          <a:xfrm>
            <a:off x="464185" y="1964690"/>
            <a:ext cx="3840480" cy="583565"/>
          </a:xfrm>
          <a:prstGeom prst="rect">
            <a:avLst/>
          </a:prstGeom>
          <a:noFill/>
          <a:ln w="9525">
            <a:noFill/>
          </a:ln>
        </p:spPr>
        <p:txBody>
          <a:bodyPr wrap="none">
            <a:spAutoFit/>
          </a:bodyPr>
          <a:lstStyle/>
          <a:p>
            <a:r>
              <a:rPr lang="en-US" altLang="zh-CN" sz="3200" dirty="0">
                <a:solidFill>
                  <a:schemeClr val="accent1"/>
                </a:solidFill>
                <a:latin typeface="华文楷体" panose="02010600040101010101" charset="-122"/>
                <a:ea typeface="华文楷体" panose="02010600040101010101" charset="-122"/>
                <a:cs typeface="华文楷体" panose="02010600040101010101" charset="-122"/>
              </a:rPr>
              <a:t>            </a:t>
            </a:r>
            <a:r>
              <a:rPr lang="zh-CN" altLang="en-US" sz="3200" dirty="0">
                <a:solidFill>
                  <a:schemeClr val="accent1"/>
                </a:solidFill>
                <a:latin typeface="楷体" panose="02010609060101010101" charset="-122"/>
                <a:ea typeface="楷体" panose="02010609060101010101" charset="-122"/>
                <a:cs typeface="楷体" panose="02010609060101010101" charset="-122"/>
              </a:rPr>
              <a:t>借款 </a:t>
            </a:r>
            <a:r>
              <a:rPr lang="en-US" altLang="zh-CN" sz="3200" dirty="0">
                <a:solidFill>
                  <a:schemeClr val="accent1"/>
                </a:solidFill>
                <a:latin typeface="楷体" panose="02010609060101010101" charset="-122"/>
                <a:ea typeface="楷体" panose="02010609060101010101" charset="-122"/>
                <a:cs typeface="楷体" panose="02010609060101010101" charset="-122"/>
              </a:rPr>
              <a:t>500</a:t>
            </a:r>
            <a:r>
              <a:rPr lang="zh-CN" altLang="en-US" sz="3200" dirty="0">
                <a:solidFill>
                  <a:schemeClr val="accent1"/>
                </a:solidFill>
                <a:latin typeface="楷体" panose="02010609060101010101" charset="-122"/>
                <a:ea typeface="楷体" panose="02010609060101010101" charset="-122"/>
                <a:cs typeface="楷体" panose="02010609060101010101" charset="-122"/>
              </a:rPr>
              <a:t>万元</a:t>
            </a:r>
            <a:endParaRPr lang="zh-CN" altLang="en-US" sz="3200" dirty="0">
              <a:solidFill>
                <a:schemeClr val="accent1"/>
              </a:solidFill>
              <a:latin typeface="楷体" panose="02010609060101010101" charset="-122"/>
              <a:ea typeface="楷体" panose="02010609060101010101" charset="-122"/>
              <a:cs typeface="楷体" panose="02010609060101010101" charset="-122"/>
            </a:endParaRPr>
          </a:p>
        </p:txBody>
      </p:sp>
      <p:sp>
        <p:nvSpPr>
          <p:cNvPr id="14340" name="矩形 4"/>
          <p:cNvSpPr/>
          <p:nvPr/>
        </p:nvSpPr>
        <p:spPr>
          <a:xfrm>
            <a:off x="111760" y="2212658"/>
            <a:ext cx="1402080" cy="829945"/>
          </a:xfrm>
          <a:prstGeom prst="rect">
            <a:avLst/>
          </a:prstGeom>
          <a:gradFill>
            <a:gsLst>
              <a:gs pos="50000">
                <a:srgbClr val="9098AC"/>
              </a:gs>
              <a:gs pos="0">
                <a:srgbClr val="B5BAC8"/>
              </a:gs>
              <a:gs pos="100000">
                <a:srgbClr val="6A7590"/>
              </a:gs>
            </a:gsLst>
            <a:lin scaled="1"/>
          </a:gradFill>
          <a:ln w="9525">
            <a:noFill/>
          </a:ln>
        </p:spPr>
        <p:txBody>
          <a:bodyPr wrap="none">
            <a:spAutoFit/>
          </a:bodyPr>
          <a:lstStyle/>
          <a:p>
            <a:r>
              <a:rPr lang="zh-CN" altLang="en-US" sz="4800" dirty="0">
                <a:solidFill>
                  <a:schemeClr val="bg1"/>
                </a:solidFill>
                <a:latin typeface="华文行楷" panose="02010800040101010101" charset="-122"/>
                <a:ea typeface="华文行楷" panose="02010800040101010101" charset="-122"/>
              </a:rPr>
              <a:t>李某</a:t>
            </a:r>
            <a:endParaRPr lang="zh-CN" altLang="en-US" sz="4800" dirty="0">
              <a:solidFill>
                <a:schemeClr val="bg1"/>
              </a:solidFill>
              <a:latin typeface="华文行楷" panose="02010800040101010101" charset="-122"/>
              <a:ea typeface="华文行楷" panose="02010800040101010101" charset="-122"/>
            </a:endParaRPr>
          </a:p>
        </p:txBody>
      </p:sp>
      <p:sp>
        <p:nvSpPr>
          <p:cNvPr id="14342" name="矩形 4"/>
          <p:cNvSpPr/>
          <p:nvPr/>
        </p:nvSpPr>
        <p:spPr>
          <a:xfrm>
            <a:off x="4498975" y="2290445"/>
            <a:ext cx="1402080" cy="829945"/>
          </a:xfrm>
          <a:prstGeom prst="rect">
            <a:avLst/>
          </a:prstGeom>
          <a:gradFill>
            <a:gsLst>
              <a:gs pos="50000">
                <a:srgbClr val="9098AC"/>
              </a:gs>
              <a:gs pos="0">
                <a:srgbClr val="B5BAC8"/>
              </a:gs>
              <a:gs pos="100000">
                <a:srgbClr val="6A7590"/>
              </a:gs>
            </a:gsLst>
            <a:lin scaled="1"/>
          </a:gradFill>
          <a:ln w="9525">
            <a:noFill/>
          </a:ln>
        </p:spPr>
        <p:txBody>
          <a:bodyPr wrap="none">
            <a:spAutoFit/>
          </a:bodyPr>
          <a:lstStyle/>
          <a:p>
            <a:r>
              <a:rPr lang="zh-CN" altLang="en-US" sz="4800" dirty="0">
                <a:solidFill>
                  <a:schemeClr val="bg1"/>
                </a:solidFill>
                <a:latin typeface="华文行楷" panose="02010800040101010101" charset="-122"/>
                <a:ea typeface="华文行楷" panose="02010800040101010101" charset="-122"/>
              </a:rPr>
              <a:t>邓某</a:t>
            </a:r>
            <a:endParaRPr lang="zh-CN" altLang="en-US" sz="3200" dirty="0">
              <a:solidFill>
                <a:schemeClr val="tx1"/>
              </a:solidFill>
              <a:latin typeface="Arial" panose="020B0604020202090204" pitchFamily="34" charset="0"/>
            </a:endParaRPr>
          </a:p>
        </p:txBody>
      </p:sp>
      <p:sp>
        <p:nvSpPr>
          <p:cNvPr id="11" name="矩形 4"/>
          <p:cNvSpPr/>
          <p:nvPr/>
        </p:nvSpPr>
        <p:spPr>
          <a:xfrm>
            <a:off x="9675495" y="2351723"/>
            <a:ext cx="1402080" cy="829945"/>
          </a:xfrm>
          <a:prstGeom prst="rect">
            <a:avLst/>
          </a:prstGeom>
          <a:gradFill>
            <a:gsLst>
              <a:gs pos="50000">
                <a:srgbClr val="9098AC"/>
              </a:gs>
              <a:gs pos="0">
                <a:srgbClr val="B5BAC8"/>
              </a:gs>
              <a:gs pos="100000">
                <a:srgbClr val="6A7590"/>
              </a:gs>
            </a:gsLst>
            <a:lin scaled="1"/>
          </a:gradFill>
          <a:ln w="9525">
            <a:noFill/>
          </a:ln>
        </p:spPr>
        <p:txBody>
          <a:bodyPr wrap="none">
            <a:spAutoFit/>
          </a:bodyPr>
          <a:lstStyle/>
          <a:p>
            <a:r>
              <a:rPr lang="zh-CN" altLang="en-US" sz="4800" dirty="0">
                <a:solidFill>
                  <a:schemeClr val="bg1"/>
                </a:solidFill>
                <a:latin typeface="华文行楷" panose="02010800040101010101" charset="-122"/>
                <a:ea typeface="华文行楷" panose="02010800040101010101" charset="-122"/>
              </a:rPr>
              <a:t>刘某</a:t>
            </a:r>
            <a:endParaRPr lang="zh-CN" altLang="en-US" sz="4800" dirty="0">
              <a:solidFill>
                <a:schemeClr val="bg1"/>
              </a:solidFill>
              <a:latin typeface="华文行楷" panose="02010800040101010101" charset="-122"/>
              <a:ea typeface="华文行楷" panose="02010800040101010101" charset="-122"/>
            </a:endParaRPr>
          </a:p>
        </p:txBody>
      </p:sp>
      <p:sp>
        <p:nvSpPr>
          <p:cNvPr id="12" name="矩形 4"/>
          <p:cNvSpPr/>
          <p:nvPr/>
        </p:nvSpPr>
        <p:spPr>
          <a:xfrm>
            <a:off x="6699885" y="2067878"/>
            <a:ext cx="1808480" cy="583565"/>
          </a:xfrm>
          <a:prstGeom prst="rect">
            <a:avLst/>
          </a:prstGeom>
          <a:noFill/>
          <a:ln w="9525">
            <a:noFill/>
          </a:ln>
        </p:spPr>
        <p:txBody>
          <a:bodyPr wrap="none">
            <a:spAutoFit/>
          </a:bodyPr>
          <a:lstStyle/>
          <a:p>
            <a:r>
              <a:rPr lang="zh-CN" altLang="en-US" sz="3200" dirty="0">
                <a:solidFill>
                  <a:schemeClr val="accent1"/>
                </a:solidFill>
                <a:latin typeface="楷体" panose="02010609060101010101" charset="-122"/>
                <a:ea typeface="楷体" panose="02010609060101010101" charset="-122"/>
                <a:cs typeface="华文楷体" panose="02010600040101010101" charset="-122"/>
              </a:rPr>
              <a:t>夫妻关系</a:t>
            </a:r>
            <a:endParaRPr lang="zh-CN" altLang="en-US" sz="3200" dirty="0">
              <a:solidFill>
                <a:schemeClr val="accent1"/>
              </a:solidFill>
              <a:latin typeface="楷体" panose="02010609060101010101" charset="-122"/>
              <a:ea typeface="楷体" panose="02010609060101010101" charset="-122"/>
              <a:cs typeface="华文楷体" panose="02010600040101010101" charset="-122"/>
            </a:endParaRPr>
          </a:p>
        </p:txBody>
      </p:sp>
      <p:sp>
        <p:nvSpPr>
          <p:cNvPr id="13" name="矩形 12"/>
          <p:cNvSpPr/>
          <p:nvPr/>
        </p:nvSpPr>
        <p:spPr>
          <a:xfrm>
            <a:off x="5957570" y="3582035"/>
            <a:ext cx="3717925" cy="953135"/>
          </a:xfrm>
          <a:prstGeom prst="rect">
            <a:avLst/>
          </a:prstGeom>
          <a:noFill/>
          <a:ln w="9525">
            <a:noFill/>
          </a:ln>
        </p:spPr>
        <p:txBody>
          <a:bodyPr wrap="square">
            <a:spAutoFit/>
          </a:bodyPr>
          <a:lstStyle/>
          <a:p>
            <a:r>
              <a:rPr lang="zh-CN" altLang="en-US" sz="2800" dirty="0">
                <a:solidFill>
                  <a:schemeClr val="accent1"/>
                </a:solidFill>
                <a:latin typeface="楷体" panose="02010609060101010101" charset="-122"/>
                <a:ea typeface="楷体" panose="02010609060101010101" charset="-122"/>
                <a:cs typeface="华文楷体" panose="02010600040101010101" charset="-122"/>
              </a:rPr>
              <a:t>共同设立公司，系某建设公司股东</a:t>
            </a:r>
            <a:endParaRPr lang="zh-CN" altLang="en-US" sz="2800" dirty="0">
              <a:solidFill>
                <a:schemeClr val="accent1"/>
              </a:solidFill>
              <a:latin typeface="楷体" panose="02010609060101010101" charset="-122"/>
              <a:ea typeface="楷体" panose="02010609060101010101" charset="-122"/>
              <a:cs typeface="华文楷体" panose="02010600040101010101" charset="-122"/>
            </a:endParaRPr>
          </a:p>
        </p:txBody>
      </p:sp>
      <p:sp>
        <p:nvSpPr>
          <p:cNvPr id="14" name="矩形 13"/>
          <p:cNvSpPr/>
          <p:nvPr/>
        </p:nvSpPr>
        <p:spPr>
          <a:xfrm>
            <a:off x="5142865" y="5356225"/>
            <a:ext cx="5131435" cy="1014730"/>
          </a:xfrm>
          <a:prstGeom prst="rect">
            <a:avLst/>
          </a:prstGeom>
          <a:noFill/>
          <a:ln w="9525">
            <a:noFill/>
          </a:ln>
        </p:spPr>
        <p:txBody>
          <a:bodyPr wrap="square">
            <a:spAutoFit/>
          </a:bodyPr>
          <a:lstStyle/>
          <a:p>
            <a:r>
              <a:rPr lang="zh-CN" altLang="en-US" dirty="0">
                <a:solidFill>
                  <a:schemeClr val="accent1"/>
                </a:solidFill>
                <a:latin typeface="Arial" panose="020B0604020202090204" pitchFamily="34" charset="0"/>
              </a:rPr>
              <a:t> </a:t>
            </a:r>
            <a:r>
              <a:rPr lang="zh-CN" altLang="en-US" sz="2800" dirty="0">
                <a:solidFill>
                  <a:schemeClr val="accent1"/>
                </a:solidFill>
                <a:latin typeface="楷体" panose="02010609060101010101" charset="-122"/>
                <a:ea typeface="楷体" panose="02010609060101010101" charset="-122"/>
                <a:cs typeface="华文楷体" panose="02010600040101010101" charset="-122"/>
              </a:rPr>
              <a:t>经取证，发现在借款之后，邓某账户向该建设公司转款</a:t>
            </a:r>
            <a:r>
              <a:rPr lang="zh-CN" altLang="en-US" sz="3200" dirty="0">
                <a:solidFill>
                  <a:schemeClr val="accent1"/>
                </a:solidFill>
                <a:latin typeface="华文楷体" panose="02010600040101010101" charset="-122"/>
                <a:ea typeface="华文楷体" panose="02010600040101010101" charset="-122"/>
                <a:cs typeface="华文楷体" panose="02010600040101010101" charset="-122"/>
              </a:rPr>
              <a:t>。</a:t>
            </a:r>
            <a:endParaRPr lang="zh-CN" altLang="en-US" sz="3200" dirty="0">
              <a:solidFill>
                <a:schemeClr val="accent1"/>
              </a:solidFill>
              <a:latin typeface="Arial" panose="020B0604020202090204" pitchFamily="34" charset="0"/>
            </a:endParaRPr>
          </a:p>
        </p:txBody>
      </p:sp>
      <p:sp>
        <p:nvSpPr>
          <p:cNvPr id="3" name="矩形 2"/>
          <p:cNvSpPr/>
          <p:nvPr/>
        </p:nvSpPr>
        <p:spPr>
          <a:xfrm>
            <a:off x="5142865" y="5313045"/>
            <a:ext cx="5055235" cy="105791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807075" y="3538855"/>
            <a:ext cx="3551555" cy="99695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1726094" y="2864485"/>
            <a:ext cx="2611120" cy="2476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003290" y="2693670"/>
            <a:ext cx="3551555" cy="1651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9280" y="2945765"/>
            <a:ext cx="2049145" cy="521970"/>
          </a:xfrm>
          <a:prstGeom prst="rect">
            <a:avLst/>
          </a:prstGeom>
          <a:noFill/>
        </p:spPr>
        <p:txBody>
          <a:bodyPr wrap="square" rtlCol="0">
            <a:spAutoFit/>
          </a:bodyPr>
          <a:lstStyle/>
          <a:p>
            <a:r>
              <a:rPr lang="zh-CN" altLang="en-US" sz="2800">
                <a:solidFill>
                  <a:schemeClr val="accent1"/>
                </a:solidFill>
                <a:latin typeface="楷体" panose="02010609060101010101" charset="-122"/>
                <a:ea typeface="楷体" panose="02010609060101010101" charset="-122"/>
              </a:rPr>
              <a:t>出具借条</a:t>
            </a:r>
            <a:endParaRPr lang="zh-CN" altLang="en-US" sz="2800">
              <a:solidFill>
                <a:schemeClr val="accent1"/>
              </a:solidFill>
              <a:latin typeface="楷体" panose="02010609060101010101" charset="-122"/>
              <a:ea typeface="楷体" panose="02010609060101010101" charset="-122"/>
            </a:endParaRPr>
          </a:p>
        </p:txBody>
      </p:sp>
      <p:cxnSp>
        <p:nvCxnSpPr>
          <p:cNvPr id="8" name="直接箭头连接符 7"/>
          <p:cNvCxnSpPr/>
          <p:nvPr/>
        </p:nvCxnSpPr>
        <p:spPr>
          <a:xfrm>
            <a:off x="1577975" y="2525395"/>
            <a:ext cx="2720975" cy="8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7464425" y="2811145"/>
            <a:ext cx="8255" cy="629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7472680" y="4641850"/>
            <a:ext cx="0" cy="603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9170" y="1957070"/>
            <a:ext cx="10641330" cy="1837690"/>
          </a:xfrm>
          <a:prstGeom prst="rect">
            <a:avLst/>
          </a:prstGeom>
          <a:solidFill>
            <a:schemeClr val="accent5">
              <a:alpha val="24000"/>
            </a:schemeClr>
          </a:solidFill>
        </p:spPr>
        <p:txBody>
          <a:bodyPr wrap="square">
            <a:spAutoFit/>
          </a:bodyPr>
          <a:lstStyle/>
          <a:p>
            <a:pPr marL="0" marR="0" lvl="0" indent="0" algn="l" defTabSz="914400" rtl="0" eaLnBrk="0" hangingPunct="0">
              <a:lnSpc>
                <a:spcPts val="4540"/>
              </a:lnSpc>
              <a:spcBef>
                <a:spcPct val="0"/>
              </a:spcBef>
              <a:spcAft>
                <a:spcPct val="0"/>
              </a:spcAft>
              <a:buClrTx/>
              <a:buSzTx/>
              <a:buFont typeface="Arial" panose="020B0604020202090204" pitchFamily="34" charset="0"/>
              <a:buNone/>
              <a:defRPr/>
            </a:pPr>
            <a:r>
              <a:rPr kumimoji="0" lang="zh-CN" altLang="en-US" sz="4000" b="1" i="0" u="none" strike="noStrike" kern="1200" cap="none" spc="0" normalizeH="0" baseline="0" dirty="0">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一审法院：</a:t>
            </a:r>
            <a:endParaRPr kumimoji="0" lang="zh-CN" altLang="en-US" sz="4000" b="1" i="0" u="none" strike="noStrike" kern="1200" cap="none" spc="0" normalizeH="0" baseline="0" dirty="0">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a:p>
            <a:pPr marL="0" marR="0" lvl="0" algn="l" defTabSz="914400" rtl="0">
              <a:lnSpc>
                <a:spcPts val="4540"/>
              </a:lnSpc>
              <a:buClrTx/>
              <a:buSzTx/>
              <a:buFont typeface="Arial" panose="020B0604020202090204" pitchFamily="34" charset="0"/>
              <a:buNone/>
            </a:pPr>
            <a:r>
              <a:rPr kumimoji="0" lang="zh-CN" altLang="en-US" sz="3600" i="0" u="none" strike="noStrike" kern="1200" cap="none" spc="0" normalizeH="0" baseline="0" dirty="0">
                <a:solidFill>
                  <a:srgbClr val="002060"/>
                </a:solidFill>
                <a:latin typeface="楷体" panose="02010609060101010101" charset="-122"/>
                <a:ea typeface="楷体" panose="02010609060101010101" charset="-122"/>
                <a:cs typeface="楷体" panose="02010609060101010101" charset="-122"/>
              </a:rPr>
              <a:t>1.判决邓某返还李某50</a:t>
            </a:r>
            <a:r>
              <a:rPr kumimoji="0" lang="en-US" altLang="zh-CN" sz="3600" i="0" u="none" strike="noStrike" kern="1200" cap="none" spc="0" normalizeH="0" baseline="0" dirty="0">
                <a:solidFill>
                  <a:srgbClr val="002060"/>
                </a:solidFill>
                <a:latin typeface="楷体" panose="02010609060101010101" charset="-122"/>
                <a:ea typeface="楷体" panose="02010609060101010101" charset="-122"/>
                <a:cs typeface="楷体" panose="02010609060101010101" charset="-122"/>
              </a:rPr>
              <a:t>0</a:t>
            </a:r>
            <a:r>
              <a:rPr kumimoji="0" lang="zh-CN" altLang="en-US" sz="3600" i="0" u="none" strike="noStrike" kern="1200" cap="none" spc="0" normalizeH="0" baseline="0" dirty="0">
                <a:solidFill>
                  <a:srgbClr val="002060"/>
                </a:solidFill>
                <a:latin typeface="楷体" panose="02010609060101010101" charset="-122"/>
                <a:ea typeface="楷体" panose="02010609060101010101" charset="-122"/>
                <a:cs typeface="楷体" panose="02010609060101010101" charset="-122"/>
              </a:rPr>
              <a:t>万元，按2%计算利息。 </a:t>
            </a:r>
            <a:endParaRPr kumimoji="0" lang="zh-CN" altLang="en-US" sz="3600" i="0" u="none" strike="noStrike" kern="1200" cap="none" spc="0" normalizeH="0" baseline="0" dirty="0">
              <a:solidFill>
                <a:srgbClr val="002060"/>
              </a:solidFill>
              <a:latin typeface="楷体" panose="02010609060101010101" charset="-122"/>
              <a:ea typeface="楷体" panose="02010609060101010101" charset="-122"/>
              <a:cs typeface="楷体" panose="02010609060101010101" charset="-122"/>
            </a:endParaRPr>
          </a:p>
          <a:p>
            <a:pPr marL="0" marR="0" lvl="0" algn="l" defTabSz="914400" rtl="0">
              <a:lnSpc>
                <a:spcPts val="4540"/>
              </a:lnSpc>
              <a:buClrTx/>
              <a:buSzTx/>
              <a:buFont typeface="Arial" panose="020B0604020202090204" pitchFamily="34" charset="0"/>
              <a:buNone/>
            </a:pPr>
            <a:r>
              <a:rPr kumimoji="0" lang="zh-CN" altLang="en-US" sz="3600" i="0" u="none" strike="noStrike" kern="1200" cap="none" spc="0" normalizeH="0" baseline="0" dirty="0">
                <a:solidFill>
                  <a:srgbClr val="002060"/>
                </a:solidFill>
                <a:latin typeface="楷体" panose="02010609060101010101" charset="-122"/>
                <a:ea typeface="楷体" panose="02010609060101010101" charset="-122"/>
                <a:cs typeface="楷体" panose="02010609060101010101" charset="-122"/>
              </a:rPr>
              <a:t>2.驳回原告其他诉讼请求。</a:t>
            </a:r>
            <a:endParaRPr kumimoji="0" lang="zh-CN" altLang="en-US" sz="3600" i="0" u="none" strike="noStrike" kern="1200" cap="none" spc="0" normalizeH="0" baseline="0" dirty="0">
              <a:solidFill>
                <a:srgbClr val="002060"/>
              </a:solidFill>
              <a:latin typeface="楷体" panose="02010609060101010101" charset="-122"/>
              <a:ea typeface="楷体" panose="02010609060101010101" charset="-122"/>
              <a:cs typeface="楷体" panose="02010609060101010101" charset="-122"/>
            </a:endParaRPr>
          </a:p>
        </p:txBody>
      </p:sp>
      <p:sp>
        <p:nvSpPr>
          <p:cNvPr id="5" name="矩形 4"/>
          <p:cNvSpPr/>
          <p:nvPr/>
        </p:nvSpPr>
        <p:spPr>
          <a:xfrm>
            <a:off x="979170" y="4041140"/>
            <a:ext cx="10641330" cy="1837690"/>
          </a:xfrm>
          <a:prstGeom prst="rect">
            <a:avLst/>
          </a:prstGeom>
          <a:solidFill>
            <a:srgbClr val="F4B183">
              <a:alpha val="48000"/>
            </a:srgbClr>
          </a:solidFill>
          <a:ln w="9525">
            <a:noFill/>
          </a:ln>
        </p:spPr>
        <p:txBody>
          <a:bodyPr wrap="square">
            <a:spAutoFit/>
          </a:bodyPr>
          <a:lstStyle/>
          <a:p>
            <a:pPr algn="l" eaLnBrk="0" hangingPunct="0">
              <a:lnSpc>
                <a:spcPts val="4540"/>
              </a:lnSpc>
              <a:buClrTx/>
              <a:buSzTx/>
              <a:buFont typeface="Arial" panose="020B0604020202090204" pitchFamily="34" charset="0"/>
              <a:defRPr/>
            </a:pPr>
            <a:r>
              <a:rPr lang="zh-CN" altLang="en-US" sz="4000" b="1" dirty="0">
                <a:solidFill>
                  <a:schemeClr val="accent2">
                    <a:lumMod val="50000"/>
                  </a:schemeClr>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二审法院：</a:t>
            </a:r>
            <a:endParaRPr lang="zh-CN" altLang="en-US" sz="4000" b="1" dirty="0">
              <a:solidFill>
                <a:schemeClr val="accent2">
                  <a:lumMod val="50000"/>
                </a:schemeClr>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a:p>
            <a:pPr>
              <a:lnSpc>
                <a:spcPts val="4540"/>
              </a:lnSpc>
            </a:pPr>
            <a:r>
              <a:rPr lang="zh-CN" altLang="en-US" sz="3600" dirty="0">
                <a:solidFill>
                  <a:schemeClr val="accent2">
                    <a:lumMod val="50000"/>
                  </a:schemeClr>
                </a:solidFill>
                <a:latin typeface="楷体" panose="02010609060101010101" charset="-122"/>
                <a:ea typeface="楷体" panose="02010609060101010101" charset="-122"/>
                <a:cs typeface="楷体" panose="02010609060101010101" charset="-122"/>
              </a:rPr>
              <a:t>1.撤销一审判决。</a:t>
            </a:r>
            <a:endParaRPr lang="zh-CN" altLang="en-US" sz="3600" dirty="0">
              <a:solidFill>
                <a:schemeClr val="accent2">
                  <a:lumMod val="50000"/>
                </a:schemeClr>
              </a:solidFill>
              <a:latin typeface="楷体" panose="02010609060101010101" charset="-122"/>
              <a:ea typeface="楷体" panose="02010609060101010101" charset="-122"/>
              <a:cs typeface="楷体" panose="02010609060101010101" charset="-122"/>
            </a:endParaRPr>
          </a:p>
          <a:p>
            <a:pPr>
              <a:lnSpc>
                <a:spcPts val="4540"/>
              </a:lnSpc>
            </a:pPr>
            <a:r>
              <a:rPr lang="zh-CN" altLang="en-US" sz="3600" dirty="0">
                <a:solidFill>
                  <a:schemeClr val="accent2">
                    <a:lumMod val="50000"/>
                  </a:schemeClr>
                </a:solidFill>
                <a:latin typeface="楷体" panose="02010609060101010101" charset="-122"/>
                <a:ea typeface="楷体" panose="02010609060101010101" charset="-122"/>
                <a:cs typeface="楷体" panose="02010609060101010101" charset="-122"/>
              </a:rPr>
              <a:t>2.判决邓某、刘某偿还李某50</a:t>
            </a:r>
            <a:r>
              <a:rPr lang="en-US" altLang="zh-CN" sz="3600" dirty="0">
                <a:solidFill>
                  <a:schemeClr val="accent2">
                    <a:lumMod val="50000"/>
                  </a:schemeClr>
                </a:solidFill>
                <a:latin typeface="楷体" panose="02010609060101010101" charset="-122"/>
                <a:ea typeface="楷体" panose="02010609060101010101" charset="-122"/>
                <a:cs typeface="楷体" panose="02010609060101010101" charset="-122"/>
              </a:rPr>
              <a:t>0</a:t>
            </a:r>
            <a:r>
              <a:rPr lang="zh-CN" altLang="en-US" sz="3600" dirty="0">
                <a:solidFill>
                  <a:schemeClr val="accent2">
                    <a:lumMod val="50000"/>
                  </a:schemeClr>
                </a:solidFill>
                <a:latin typeface="楷体" panose="02010609060101010101" charset="-122"/>
                <a:ea typeface="楷体" panose="02010609060101010101" charset="-122"/>
                <a:cs typeface="楷体" panose="02010609060101010101" charset="-122"/>
              </a:rPr>
              <a:t>万元，按2%计算利息。</a:t>
            </a:r>
            <a:endParaRPr lang="zh-CN" altLang="en-US" sz="3600" dirty="0">
              <a:solidFill>
                <a:schemeClr val="accent2">
                  <a:lumMod val="50000"/>
                </a:schemeClr>
              </a:solidFill>
              <a:latin typeface="楷体" panose="02010609060101010101" charset="-122"/>
              <a:ea typeface="楷体" panose="02010609060101010101" charset="-122"/>
              <a:cs typeface="楷体" panose="02010609060101010101" charset="-122"/>
            </a:endParaRPr>
          </a:p>
        </p:txBody>
      </p:sp>
      <p:sp>
        <p:nvSpPr>
          <p:cNvPr id="14338" name="矩形 2"/>
          <p:cNvSpPr/>
          <p:nvPr/>
        </p:nvSpPr>
        <p:spPr>
          <a:xfrm>
            <a:off x="111760" y="570865"/>
            <a:ext cx="10644505" cy="706755"/>
          </a:xfrm>
          <a:prstGeom prst="rect">
            <a:avLst/>
          </a:prstGeom>
          <a:noFill/>
          <a:ln w="9525">
            <a:noFill/>
          </a:ln>
        </p:spPr>
        <p:txBody>
          <a:bodyPr wrap="square">
            <a:spAutoFit/>
          </a:bodyPr>
          <a:p>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李某诉邓某、刘某民间借贷纠纷案判决</a:t>
            </a:r>
            <a:r>
              <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结果</a:t>
            </a:r>
            <a:endParaRPr lang="zh-CN" sz="4000" b="1">
              <a:solidFill>
                <a:schemeClr val="accent1">
                  <a:lumMod val="75000"/>
                </a:schemeClr>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88"/>
          <p:cNvSpPr/>
          <p:nvPr>
            <p:custDataLst>
              <p:tags r:id="rId1"/>
            </p:custDataLst>
          </p:nvPr>
        </p:nvSpPr>
        <p:spPr>
          <a:xfrm>
            <a:off x="0" y="5902325"/>
            <a:ext cx="12192000" cy="1012825"/>
          </a:xfrm>
          <a:custGeom>
            <a:avLst/>
            <a:gdLst>
              <a:gd name="connsiteX0" fmla="*/ 12171000 w 12171000"/>
              <a:gd name="connsiteY0" fmla="*/ 1013029 h 1013028"/>
              <a:gd name="connsiteX1" fmla="*/ 12171000 w 12171000"/>
              <a:gd name="connsiteY1" fmla="*/ 121065 h 1013028"/>
              <a:gd name="connsiteX2" fmla="*/ 0 w 12171000"/>
              <a:gd name="connsiteY2" fmla="*/ 0 h 1013028"/>
              <a:gd name="connsiteX3" fmla="*/ 0 w 12171000"/>
              <a:gd name="connsiteY3" fmla="*/ 1013029 h 1013028"/>
              <a:gd name="connsiteX4" fmla="*/ 12171000 w 12171000"/>
              <a:gd name="connsiteY4" fmla="*/ 1013029 h 101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1000" h="1013028">
                <a:moveTo>
                  <a:pt x="12171000" y="1013029"/>
                </a:moveTo>
                <a:lnTo>
                  <a:pt x="12171000" y="121065"/>
                </a:lnTo>
                <a:cubicBezTo>
                  <a:pt x="12171000" y="121065"/>
                  <a:pt x="4892539" y="1787234"/>
                  <a:pt x="0" y="0"/>
                </a:cubicBezTo>
                <a:lnTo>
                  <a:pt x="0" y="1013029"/>
                </a:lnTo>
                <a:lnTo>
                  <a:pt x="12171000" y="1013029"/>
                </a:lnTo>
                <a:close/>
              </a:path>
            </a:pathLst>
          </a:custGeom>
          <a:gradFill>
            <a:gsLst>
              <a:gs pos="2000">
                <a:srgbClr val="D1AD93"/>
              </a:gs>
              <a:gs pos="100000">
                <a:srgbClr val="B42D3B"/>
              </a:gs>
            </a:gsLst>
            <a:lin ang="18900000" scaled="0"/>
          </a:gradFill>
          <a:ln w="10136" cap="flat">
            <a:noFill/>
            <a:prstDash val="solid"/>
            <a:miter/>
          </a:ln>
        </p:spPr>
        <p:txBody>
          <a:bodyPr rtlCol="0" anchor="ctr"/>
          <a:lstStyle/>
          <a:p>
            <a:endParaRPr lang="zh-CN" altLang="en-US" sz="1355"/>
          </a:p>
        </p:txBody>
      </p:sp>
      <p:sp>
        <p:nvSpPr>
          <p:cNvPr id="5" name="文本框 4"/>
          <p:cNvSpPr txBox="1"/>
          <p:nvPr/>
        </p:nvSpPr>
        <p:spPr>
          <a:xfrm>
            <a:off x="739140" y="1642533"/>
            <a:ext cx="10947400" cy="4980305"/>
          </a:xfrm>
          <a:prstGeom prst="rect">
            <a:avLst/>
          </a:prstGeom>
          <a:noFill/>
        </p:spPr>
        <p:txBody>
          <a:bodyPr wrap="square" rtlCol="0" anchor="t">
            <a:spAutoFit/>
          </a:bodyPr>
          <a:p>
            <a:pPr>
              <a:lnSpc>
                <a:spcPct val="130000"/>
              </a:lnSpc>
            </a:pPr>
            <a:r>
              <a:rPr lang="en-US" altLang="zh-CN" sz="2665">
                <a:latin typeface="华文楷体" panose="02010600040101010101" charset="-122"/>
                <a:ea typeface="华文楷体" panose="02010600040101010101" charset="-122"/>
                <a:cs typeface="华文楷体" panose="02010600040101010101" charset="-122"/>
                <a:sym typeface="+mn-ea"/>
              </a:rPr>
              <a:t>        </a:t>
            </a:r>
            <a:r>
              <a:rPr lang="zh-CN" altLang="en-US" sz="2665">
                <a:latin typeface="华文楷体" panose="02010600040101010101" charset="-122"/>
                <a:ea typeface="华文楷体" panose="02010600040101010101" charset="-122"/>
                <a:cs typeface="华文楷体" panose="02010600040101010101" charset="-122"/>
                <a:sym typeface="+mn-ea"/>
              </a:rPr>
              <a:t>杨某系</a:t>
            </a:r>
            <a:r>
              <a:rPr lang="en-US" altLang="zh-CN" sz="2665">
                <a:latin typeface="华文楷体" panose="02010600040101010101" charset="-122"/>
                <a:ea typeface="华文楷体" panose="02010600040101010101" charset="-122"/>
                <a:cs typeface="华文楷体" panose="02010600040101010101" charset="-122"/>
                <a:sym typeface="+mn-ea"/>
              </a:rPr>
              <a:t>A</a:t>
            </a:r>
            <a:r>
              <a:rPr lang="zh-CN" altLang="en-US" sz="2665">
                <a:latin typeface="华文楷体" panose="02010600040101010101" charset="-122"/>
                <a:ea typeface="华文楷体" panose="02010600040101010101" charset="-122"/>
                <a:cs typeface="华文楷体" panose="02010600040101010101" charset="-122"/>
                <a:sym typeface="+mn-ea"/>
              </a:rPr>
              <a:t>公司员工，在工作过程中，与来购买产品的顾客发生争吵，经其他员工劝阻无果。杨某在顾客转身离开之时，将转身离开的顾客推倒在地，导致顾客右手受伤。随后，顾客要求</a:t>
            </a:r>
            <a:r>
              <a:rPr lang="en-US" altLang="zh-CN" sz="2665">
                <a:latin typeface="华文楷体" panose="02010600040101010101" charset="-122"/>
                <a:ea typeface="华文楷体" panose="02010600040101010101" charset="-122"/>
                <a:cs typeface="华文楷体" panose="02010600040101010101" charset="-122"/>
                <a:sym typeface="+mn-ea"/>
              </a:rPr>
              <a:t>A</a:t>
            </a:r>
            <a:r>
              <a:rPr lang="zh-CN" altLang="en-US" sz="2665">
                <a:latin typeface="华文楷体" panose="02010600040101010101" charset="-122"/>
                <a:ea typeface="华文楷体" panose="02010600040101010101" charset="-122"/>
                <a:cs typeface="华文楷体" panose="02010600040101010101" charset="-122"/>
                <a:sym typeface="+mn-ea"/>
              </a:rPr>
              <a:t>公司赔偿，</a:t>
            </a:r>
            <a:r>
              <a:rPr lang="en-US" altLang="zh-CN" sz="2665">
                <a:latin typeface="华文楷体" panose="02010600040101010101" charset="-122"/>
                <a:ea typeface="华文楷体" panose="02010600040101010101" charset="-122"/>
                <a:cs typeface="华文楷体" panose="02010600040101010101" charset="-122"/>
                <a:sym typeface="+mn-ea"/>
              </a:rPr>
              <a:t>A</a:t>
            </a:r>
            <a:r>
              <a:rPr lang="zh-CN" altLang="en-US" sz="2665">
                <a:latin typeface="华文楷体" panose="02010600040101010101" charset="-122"/>
                <a:ea typeface="华文楷体" panose="02010600040101010101" charset="-122"/>
                <a:cs typeface="华文楷体" panose="02010600040101010101" charset="-122"/>
                <a:sym typeface="+mn-ea"/>
              </a:rPr>
              <a:t>公司与顾客协商后，就赔偿问题达成一致，</a:t>
            </a:r>
            <a:r>
              <a:rPr lang="en-US" altLang="zh-CN" sz="2665">
                <a:latin typeface="华文楷体" panose="02010600040101010101" charset="-122"/>
                <a:ea typeface="华文楷体" panose="02010600040101010101" charset="-122"/>
                <a:cs typeface="华文楷体" panose="02010600040101010101" charset="-122"/>
                <a:sym typeface="+mn-ea"/>
              </a:rPr>
              <a:t>A</a:t>
            </a:r>
            <a:r>
              <a:rPr lang="zh-CN" altLang="en-US" sz="2665">
                <a:latin typeface="华文楷体" panose="02010600040101010101" charset="-122"/>
                <a:ea typeface="华文楷体" panose="02010600040101010101" charset="-122"/>
                <a:cs typeface="华文楷体" panose="02010600040101010101" charset="-122"/>
                <a:sym typeface="+mn-ea"/>
              </a:rPr>
              <a:t>公司已向顾客给付赔偿。</a:t>
            </a:r>
            <a:endParaRPr lang="zh-CN" altLang="en-US" sz="2665">
              <a:latin typeface="华文楷体" panose="02010600040101010101" charset="-122"/>
              <a:ea typeface="华文楷体" panose="02010600040101010101" charset="-122"/>
              <a:cs typeface="华文楷体" panose="02010600040101010101" charset="-122"/>
              <a:sym typeface="+mn-ea"/>
            </a:endParaRPr>
          </a:p>
          <a:p>
            <a:pPr>
              <a:lnSpc>
                <a:spcPct val="130000"/>
              </a:lnSpc>
            </a:pPr>
            <a:r>
              <a:rPr lang="zh-CN" altLang="en-US" sz="2665">
                <a:latin typeface="华文楷体" panose="02010600040101010101" charset="-122"/>
                <a:ea typeface="华文楷体" panose="02010600040101010101" charset="-122"/>
                <a:cs typeface="华文楷体" panose="02010600040101010101" charset="-122"/>
                <a:sym typeface="+mn-ea"/>
              </a:rPr>
              <a:t> </a:t>
            </a:r>
            <a:r>
              <a:rPr lang="en-US" altLang="zh-CN" sz="2665">
                <a:latin typeface="华文楷体" panose="02010600040101010101" charset="-122"/>
                <a:ea typeface="华文楷体" panose="02010600040101010101" charset="-122"/>
                <a:cs typeface="华文楷体" panose="02010600040101010101" charset="-122"/>
                <a:sym typeface="+mn-ea"/>
              </a:rPr>
              <a:t>      A</a:t>
            </a:r>
            <a:r>
              <a:rPr lang="zh-CN" altLang="en-US" sz="2665">
                <a:latin typeface="华文楷体" panose="02010600040101010101" charset="-122"/>
                <a:ea typeface="华文楷体" panose="02010600040101010101" charset="-122"/>
                <a:cs typeface="华文楷体" panose="02010600040101010101" charset="-122"/>
                <a:sym typeface="+mn-ea"/>
              </a:rPr>
              <a:t>公司认为杨某在本次事件中存在重大过错，应由他承担赔偿款项， 而杨某认为顾客存在挑逗行为才导致双方发生争吵，并且其是在履行工作任务，顾客的赔偿款应由</a:t>
            </a:r>
            <a:r>
              <a:rPr lang="en-US" altLang="zh-CN" sz="2665">
                <a:latin typeface="华文楷体" panose="02010600040101010101" charset="-122"/>
                <a:ea typeface="华文楷体" panose="02010600040101010101" charset="-122"/>
                <a:cs typeface="华文楷体" panose="02010600040101010101" charset="-122"/>
                <a:sym typeface="+mn-ea"/>
              </a:rPr>
              <a:t>A</a:t>
            </a:r>
            <a:r>
              <a:rPr lang="zh-CN" altLang="en-US" sz="2665">
                <a:latin typeface="华文楷体" panose="02010600040101010101" charset="-122"/>
                <a:ea typeface="华文楷体" panose="02010600040101010101" charset="-122"/>
                <a:cs typeface="华文楷体" panose="02010600040101010101" charset="-122"/>
                <a:sym typeface="+mn-ea"/>
              </a:rPr>
              <a:t>公司承担。</a:t>
            </a:r>
            <a:endParaRPr lang="zh-CN" altLang="en-US" sz="2665">
              <a:latin typeface="华文楷体" panose="02010600040101010101" charset="-122"/>
              <a:ea typeface="华文楷体" panose="02010600040101010101" charset="-122"/>
              <a:cs typeface="华文楷体" panose="02010600040101010101" charset="-122"/>
              <a:sym typeface="+mn-ea"/>
            </a:endParaRPr>
          </a:p>
          <a:p>
            <a:pPr>
              <a:lnSpc>
                <a:spcPct val="130000"/>
              </a:lnSpc>
            </a:pPr>
            <a:endParaRPr lang="zh-CN" altLang="en-US" sz="2665">
              <a:latin typeface="华文楷体" panose="02010600040101010101" charset="-122"/>
              <a:ea typeface="华文楷体" panose="02010600040101010101" charset="-122"/>
              <a:cs typeface="华文楷体" panose="02010600040101010101" charset="-122"/>
              <a:sym typeface="+mn-ea"/>
            </a:endParaRPr>
          </a:p>
          <a:p>
            <a:pPr>
              <a:lnSpc>
                <a:spcPct val="150000"/>
              </a:lnSpc>
            </a:pPr>
            <a:endParaRPr lang="zh-CN" altLang="en-US" sz="2665">
              <a:latin typeface="华文楷体" panose="02010600040101010101" charset="-122"/>
              <a:ea typeface="华文楷体" panose="02010600040101010101" charset="-122"/>
              <a:cs typeface="华文楷体" panose="02010600040101010101" charset="-122"/>
              <a:sym typeface="+mn-ea"/>
            </a:endParaRPr>
          </a:p>
        </p:txBody>
      </p:sp>
      <p:sp>
        <p:nvSpPr>
          <p:cNvPr id="6" name="文本框 5"/>
          <p:cNvSpPr txBox="1"/>
          <p:nvPr>
            <p:custDataLst>
              <p:tags r:id="rId2"/>
            </p:custDataLst>
          </p:nvPr>
        </p:nvSpPr>
        <p:spPr>
          <a:xfrm>
            <a:off x="164465" y="1023620"/>
            <a:ext cx="9252585" cy="870585"/>
          </a:xfrm>
          <a:prstGeom prst="rect">
            <a:avLst/>
          </a:prstGeom>
          <a:noFill/>
        </p:spPr>
        <p:txBody>
          <a:bodyPr wrap="square" rtlCol="0" anchor="t">
            <a:spAutoFit/>
          </a:bodyPr>
          <a:p>
            <a:pPr indent="457200" fontAlgn="auto"/>
            <a:r>
              <a:rPr lang="en-US" altLang="zh-CN" sz="2665" b="1" dirty="0">
                <a:latin typeface="华文楷体" panose="02010600040101010101" charset="-122"/>
                <a:ea typeface="华文楷体" panose="02010600040101010101" charset="-122"/>
                <a:cs typeface="楷体" panose="02010609060101010101" charset="-122"/>
                <a:sym typeface="+mn-ea"/>
              </a:rPr>
              <a:t>  </a:t>
            </a:r>
            <a:r>
              <a:rPr lang="zh-CN" altLang="en-US" sz="2665" b="1">
                <a:latin typeface="华文楷体" panose="02010600040101010101" charset="-122"/>
                <a:ea typeface="华文楷体" panose="02010600040101010101" charset="-122"/>
                <a:cs typeface="华文楷体" panose="02010600040101010101" charset="-122"/>
                <a:sym typeface="+mn-ea"/>
              </a:rPr>
              <a:t>案例：</a:t>
            </a:r>
            <a:r>
              <a:rPr lang="zh-CN" altLang="en-US" sz="2665" b="1" dirty="0">
                <a:latin typeface="华文楷体" panose="02010600040101010101" charset="-122"/>
                <a:ea typeface="华文楷体" panose="02010600040101010101" charset="-122"/>
                <a:cs typeface="楷体" panose="02010609060101010101" charset="-122"/>
                <a:sym typeface="+mn-ea"/>
              </a:rPr>
              <a:t>员工在履职过程中造成他人损害的责任承担问题</a:t>
            </a:r>
            <a:endParaRPr lang="zh-CN" altLang="en-US" sz="2665" b="1" dirty="0">
              <a:latin typeface="华文楷体" panose="02010600040101010101" charset="-122"/>
              <a:ea typeface="华文楷体" panose="02010600040101010101" charset="-122"/>
              <a:cs typeface="楷体" panose="02010609060101010101" charset="-122"/>
              <a:sym typeface="+mn-ea"/>
            </a:endParaRPr>
          </a:p>
          <a:p>
            <a:pPr indent="457200" fontAlgn="auto"/>
            <a:endParaRPr lang="zh-CN" altLang="en-US" sz="2400" dirty="0">
              <a:latin typeface="华文楷体" panose="02010600040101010101" charset="-122"/>
              <a:ea typeface="华文楷体" panose="02010600040101010101" charset="-122"/>
              <a:cs typeface="楷体" panose="02010609060101010101" charset="-122"/>
              <a:sym typeface="+mn-ea"/>
            </a:endParaRPr>
          </a:p>
        </p:txBody>
      </p:sp>
      <p:sp>
        <p:nvSpPr>
          <p:cNvPr id="8" name="文本框 7"/>
          <p:cNvSpPr txBox="1"/>
          <p:nvPr/>
        </p:nvSpPr>
        <p:spPr>
          <a:xfrm>
            <a:off x="164465" y="128905"/>
            <a:ext cx="772731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2</a:t>
            </a:r>
            <a:r>
              <a:rPr lang="zh-CN" altLang="en-US" sz="2800" u="sng" dirty="0">
                <a:solidFill>
                  <a:srgbClr val="A76A4E"/>
                </a:solidFill>
                <a:latin typeface="黑体" charset="0"/>
                <a:ea typeface="黑体" charset="0"/>
                <a:cs typeface="黑体" charset="0"/>
              </a:rPr>
              <a:t> 民法典侵权制度与企业经营法律风险防范</a:t>
            </a:r>
            <a:endParaRPr lang="zh-CN" altLang="en-US" sz="2800" u="sng" dirty="0">
              <a:solidFill>
                <a:srgbClr val="A76A4E"/>
              </a:solidFill>
              <a:latin typeface="黑体" charset="0"/>
              <a:ea typeface="黑体" charset="0"/>
              <a:cs typeface="黑体" charset="0"/>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4"/>
          <p:cNvPicPr>
            <a:picLocks noChangeAspect="1"/>
          </p:cNvPicPr>
          <p:nvPr/>
        </p:nvPicPr>
        <p:blipFill>
          <a:blip r:embed="rId1"/>
          <a:stretch>
            <a:fillRect/>
          </a:stretch>
        </p:blipFill>
        <p:spPr>
          <a:xfrm flipV="1">
            <a:off x="11152505" y="-1270"/>
            <a:ext cx="865505" cy="6861175"/>
          </a:xfrm>
          <a:prstGeom prst="rect">
            <a:avLst/>
          </a:prstGeom>
        </p:spPr>
      </p:pic>
      <p:pic>
        <p:nvPicPr>
          <p:cNvPr id="41" name="图片 40" descr="7"/>
          <p:cNvPicPr>
            <a:picLocks noChangeAspect="1"/>
          </p:cNvPicPr>
          <p:nvPr/>
        </p:nvPicPr>
        <p:blipFill>
          <a:blip r:embed="rId2"/>
          <a:stretch>
            <a:fillRect/>
          </a:stretch>
        </p:blipFill>
        <p:spPr>
          <a:xfrm>
            <a:off x="9823450" y="-1166495"/>
            <a:ext cx="3220085" cy="3086100"/>
          </a:xfrm>
          <a:prstGeom prst="rect">
            <a:avLst/>
          </a:prstGeom>
        </p:spPr>
      </p:pic>
      <p:pic>
        <p:nvPicPr>
          <p:cNvPr id="42" name="图片 41" descr="7"/>
          <p:cNvPicPr>
            <a:picLocks noChangeAspect="1"/>
          </p:cNvPicPr>
          <p:nvPr/>
        </p:nvPicPr>
        <p:blipFill>
          <a:blip r:embed="rId3"/>
          <a:stretch>
            <a:fillRect/>
          </a:stretch>
        </p:blipFill>
        <p:spPr>
          <a:xfrm>
            <a:off x="-396875" y="5335270"/>
            <a:ext cx="2192655" cy="2101850"/>
          </a:xfrm>
          <a:prstGeom prst="rect">
            <a:avLst/>
          </a:prstGeom>
        </p:spPr>
      </p:pic>
      <p:sp>
        <p:nvSpPr>
          <p:cNvPr id="8" name="文本框 7"/>
          <p:cNvSpPr txBox="1"/>
          <p:nvPr/>
        </p:nvSpPr>
        <p:spPr>
          <a:xfrm>
            <a:off x="8953500" y="223520"/>
            <a:ext cx="2938780" cy="306705"/>
          </a:xfrm>
          <a:prstGeom prst="rect">
            <a:avLst/>
          </a:prstGeom>
          <a:noFill/>
        </p:spPr>
        <p:txBody>
          <a:bodyPr wrap="none" rtlCol="0">
            <a:spAutoFit/>
          </a:bodyPr>
          <a:p>
            <a:r>
              <a:rPr lang="en-US" altLang="zh-CN" sz="1400">
                <a:latin typeface="黑体" panose="02010609060101010101" pitchFamily="49" charset="-122"/>
                <a:ea typeface="黑体" panose="02010609060101010101" pitchFamily="49" charset="-122"/>
                <a:cs typeface="黑体" panose="02010609060101010101" pitchFamily="49" charset="-122"/>
              </a:rPr>
              <a:t>·</a:t>
            </a:r>
            <a:r>
              <a:rPr lang="zh-CN" altLang="en-US" sz="1400">
                <a:latin typeface="黑体" panose="02010609060101010101" pitchFamily="49" charset="-122"/>
                <a:ea typeface="黑体" panose="02010609060101010101" pitchFamily="49" charset="-122"/>
                <a:cs typeface="黑体" panose="02010609060101010101" pitchFamily="49" charset="-122"/>
              </a:rPr>
              <a:t>上市公司</a:t>
            </a:r>
            <a:r>
              <a:rPr lang="zh-CN" altLang="en-US" sz="1400">
                <a:latin typeface="黑体" panose="02010609060101010101" pitchFamily="49" charset="-122"/>
                <a:ea typeface="黑体" panose="02010609060101010101" pitchFamily="49" charset="-122"/>
                <a:cs typeface="黑体" panose="02010609060101010101" pitchFamily="49" charset="-122"/>
              </a:rPr>
              <a:t>缔造者 法律风险管理者</a:t>
            </a:r>
            <a:endParaRPr lang="en-US" altLang="zh-CN" sz="1400">
              <a:latin typeface="黑体" panose="02010609060101010101" pitchFamily="49" charset="-122"/>
              <a:ea typeface="黑体" panose="02010609060101010101" pitchFamily="49" charset="-122"/>
              <a:cs typeface="黑体" panose="02010609060101010101" pitchFamily="49" charset="-122"/>
            </a:endParaRPr>
          </a:p>
        </p:txBody>
      </p:sp>
      <p:sp>
        <p:nvSpPr>
          <p:cNvPr id="10" name="文本框 9"/>
          <p:cNvSpPr txBox="1"/>
          <p:nvPr/>
        </p:nvSpPr>
        <p:spPr>
          <a:xfrm>
            <a:off x="8953500" y="223520"/>
            <a:ext cx="3116580" cy="306705"/>
          </a:xfrm>
          <a:prstGeom prst="rect">
            <a:avLst/>
          </a:prstGeom>
          <a:noFill/>
        </p:spPr>
        <p:txBody>
          <a:bodyPr wrap="none" rtlCol="0">
            <a:spAutoFit/>
          </a:bodyPr>
          <a:lstStyle/>
          <a:p>
            <a:r>
              <a:rPr lang="en-US" altLang="zh-CN" sz="1400">
                <a:latin typeface="黑体" panose="02010609060101010101" pitchFamily="49" charset="-122"/>
                <a:ea typeface="黑体" panose="02010609060101010101" pitchFamily="49" charset="-122"/>
                <a:cs typeface="黑体" panose="02010609060101010101" pitchFamily="49" charset="-122"/>
              </a:rPr>
              <a:t>·</a:t>
            </a:r>
            <a:r>
              <a:rPr lang="zh-CN" altLang="en-US" sz="1400">
                <a:latin typeface="黑体" panose="02010609060101010101" pitchFamily="49" charset="-122"/>
                <a:ea typeface="黑体" panose="02010609060101010101" pitchFamily="49" charset="-122"/>
                <a:cs typeface="黑体" panose="02010609060101010101" pitchFamily="49" charset="-122"/>
              </a:rPr>
              <a:t>上市公司</a:t>
            </a:r>
            <a:r>
              <a:rPr lang="zh-CN" altLang="en-US" sz="1400">
                <a:latin typeface="黑体" panose="02010609060101010101" pitchFamily="49" charset="-122"/>
                <a:ea typeface="黑体" panose="02010609060101010101" pitchFamily="49" charset="-122"/>
                <a:cs typeface="黑体" panose="02010609060101010101" pitchFamily="49" charset="-122"/>
              </a:rPr>
              <a:t>缔造者 法律风险管理者</a:t>
            </a:r>
            <a:r>
              <a:rPr lang="en-US" altLang="zh-CN" sz="1400">
                <a:latin typeface="黑体" panose="02010609060101010101" pitchFamily="49" charset="-122"/>
                <a:ea typeface="黑体" panose="02010609060101010101" pitchFamily="49" charset="-122"/>
                <a:cs typeface="黑体" panose="02010609060101010101" pitchFamily="49" charset="-122"/>
              </a:rPr>
              <a:t>·</a:t>
            </a:r>
            <a:endParaRPr lang="en-US" altLang="zh-CN" sz="1400">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2578100" y="896620"/>
            <a:ext cx="6096000" cy="829945"/>
          </a:xfrm>
          <a:prstGeom prst="rect">
            <a:avLst/>
          </a:prstGeom>
          <a:noFill/>
        </p:spPr>
        <p:txBody>
          <a:bodyPr wrap="square" rtlCol="0" anchor="t">
            <a:spAutoFit/>
          </a:bodyPr>
          <a:p>
            <a:pPr algn="ctr">
              <a:lnSpc>
                <a:spcPct val="120000"/>
              </a:lnSpc>
            </a:pPr>
            <a:r>
              <a:rPr lang="zh-CN" altLang="en-US" sz="4000" b="1" u="sng" dirty="0">
                <a:solidFill>
                  <a:srgbClr val="A76A4E"/>
                </a:solidFill>
                <a:latin typeface="黑体" charset="0"/>
                <a:ea typeface="黑体" charset="0"/>
                <a:cs typeface="黑体" charset="0"/>
                <a:sym typeface="+mn-ea"/>
              </a:rPr>
              <a:t>内</a:t>
            </a:r>
            <a:r>
              <a:rPr lang="en-US" altLang="zh-CN" sz="4000" b="1" u="sng" dirty="0">
                <a:solidFill>
                  <a:srgbClr val="A76A4E"/>
                </a:solidFill>
                <a:latin typeface="黑体" charset="0"/>
                <a:ea typeface="黑体" charset="0"/>
                <a:cs typeface="黑体" charset="0"/>
                <a:sym typeface="+mn-ea"/>
              </a:rPr>
              <a:t> </a:t>
            </a:r>
            <a:r>
              <a:rPr lang="zh-CN" altLang="en-US" sz="4000" b="1" u="sng" dirty="0">
                <a:solidFill>
                  <a:srgbClr val="A76A4E"/>
                </a:solidFill>
                <a:latin typeface="黑体" charset="0"/>
                <a:ea typeface="黑体" charset="0"/>
                <a:cs typeface="黑体" charset="0"/>
                <a:sym typeface="+mn-ea"/>
              </a:rPr>
              <a:t>容</a:t>
            </a:r>
            <a:r>
              <a:rPr lang="en-US" altLang="zh-CN" sz="4000" b="1" u="sng" dirty="0">
                <a:solidFill>
                  <a:srgbClr val="A76A4E"/>
                </a:solidFill>
                <a:latin typeface="黑体" charset="0"/>
                <a:ea typeface="黑体" charset="0"/>
                <a:cs typeface="黑体" charset="0"/>
                <a:sym typeface="+mn-ea"/>
              </a:rPr>
              <a:t> </a:t>
            </a:r>
            <a:r>
              <a:rPr lang="zh-CN" altLang="en-US" sz="4000" b="1" u="sng" dirty="0">
                <a:solidFill>
                  <a:srgbClr val="A76A4E"/>
                </a:solidFill>
                <a:latin typeface="黑体" charset="0"/>
                <a:ea typeface="黑体" charset="0"/>
                <a:cs typeface="黑体" charset="0"/>
                <a:sym typeface="+mn-ea"/>
              </a:rPr>
              <a:t>指</a:t>
            </a:r>
            <a:r>
              <a:rPr lang="en-US" altLang="zh-CN" sz="4000" b="1" u="sng" dirty="0">
                <a:solidFill>
                  <a:srgbClr val="A76A4E"/>
                </a:solidFill>
                <a:latin typeface="黑体" charset="0"/>
                <a:ea typeface="黑体" charset="0"/>
                <a:cs typeface="黑体" charset="0"/>
                <a:sym typeface="+mn-ea"/>
              </a:rPr>
              <a:t> </a:t>
            </a:r>
            <a:r>
              <a:rPr lang="zh-CN" altLang="en-US" sz="4000" b="1" u="sng" dirty="0">
                <a:solidFill>
                  <a:srgbClr val="A76A4E"/>
                </a:solidFill>
                <a:latin typeface="黑体" charset="0"/>
                <a:ea typeface="黑体" charset="0"/>
                <a:cs typeface="黑体" charset="0"/>
                <a:sym typeface="+mn-ea"/>
              </a:rPr>
              <a:t>引</a:t>
            </a:r>
            <a:endParaRPr lang="zh-CN" altLang="en-US" sz="4000" b="1" u="sng" dirty="0">
              <a:solidFill>
                <a:srgbClr val="A76A4E"/>
              </a:solidFill>
              <a:latin typeface="黑体" charset="0"/>
              <a:ea typeface="黑体" charset="0"/>
              <a:cs typeface="黑体" charset="0"/>
              <a:sym typeface="+mn-ea"/>
            </a:endParaRPr>
          </a:p>
        </p:txBody>
      </p:sp>
      <p:sp>
        <p:nvSpPr>
          <p:cNvPr id="2" name="矩形 1"/>
          <p:cNvSpPr/>
          <p:nvPr/>
        </p:nvSpPr>
        <p:spPr>
          <a:xfrm>
            <a:off x="1527493" y="1919605"/>
            <a:ext cx="685800" cy="712789"/>
          </a:xfrm>
          <a:prstGeom prst="rect">
            <a:avLst/>
          </a:prstGeom>
          <a:solidFill>
            <a:srgbClr val="A76A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黑体" charset="0"/>
                <a:ea typeface="黑体" charset="0"/>
                <a:cs typeface="+mn-cs"/>
              </a:rPr>
              <a:t>01</a:t>
            </a:r>
            <a:endParaRPr kumimoji="0" lang="en-US" altLang="zh-CN" sz="2400" b="1" i="0" u="none" strike="noStrike" kern="1200" cap="none" spc="0" normalizeH="0" baseline="0" noProof="0">
              <a:ln>
                <a:noFill/>
              </a:ln>
              <a:solidFill>
                <a:srgbClr val="FFFFFF"/>
              </a:solidFill>
              <a:effectLst/>
              <a:uLnTx/>
              <a:uFillTx/>
              <a:latin typeface="黑体" charset="0"/>
              <a:ea typeface="黑体" charset="0"/>
              <a:cs typeface="+mn-cs"/>
            </a:endParaRPr>
          </a:p>
        </p:txBody>
      </p:sp>
      <p:sp>
        <p:nvSpPr>
          <p:cNvPr id="3" name="矩形 2"/>
          <p:cNvSpPr/>
          <p:nvPr/>
        </p:nvSpPr>
        <p:spPr>
          <a:xfrm>
            <a:off x="1527493" y="3966845"/>
            <a:ext cx="685800" cy="712789"/>
          </a:xfrm>
          <a:prstGeom prst="rect">
            <a:avLst/>
          </a:prstGeom>
          <a:solidFill>
            <a:srgbClr val="A76A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黑体" charset="0"/>
                <a:ea typeface="黑体" charset="0"/>
                <a:cs typeface="+mn-cs"/>
              </a:rPr>
              <a:t>03</a:t>
            </a:r>
            <a:endParaRPr kumimoji="0" lang="zh-CN" altLang="en-US" sz="2400" b="1" i="0" u="none" strike="noStrike" kern="1200" cap="none" spc="0" normalizeH="0" baseline="0" noProof="0">
              <a:ln>
                <a:noFill/>
              </a:ln>
              <a:solidFill>
                <a:srgbClr val="FFFFFF"/>
              </a:solidFill>
              <a:effectLst/>
              <a:uLnTx/>
              <a:uFillTx/>
              <a:latin typeface="黑体" charset="0"/>
              <a:ea typeface="黑体" charset="0"/>
              <a:cs typeface="+mn-cs"/>
            </a:endParaRPr>
          </a:p>
        </p:txBody>
      </p:sp>
      <p:sp>
        <p:nvSpPr>
          <p:cNvPr id="4" name="矩形 3"/>
          <p:cNvSpPr/>
          <p:nvPr/>
        </p:nvSpPr>
        <p:spPr>
          <a:xfrm>
            <a:off x="1527493" y="2943225"/>
            <a:ext cx="685800" cy="712789"/>
          </a:xfrm>
          <a:prstGeom prst="rect">
            <a:avLst/>
          </a:prstGeom>
          <a:solidFill>
            <a:srgbClr val="A76A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黑体" charset="0"/>
                <a:ea typeface="黑体" charset="0"/>
                <a:cs typeface="+mn-cs"/>
              </a:rPr>
              <a:t>02</a:t>
            </a:r>
            <a:endParaRPr kumimoji="0" lang="zh-CN" altLang="en-US" sz="2400" b="1" i="0" u="none" strike="noStrike" kern="1200" cap="none" spc="0" normalizeH="0" baseline="0" noProof="0">
              <a:ln>
                <a:noFill/>
              </a:ln>
              <a:solidFill>
                <a:srgbClr val="FFFFFF"/>
              </a:solidFill>
              <a:effectLst/>
              <a:uLnTx/>
              <a:uFillTx/>
              <a:latin typeface="黑体" charset="0"/>
              <a:ea typeface="黑体" charset="0"/>
              <a:cs typeface="+mn-cs"/>
            </a:endParaRPr>
          </a:p>
        </p:txBody>
      </p:sp>
      <p:sp>
        <p:nvSpPr>
          <p:cNvPr id="6" name="矩形 5"/>
          <p:cNvSpPr/>
          <p:nvPr/>
        </p:nvSpPr>
        <p:spPr>
          <a:xfrm>
            <a:off x="1527493" y="4990465"/>
            <a:ext cx="685800" cy="712789"/>
          </a:xfrm>
          <a:prstGeom prst="rect">
            <a:avLst/>
          </a:prstGeom>
          <a:solidFill>
            <a:srgbClr val="A76A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黑体" charset="0"/>
                <a:ea typeface="黑体" charset="0"/>
                <a:cs typeface="+mn-cs"/>
              </a:rPr>
              <a:t>04</a:t>
            </a:r>
            <a:endParaRPr kumimoji="0" lang="zh-CN" altLang="en-US" sz="2400" b="1" i="0" u="none" strike="noStrike" kern="1200" cap="none" spc="0" normalizeH="0" baseline="0" noProof="0">
              <a:ln>
                <a:noFill/>
              </a:ln>
              <a:solidFill>
                <a:srgbClr val="FFFFFF"/>
              </a:solidFill>
              <a:effectLst/>
              <a:uLnTx/>
              <a:uFillTx/>
              <a:latin typeface="黑体" charset="0"/>
              <a:ea typeface="黑体" charset="0"/>
              <a:cs typeface="+mn-cs"/>
            </a:endParaRPr>
          </a:p>
        </p:txBody>
      </p:sp>
      <p:sp>
        <p:nvSpPr>
          <p:cNvPr id="18" name="文本框 17"/>
          <p:cNvSpPr txBox="1"/>
          <p:nvPr/>
        </p:nvSpPr>
        <p:spPr>
          <a:xfrm>
            <a:off x="2403475" y="1980565"/>
            <a:ext cx="6270625" cy="522605"/>
          </a:xfrm>
          <a:prstGeom prst="rect">
            <a:avLst/>
          </a:prstGeom>
          <a:noFill/>
        </p:spPr>
        <p:txBody>
          <a:bodyPr wrap="square" rtlCol="0">
            <a:noAutofit/>
          </a:bodyPr>
          <a:p>
            <a:pPr algn="ctr">
              <a:lnSpc>
                <a:spcPct val="120000"/>
              </a:lnSpc>
              <a:buClrTx/>
              <a:buSzTx/>
              <a:buFontTx/>
            </a:pPr>
            <a:r>
              <a:rPr lang="zh-CN" altLang="en-US" sz="3200" b="1" dirty="0">
                <a:solidFill>
                  <a:srgbClr val="A76A4E"/>
                </a:solidFill>
                <a:latin typeface="黑体" charset="0"/>
                <a:ea typeface="黑体" charset="0"/>
              </a:rPr>
              <a:t>面临经营</a:t>
            </a:r>
            <a:r>
              <a:rPr lang="zh-CN" altLang="en-US" sz="3200" b="1" dirty="0">
                <a:solidFill>
                  <a:srgbClr val="A76A4E"/>
                </a:solidFill>
                <a:latin typeface="黑体" charset="0"/>
                <a:ea typeface="黑体" charset="0"/>
              </a:rPr>
              <a:t>法律风险如何维权</a:t>
            </a:r>
            <a:endParaRPr lang="zh-CN" altLang="en-US" sz="3200" b="1" dirty="0">
              <a:solidFill>
                <a:srgbClr val="A76A4E"/>
              </a:solidFill>
              <a:latin typeface="黑体" charset="0"/>
              <a:ea typeface="黑体" charset="0"/>
            </a:endParaRPr>
          </a:p>
        </p:txBody>
      </p:sp>
      <p:sp>
        <p:nvSpPr>
          <p:cNvPr id="21" name="文本框 20"/>
          <p:cNvSpPr txBox="1"/>
          <p:nvPr/>
        </p:nvSpPr>
        <p:spPr>
          <a:xfrm>
            <a:off x="3048000" y="3060700"/>
            <a:ext cx="7012305" cy="583565"/>
          </a:xfrm>
          <a:prstGeom prst="rect">
            <a:avLst/>
          </a:prstGeom>
          <a:noFill/>
        </p:spPr>
        <p:txBody>
          <a:bodyPr wrap="square" rtlCol="0">
            <a:spAutoFit/>
          </a:bodyPr>
          <a:p>
            <a:r>
              <a:rPr lang="zh-CN" altLang="en-US" sz="3200" b="1" dirty="0">
                <a:solidFill>
                  <a:srgbClr val="A76A4E"/>
                </a:solidFill>
                <a:latin typeface="黑体" charset="0"/>
                <a:ea typeface="黑体" charset="0"/>
              </a:rPr>
              <a:t>民法典与企业经营</a:t>
            </a:r>
            <a:r>
              <a:rPr lang="zh-CN" altLang="en-US" sz="3200" b="1" dirty="0">
                <a:solidFill>
                  <a:srgbClr val="A76A4E"/>
                </a:solidFill>
                <a:latin typeface="黑体" charset="0"/>
                <a:ea typeface="黑体" charset="0"/>
              </a:rPr>
              <a:t>法律风险防范</a:t>
            </a:r>
            <a:endParaRPr lang="zh-CN" altLang="en-US" sz="3200" b="1" dirty="0">
              <a:solidFill>
                <a:srgbClr val="A76A4E"/>
              </a:solidFill>
              <a:latin typeface="黑体" charset="0"/>
              <a:ea typeface="黑体" charset="0"/>
            </a:endParaRPr>
          </a:p>
        </p:txBody>
      </p:sp>
      <p:sp>
        <p:nvSpPr>
          <p:cNvPr id="22" name="文本框 21"/>
          <p:cNvSpPr txBox="1"/>
          <p:nvPr/>
        </p:nvSpPr>
        <p:spPr>
          <a:xfrm>
            <a:off x="3048000" y="4079875"/>
            <a:ext cx="6339205" cy="583565"/>
          </a:xfrm>
          <a:prstGeom prst="rect">
            <a:avLst/>
          </a:prstGeom>
          <a:noFill/>
        </p:spPr>
        <p:txBody>
          <a:bodyPr wrap="square" rtlCol="0">
            <a:spAutoFit/>
          </a:bodyPr>
          <a:p>
            <a:pPr lvl="0" algn="l">
              <a:buClrTx/>
              <a:buSzTx/>
              <a:buFontTx/>
            </a:pPr>
            <a:r>
              <a:rPr lang="zh-CN" altLang="en-US" sz="3200" b="1" dirty="0">
                <a:solidFill>
                  <a:srgbClr val="A76A4E"/>
                </a:solidFill>
                <a:latin typeface="黑体" charset="0"/>
                <a:ea typeface="黑体" charset="0"/>
                <a:sym typeface="+mn-ea"/>
              </a:rPr>
              <a:t>公司法</a:t>
            </a:r>
            <a:r>
              <a:rPr lang="zh-CN" altLang="en-US" sz="3200" b="1" dirty="0">
                <a:solidFill>
                  <a:srgbClr val="A76A4E"/>
                </a:solidFill>
                <a:latin typeface="黑体" charset="0"/>
                <a:ea typeface="黑体" charset="0"/>
                <a:sym typeface="+mn-ea"/>
              </a:rPr>
              <a:t>与企业经营</a:t>
            </a:r>
            <a:r>
              <a:rPr lang="zh-CN" altLang="en-US" sz="3200" b="1" dirty="0">
                <a:solidFill>
                  <a:srgbClr val="A76A4E"/>
                </a:solidFill>
                <a:latin typeface="黑体" charset="0"/>
                <a:ea typeface="黑体" charset="0"/>
                <a:sym typeface="+mn-ea"/>
              </a:rPr>
              <a:t>法律</a:t>
            </a:r>
            <a:r>
              <a:rPr lang="zh-CN" altLang="en-US" sz="3200" b="1" dirty="0">
                <a:solidFill>
                  <a:srgbClr val="A76A4E"/>
                </a:solidFill>
                <a:latin typeface="黑体" charset="0"/>
                <a:ea typeface="黑体" charset="0"/>
                <a:sym typeface="+mn-ea"/>
              </a:rPr>
              <a:t>风险</a:t>
            </a:r>
            <a:r>
              <a:rPr lang="zh-CN" altLang="en-US" sz="3200" b="1" dirty="0">
                <a:solidFill>
                  <a:srgbClr val="A76A4E"/>
                </a:solidFill>
                <a:latin typeface="黑体" charset="0"/>
                <a:ea typeface="黑体" charset="0"/>
                <a:sym typeface="+mn-ea"/>
              </a:rPr>
              <a:t>防范</a:t>
            </a:r>
            <a:endParaRPr lang="zh-CN" altLang="en-US" sz="3200" b="1" dirty="0">
              <a:solidFill>
                <a:srgbClr val="A76A4E"/>
              </a:solidFill>
              <a:latin typeface="黑体" charset="0"/>
              <a:ea typeface="黑体" charset="0"/>
              <a:sym typeface="+mn-ea"/>
            </a:endParaRPr>
          </a:p>
        </p:txBody>
      </p:sp>
      <p:sp>
        <p:nvSpPr>
          <p:cNvPr id="24" name="文本框 23"/>
          <p:cNvSpPr txBox="1"/>
          <p:nvPr/>
        </p:nvSpPr>
        <p:spPr>
          <a:xfrm>
            <a:off x="3048000" y="5099050"/>
            <a:ext cx="6530975" cy="583565"/>
          </a:xfrm>
          <a:prstGeom prst="rect">
            <a:avLst/>
          </a:prstGeom>
          <a:noFill/>
        </p:spPr>
        <p:txBody>
          <a:bodyPr wrap="square" rtlCol="0">
            <a:spAutoFit/>
          </a:bodyPr>
          <a:p>
            <a:pPr algn="l">
              <a:buClrTx/>
              <a:buSzTx/>
              <a:buFontTx/>
            </a:pPr>
            <a:r>
              <a:rPr lang="zh-CN" altLang="en-US" sz="3200" b="1" dirty="0">
                <a:solidFill>
                  <a:srgbClr val="A76A4E"/>
                </a:solidFill>
                <a:latin typeface="黑体" charset="0"/>
                <a:ea typeface="黑体" charset="0"/>
              </a:rPr>
              <a:t>刑法与企业经营</a:t>
            </a:r>
            <a:r>
              <a:rPr lang="zh-CN" altLang="en-US" sz="3200" b="1" dirty="0">
                <a:solidFill>
                  <a:srgbClr val="A76A4E"/>
                </a:solidFill>
                <a:latin typeface="黑体" charset="0"/>
                <a:ea typeface="黑体" charset="0"/>
              </a:rPr>
              <a:t>法律风险防范</a:t>
            </a:r>
            <a:endParaRPr lang="zh-CN" altLang="en-US" sz="3200" b="1" dirty="0">
              <a:solidFill>
                <a:srgbClr val="A76A4E"/>
              </a:solidFill>
              <a:latin typeface="黑体" charset="0"/>
              <a:ea typeface="黑体" charset="0"/>
            </a:endParaRPr>
          </a:p>
        </p:txBody>
      </p:sp>
      <p:pic>
        <p:nvPicPr>
          <p:cNvPr id="25" name="图片 24" descr="律所图标"/>
          <p:cNvPicPr>
            <a:picLocks noChangeAspect="1"/>
          </p:cNvPicPr>
          <p:nvPr>
            <p:custDataLst>
              <p:tags r:id="rId4"/>
            </p:custDataLst>
          </p:nvPr>
        </p:nvPicPr>
        <p:blipFill>
          <a:blip r:embed="rId5"/>
          <a:stretch>
            <a:fillRect/>
          </a:stretch>
        </p:blipFill>
        <p:spPr>
          <a:xfrm rot="10800000" flipH="1" flipV="1">
            <a:off x="0" y="0"/>
            <a:ext cx="3385820" cy="8147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64465" y="128905"/>
            <a:ext cx="7640320"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2</a:t>
            </a:r>
            <a:r>
              <a:rPr lang="zh-CN" altLang="en-US" sz="2800" u="sng" dirty="0">
                <a:solidFill>
                  <a:srgbClr val="A76A4E"/>
                </a:solidFill>
                <a:latin typeface="黑体" charset="0"/>
                <a:ea typeface="黑体" charset="0"/>
                <a:cs typeface="黑体" charset="0"/>
              </a:rPr>
              <a:t> 民法典侵权制度与企业经营法律风险防范</a:t>
            </a:r>
            <a:endParaRPr lang="zh-CN" altLang="en-US" sz="2800" u="sng" dirty="0">
              <a:solidFill>
                <a:srgbClr val="A76A4E"/>
              </a:solidFill>
              <a:latin typeface="黑体" charset="0"/>
              <a:ea typeface="黑体" charset="0"/>
              <a:cs typeface="黑体" charset="0"/>
            </a:endParaRPr>
          </a:p>
        </p:txBody>
      </p:sp>
      <p:sp>
        <p:nvSpPr>
          <p:cNvPr id="5" name="文本框 4"/>
          <p:cNvSpPr txBox="1"/>
          <p:nvPr/>
        </p:nvSpPr>
        <p:spPr>
          <a:xfrm>
            <a:off x="929640" y="1185545"/>
            <a:ext cx="10002520" cy="3888105"/>
          </a:xfrm>
          <a:prstGeom prst="rect">
            <a:avLst/>
          </a:prstGeom>
          <a:noFill/>
        </p:spPr>
        <p:txBody>
          <a:bodyPr wrap="square" rtlCol="0" anchor="t">
            <a:noAutofit/>
          </a:bodyPr>
          <a:p>
            <a:pPr>
              <a:lnSpc>
                <a:spcPct val="150000"/>
              </a:lnSpc>
            </a:pPr>
            <a:r>
              <a:rPr lang="zh-CN" altLang="en-US" sz="2800" b="1">
                <a:latin typeface="黑体" charset="0"/>
                <a:ea typeface="黑体" charset="0"/>
                <a:cs typeface="黑体" charset="0"/>
                <a:sym typeface="+mn-ea"/>
              </a:rPr>
              <a:t>相关法律规定：</a:t>
            </a:r>
            <a:endParaRPr lang="zh-CN" altLang="en-US" sz="2800" b="1">
              <a:latin typeface="黑体" charset="0"/>
              <a:ea typeface="黑体" charset="0"/>
              <a:cs typeface="黑体" charset="0"/>
              <a:sym typeface="+mn-ea"/>
            </a:endParaRPr>
          </a:p>
          <a:p>
            <a:pPr>
              <a:lnSpc>
                <a:spcPct val="150000"/>
              </a:lnSpc>
            </a:pPr>
            <a:r>
              <a:rPr lang="en-US" altLang="zh-CN" sz="2800" dirty="0">
                <a:latin typeface="黑体" charset="0"/>
                <a:ea typeface="黑体" charset="0"/>
                <a:cs typeface="黑体" charset="0"/>
                <a:sym typeface="+mn-ea"/>
              </a:rPr>
              <a:t>     </a:t>
            </a:r>
            <a:r>
              <a:rPr lang="zh-CN" sz="2800" dirty="0">
                <a:latin typeface="黑体" charset="0"/>
                <a:ea typeface="黑体" charset="0"/>
                <a:cs typeface="黑体" charset="0"/>
                <a:sym typeface="+mn-ea"/>
              </a:rPr>
              <a:t>《民法典》</a:t>
            </a:r>
            <a:r>
              <a:rPr sz="2800" dirty="0">
                <a:latin typeface="黑体" charset="0"/>
                <a:ea typeface="黑体" charset="0"/>
                <a:cs typeface="黑体" charset="0"/>
                <a:sym typeface="+mn-ea"/>
              </a:rPr>
              <a:t>第一千一百九十一条</a:t>
            </a:r>
            <a:r>
              <a:rPr lang="en-US" sz="2800" dirty="0">
                <a:latin typeface="黑体" charset="0"/>
                <a:ea typeface="黑体" charset="0"/>
                <a:cs typeface="黑体" charset="0"/>
                <a:sym typeface="+mn-ea"/>
              </a:rPr>
              <a:t>  </a:t>
            </a:r>
            <a:r>
              <a:rPr sz="2800" dirty="0">
                <a:latin typeface="黑体" charset="0"/>
                <a:ea typeface="黑体" charset="0"/>
                <a:cs typeface="黑体" charset="0"/>
                <a:sym typeface="+mn-ea"/>
              </a:rPr>
              <a:t>用人单位的工作人员因执行工作任务造成他人损害的，由用人单位承担侵权责任。用人单位承担侵权责任后，可以向有</a:t>
            </a:r>
            <a:r>
              <a:rPr sz="2800" dirty="0">
                <a:solidFill>
                  <a:srgbClr val="FF0000"/>
                </a:solidFill>
                <a:latin typeface="黑体" charset="0"/>
                <a:ea typeface="黑体" charset="0"/>
                <a:cs typeface="黑体" charset="0"/>
                <a:sym typeface="+mn-ea"/>
              </a:rPr>
              <a:t>故意</a:t>
            </a:r>
            <a:r>
              <a:rPr sz="2800" dirty="0">
                <a:latin typeface="黑体" charset="0"/>
                <a:ea typeface="黑体" charset="0"/>
                <a:cs typeface="黑体" charset="0"/>
                <a:sym typeface="+mn-ea"/>
              </a:rPr>
              <a:t>或者</a:t>
            </a:r>
            <a:r>
              <a:rPr sz="2800" dirty="0">
                <a:solidFill>
                  <a:srgbClr val="FF0000"/>
                </a:solidFill>
                <a:latin typeface="黑体" charset="0"/>
                <a:ea typeface="黑体" charset="0"/>
                <a:cs typeface="黑体" charset="0"/>
                <a:sym typeface="+mn-ea"/>
              </a:rPr>
              <a:t>重大过失</a:t>
            </a:r>
            <a:r>
              <a:rPr sz="2800" dirty="0">
                <a:latin typeface="黑体" charset="0"/>
                <a:ea typeface="黑体" charset="0"/>
                <a:cs typeface="黑体" charset="0"/>
                <a:sym typeface="+mn-ea"/>
              </a:rPr>
              <a:t>的工作人员</a:t>
            </a:r>
            <a:r>
              <a:rPr sz="2800" dirty="0">
                <a:solidFill>
                  <a:srgbClr val="FF0000"/>
                </a:solidFill>
                <a:latin typeface="黑体" charset="0"/>
                <a:ea typeface="黑体" charset="0"/>
                <a:cs typeface="黑体" charset="0"/>
                <a:sym typeface="+mn-ea"/>
              </a:rPr>
              <a:t>追偿</a:t>
            </a:r>
            <a:r>
              <a:rPr sz="2800" dirty="0">
                <a:latin typeface="黑体" charset="0"/>
                <a:ea typeface="黑体" charset="0"/>
                <a:cs typeface="黑体" charset="0"/>
                <a:sym typeface="+mn-ea"/>
              </a:rPr>
              <a:t>。</a:t>
            </a:r>
            <a:endParaRPr sz="2800" dirty="0">
              <a:latin typeface="黑体" charset="0"/>
              <a:ea typeface="黑体" charset="0"/>
              <a:cs typeface="黑体" charset="0"/>
              <a:sym typeface="+mn-ea"/>
            </a:endParaRPr>
          </a:p>
          <a:p>
            <a:pPr>
              <a:lnSpc>
                <a:spcPct val="150000"/>
              </a:lnSpc>
            </a:pPr>
            <a:r>
              <a:rPr lang="en-US" altLang="zh-CN" sz="2800">
                <a:latin typeface="华文楷体" panose="02010600040101010101" charset="-122"/>
                <a:ea typeface="华文楷体" panose="02010600040101010101" charset="-122"/>
                <a:cs typeface="华文楷体" panose="02010600040101010101" charset="-122"/>
                <a:sym typeface="+mn-ea"/>
              </a:rPr>
              <a:t>  </a:t>
            </a:r>
            <a:endParaRPr lang="en-US" altLang="zh-CN" sz="2800">
              <a:latin typeface="华文楷体" panose="02010600040101010101" charset="-122"/>
              <a:ea typeface="华文楷体" panose="02010600040101010101" charset="-122"/>
              <a:cs typeface="华文楷体" panose="02010600040101010101" charset="-122"/>
              <a:sym typeface="+mn-ea"/>
            </a:endParaRPr>
          </a:p>
          <a:p>
            <a:pPr>
              <a:lnSpc>
                <a:spcPct val="150000"/>
              </a:lnSpc>
            </a:pPr>
            <a:endParaRPr lang="en-US" altLang="zh-CN" sz="2000">
              <a:latin typeface="楷体" panose="02010609060101010101" charset="-122"/>
              <a:ea typeface="楷体" panose="02010609060101010101" charset="-122"/>
              <a:cs typeface="楷体" panose="02010609060101010101" charset="-122"/>
              <a:sym typeface="+mn-ea"/>
            </a:endParaRPr>
          </a:p>
          <a:p>
            <a:pPr>
              <a:lnSpc>
                <a:spcPct val="150000"/>
              </a:lnSpc>
            </a:pPr>
            <a:endParaRPr lang="zh-CN" altLang="en-US" sz="2000">
              <a:latin typeface="楷体" panose="02010609060101010101" charset="-122"/>
              <a:ea typeface="楷体" panose="02010609060101010101" charset="-122"/>
              <a:cs typeface="楷体" panose="02010609060101010101" charset="-122"/>
              <a:sym typeface="+mn-ea"/>
            </a:endParaRPr>
          </a:p>
          <a:p>
            <a:pPr>
              <a:lnSpc>
                <a:spcPct val="150000"/>
              </a:lnSpc>
            </a:pPr>
            <a:endParaRPr lang="zh-CN" altLang="en-US" sz="200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律所图标"/>
          <p:cNvPicPr>
            <a:picLocks noChangeAspect="1"/>
          </p:cNvPicPr>
          <p:nvPr>
            <p:custDataLst>
              <p:tags r:id="rId1"/>
            </p:custDataLst>
          </p:nvPr>
        </p:nvPicPr>
        <p:blipFill>
          <a:blip r:embed="rId2"/>
          <a:stretch>
            <a:fillRect/>
          </a:stretch>
        </p:blipFill>
        <p:spPr>
          <a:xfrm rot="10800000" flipH="1" flipV="1">
            <a:off x="0" y="0"/>
            <a:ext cx="3647440" cy="877570"/>
          </a:xfrm>
          <a:prstGeom prst="rect">
            <a:avLst/>
          </a:prstGeom>
        </p:spPr>
      </p:pic>
      <p:sp>
        <p:nvSpPr>
          <p:cNvPr id="3" name="文本框 2"/>
          <p:cNvSpPr txBox="1"/>
          <p:nvPr>
            <p:custDataLst>
              <p:tags r:id="rId3"/>
            </p:custDataLst>
          </p:nvPr>
        </p:nvSpPr>
        <p:spPr>
          <a:xfrm>
            <a:off x="1163955" y="1978660"/>
            <a:ext cx="9229725" cy="1022985"/>
          </a:xfrm>
          <a:prstGeom prst="rect">
            <a:avLst/>
          </a:prstGeom>
          <a:noFill/>
        </p:spPr>
        <p:txBody>
          <a:bodyPr wrap="square" lIns="67500" tIns="35100" rIns="67500" bIns="35100" rtlCol="0" anchor="ctr">
            <a:noAutofit/>
          </a:bodyPr>
          <a:p>
            <a:pPr indent="0" algn="ctr" fontAlgn="auto">
              <a:lnSpc>
                <a:spcPct val="150000"/>
              </a:lnSpc>
            </a:pPr>
            <a:endParaRPr lang="zh-CN" altLang="en-US" sz="4400" b="1" dirty="0">
              <a:solidFill>
                <a:srgbClr val="A76A4E"/>
              </a:solidFill>
              <a:latin typeface="黑体" charset="0"/>
              <a:ea typeface="黑体" charset="0"/>
            </a:endParaRPr>
          </a:p>
          <a:p>
            <a:pPr indent="0" algn="ctr" fontAlgn="auto">
              <a:lnSpc>
                <a:spcPct val="150000"/>
              </a:lnSpc>
            </a:pPr>
            <a:r>
              <a:rPr lang="en-US" altLang="zh-CN" sz="4800" b="1" dirty="0">
                <a:solidFill>
                  <a:srgbClr val="A76A4E"/>
                </a:solidFill>
                <a:latin typeface="黑体" charset="0"/>
                <a:ea typeface="黑体" charset="0"/>
              </a:rPr>
              <a:t>03 </a:t>
            </a:r>
            <a:r>
              <a:rPr lang="zh-CN" altLang="en-US" sz="4800" b="1" dirty="0">
                <a:solidFill>
                  <a:srgbClr val="A76A4E"/>
                </a:solidFill>
                <a:latin typeface="黑体" charset="0"/>
                <a:ea typeface="黑体" charset="0"/>
              </a:rPr>
              <a:t>公司法与企业经营</a:t>
            </a:r>
            <a:endParaRPr lang="zh-CN" altLang="en-US" sz="4800" b="1" dirty="0">
              <a:solidFill>
                <a:srgbClr val="A76A4E"/>
              </a:solidFill>
              <a:latin typeface="黑体" charset="0"/>
              <a:ea typeface="黑体" charset="0"/>
            </a:endParaRPr>
          </a:p>
          <a:p>
            <a:pPr indent="0" algn="ctr" fontAlgn="auto">
              <a:lnSpc>
                <a:spcPct val="150000"/>
              </a:lnSpc>
            </a:pPr>
            <a:r>
              <a:rPr lang="en-US" altLang="zh-CN" sz="4800" b="1" dirty="0">
                <a:solidFill>
                  <a:srgbClr val="A76A4E"/>
                </a:solidFill>
                <a:latin typeface="黑体" charset="0"/>
                <a:ea typeface="黑体" charset="0"/>
              </a:rPr>
              <a:t> </a:t>
            </a:r>
            <a:r>
              <a:rPr lang="zh-CN" altLang="en-US" sz="4800" b="1" dirty="0">
                <a:solidFill>
                  <a:srgbClr val="A76A4E"/>
                </a:solidFill>
                <a:latin typeface="黑体" charset="0"/>
                <a:ea typeface="黑体" charset="0"/>
              </a:rPr>
              <a:t>法律风险</a:t>
            </a:r>
            <a:r>
              <a:rPr lang="zh-CN" altLang="en-US" sz="4800" b="1" dirty="0">
                <a:solidFill>
                  <a:srgbClr val="A76A4E"/>
                </a:solidFill>
                <a:latin typeface="黑体" charset="0"/>
                <a:ea typeface="黑体" charset="0"/>
              </a:rPr>
              <a:t>防范</a:t>
            </a:r>
            <a:endParaRPr lang="zh-CN" altLang="en-US" sz="4800" b="1" dirty="0">
              <a:solidFill>
                <a:srgbClr val="A76A4E"/>
              </a:solidFill>
              <a:latin typeface="黑体" charset="0"/>
              <a:ea typeface="黑体"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64465" y="128905"/>
            <a:ext cx="622744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3792855" y="1074420"/>
            <a:ext cx="4647565" cy="583565"/>
          </a:xfrm>
          <a:prstGeom prst="rect">
            <a:avLst/>
          </a:prstGeom>
          <a:noFill/>
        </p:spPr>
        <p:txBody>
          <a:bodyPr wrap="square" rtlCol="0">
            <a:spAutoFit/>
          </a:bodyPr>
          <a:p>
            <a:r>
              <a:rPr lang="zh-CN" altLang="en-US" sz="3200" dirty="0">
                <a:solidFill>
                  <a:srgbClr val="A76A4E"/>
                </a:solidFill>
                <a:latin typeface="黑体" charset="0"/>
                <a:ea typeface="黑体" charset="0"/>
                <a:cs typeface="黑体" charset="0"/>
              </a:rPr>
              <a:t>股东与公司之间的边界</a:t>
            </a:r>
            <a:endParaRPr lang="zh-CN" altLang="en-US" sz="3200" dirty="0">
              <a:solidFill>
                <a:srgbClr val="A76A4E"/>
              </a:solidFill>
              <a:latin typeface="黑体" charset="0"/>
              <a:ea typeface="黑体" charset="0"/>
              <a:cs typeface="黑体" charset="0"/>
            </a:endParaRPr>
          </a:p>
        </p:txBody>
      </p:sp>
      <p:sp>
        <p:nvSpPr>
          <p:cNvPr id="4" name="文本框 3"/>
          <p:cNvSpPr txBox="1"/>
          <p:nvPr/>
        </p:nvSpPr>
        <p:spPr>
          <a:xfrm>
            <a:off x="1185545" y="1936115"/>
            <a:ext cx="9872345" cy="2399665"/>
          </a:xfrm>
          <a:prstGeom prst="rect">
            <a:avLst/>
          </a:prstGeom>
          <a:noFill/>
        </p:spPr>
        <p:txBody>
          <a:bodyPr wrap="square" rtlCol="0">
            <a:spAutoFit/>
          </a:bodyPr>
          <a:p>
            <a:pPr indent="711200" fontAlgn="auto">
              <a:lnSpc>
                <a:spcPts val="3600"/>
              </a:lnSpc>
              <a:extLst>
                <a:ext uri="{35155182-B16C-46BC-9424-99874614C6A1}">
                  <wpsdc:indentchars xmlns:wpsdc="http://www.wps.cn/officeDocument/2017/drawingmlCustomData" val="200" checksum="3773799597"/>
                </a:ext>
              </a:extLst>
            </a:pPr>
            <a:r>
              <a:rPr lang="en-US" altLang="zh-CN" sz="2800">
                <a:latin typeface="黑体" charset="0"/>
                <a:ea typeface="黑体" charset="0"/>
                <a:cs typeface="黑体" charset="0"/>
              </a:rPr>
              <a:t>1</a:t>
            </a:r>
            <a:r>
              <a:rPr lang="zh-CN" altLang="en-US" sz="2800">
                <a:latin typeface="黑体" charset="0"/>
                <a:ea typeface="黑体" charset="0"/>
                <a:cs typeface="黑体" charset="0"/>
              </a:rPr>
              <a:t>、有限公司的股东，以认缴出资额为限对公司债务承担有限责任。（《公司法》第</a:t>
            </a:r>
            <a:r>
              <a:rPr lang="en-US" altLang="zh-CN" sz="2800">
                <a:latin typeface="黑体" charset="0"/>
                <a:ea typeface="黑体" charset="0"/>
                <a:cs typeface="黑体" charset="0"/>
              </a:rPr>
              <a:t>4</a:t>
            </a:r>
            <a:r>
              <a:rPr lang="zh-CN" altLang="en-US" sz="2800">
                <a:latin typeface="黑体" charset="0"/>
                <a:ea typeface="黑体" charset="0"/>
                <a:cs typeface="黑体" charset="0"/>
              </a:rPr>
              <a:t>条第</a:t>
            </a:r>
            <a:r>
              <a:rPr lang="en-US" altLang="zh-CN" sz="2800">
                <a:latin typeface="黑体" charset="0"/>
                <a:ea typeface="黑体" charset="0"/>
                <a:cs typeface="黑体" charset="0"/>
              </a:rPr>
              <a:t>1</a:t>
            </a:r>
            <a:r>
              <a:rPr lang="zh-CN" altLang="en-US" sz="2800">
                <a:latin typeface="黑体" charset="0"/>
                <a:ea typeface="黑体" charset="0"/>
                <a:cs typeface="黑体" charset="0"/>
              </a:rPr>
              <a:t>款）</a:t>
            </a:r>
            <a:endParaRPr lang="zh-CN" altLang="en-US" sz="2800">
              <a:latin typeface="黑体" charset="0"/>
              <a:ea typeface="黑体" charset="0"/>
              <a:cs typeface="黑体" charset="0"/>
            </a:endParaRPr>
          </a:p>
          <a:p>
            <a:pPr indent="711200" fontAlgn="auto">
              <a:lnSpc>
                <a:spcPts val="3600"/>
              </a:lnSpc>
              <a:extLst>
                <a:ext uri="{35155182-B16C-46BC-9424-99874614C6A1}">
                  <wpsdc:indentchars xmlns:wpsdc="http://www.wps.cn/officeDocument/2017/drawingmlCustomData" val="200" checksum="3773799597"/>
                </a:ext>
              </a:extLst>
            </a:pPr>
            <a:r>
              <a:rPr lang="en-US" altLang="zh-CN" sz="2800">
                <a:latin typeface="黑体" charset="0"/>
                <a:ea typeface="黑体" charset="0"/>
                <a:cs typeface="黑体" charset="0"/>
              </a:rPr>
              <a:t>2</a:t>
            </a:r>
            <a:r>
              <a:rPr lang="zh-CN" altLang="en-US" sz="2800">
                <a:latin typeface="黑体" charset="0"/>
                <a:ea typeface="黑体" charset="0"/>
                <a:cs typeface="黑体" charset="0"/>
              </a:rPr>
              <a:t>、公司是企业法人，有独立的法人财产，享有法人财产权。公司以其全部财产对公司的债务承担责任。公司的合法权益受法律保护，不受侵犯。（《公司法》）第</a:t>
            </a:r>
            <a:r>
              <a:rPr lang="en-US" altLang="zh-CN" sz="2800">
                <a:latin typeface="黑体" charset="0"/>
                <a:ea typeface="黑体" charset="0"/>
                <a:cs typeface="黑体" charset="0"/>
              </a:rPr>
              <a:t>3</a:t>
            </a:r>
            <a:r>
              <a:rPr lang="zh-CN" altLang="en-US" sz="2800">
                <a:latin typeface="黑体" charset="0"/>
                <a:ea typeface="黑体" charset="0"/>
                <a:cs typeface="黑体" charset="0"/>
              </a:rPr>
              <a:t>条</a:t>
            </a:r>
            <a:endParaRPr lang="zh-CN" altLang="en-US" sz="2800">
              <a:latin typeface="黑体" charset="0"/>
              <a:ea typeface="黑体" charset="0"/>
              <a:cs typeface="黑体" charset="0"/>
            </a:endParaRPr>
          </a:p>
        </p:txBody>
      </p:sp>
      <p:sp>
        <p:nvSpPr>
          <p:cNvPr id="8" name="文本框 7"/>
          <p:cNvSpPr txBox="1"/>
          <p:nvPr/>
        </p:nvSpPr>
        <p:spPr>
          <a:xfrm>
            <a:off x="1430655" y="4613910"/>
            <a:ext cx="9330690" cy="1124585"/>
          </a:xfrm>
          <a:prstGeom prst="rect">
            <a:avLst/>
          </a:prstGeom>
          <a:noFill/>
          <a:ln>
            <a:solidFill>
              <a:srgbClr val="C69A77"/>
            </a:solidFill>
          </a:ln>
        </p:spPr>
        <p:txBody>
          <a:bodyPr wrap="square" rtlCol="0">
            <a:spAutoFit/>
          </a:bodyPr>
          <a:p>
            <a:pPr algn="l">
              <a:lnSpc>
                <a:spcPct val="120000"/>
              </a:lnSpc>
              <a:buClrTx/>
              <a:buSzTx/>
              <a:buFontTx/>
            </a:pPr>
            <a:r>
              <a:rPr lang="zh-CN" altLang="en-US" sz="2800" dirty="0">
                <a:solidFill>
                  <a:srgbClr val="A76A4E"/>
                </a:solidFill>
                <a:latin typeface="黑体" charset="0"/>
                <a:ea typeface="黑体" charset="0"/>
                <a:cs typeface="黑体" charset="0"/>
              </a:rPr>
              <a:t>股东出资设立有限责任公司，股东享有股东权利。</a:t>
            </a:r>
            <a:endParaRPr lang="zh-CN" altLang="en-US" sz="2800" dirty="0">
              <a:solidFill>
                <a:srgbClr val="A76A4E"/>
              </a:solidFill>
              <a:latin typeface="黑体" charset="0"/>
              <a:ea typeface="黑体" charset="0"/>
              <a:cs typeface="黑体" charset="0"/>
            </a:endParaRPr>
          </a:p>
          <a:p>
            <a:pPr algn="l">
              <a:lnSpc>
                <a:spcPct val="120000"/>
              </a:lnSpc>
              <a:buClrTx/>
              <a:buSzTx/>
              <a:buFontTx/>
            </a:pPr>
            <a:r>
              <a:rPr lang="zh-CN" altLang="en-US" sz="2800" dirty="0">
                <a:solidFill>
                  <a:srgbClr val="A76A4E"/>
                </a:solidFill>
                <a:latin typeface="黑体" charset="0"/>
                <a:ea typeface="黑体" charset="0"/>
                <a:cs typeface="黑体" charset="0"/>
              </a:rPr>
              <a:t>股东与公司之间</a:t>
            </a:r>
            <a:r>
              <a:rPr lang="zh-CN" altLang="en-US" sz="2800" dirty="0">
                <a:solidFill>
                  <a:srgbClr val="A76A4E"/>
                </a:solidFill>
                <a:highlight>
                  <a:srgbClr val="FFFF00"/>
                </a:highlight>
                <a:latin typeface="黑体" charset="0"/>
                <a:ea typeface="黑体" charset="0"/>
                <a:cs typeface="黑体" charset="0"/>
              </a:rPr>
              <a:t>三独立</a:t>
            </a:r>
            <a:r>
              <a:rPr lang="zh-CN" altLang="en-US" sz="2800" dirty="0">
                <a:solidFill>
                  <a:srgbClr val="A76A4E"/>
                </a:solidFill>
                <a:latin typeface="黑体" charset="0"/>
                <a:ea typeface="黑体" charset="0"/>
                <a:cs typeface="黑体" charset="0"/>
              </a:rPr>
              <a:t>：名义独立、财产独立、责任独立。</a:t>
            </a:r>
            <a:endParaRPr lang="zh-CN" altLang="en-US" sz="2800" dirty="0">
              <a:solidFill>
                <a:srgbClr val="A76A4E"/>
              </a:solidFill>
              <a:latin typeface="黑体" charset="0"/>
              <a:ea typeface="黑体" charset="0"/>
              <a:cs typeface="黑体"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22744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4" name="文本框 3"/>
          <p:cNvSpPr txBox="1"/>
          <p:nvPr/>
        </p:nvSpPr>
        <p:spPr>
          <a:xfrm>
            <a:off x="1370330" y="1219200"/>
            <a:ext cx="9065260" cy="4114800"/>
          </a:xfrm>
          <a:prstGeom prst="rect">
            <a:avLst/>
          </a:prstGeom>
          <a:noFill/>
          <a:ln>
            <a:solidFill>
              <a:srgbClr val="C69A77"/>
            </a:solidFill>
          </a:ln>
        </p:spPr>
        <p:txBody>
          <a:bodyPr wrap="square" rtlCol="0">
            <a:noAutofit/>
          </a:bodyPr>
          <a:p>
            <a:pPr indent="0" fontAlgn="auto">
              <a:lnSpc>
                <a:spcPct val="150000"/>
              </a:lnSpc>
            </a:pPr>
            <a:r>
              <a:rPr lang="zh-CN" altLang="en-US" sz="2200"/>
              <a:t>【案例</a:t>
            </a:r>
            <a:r>
              <a:rPr lang="en-US" altLang="zh-CN" sz="2200"/>
              <a:t>1</a:t>
            </a:r>
            <a:r>
              <a:rPr lang="zh-CN" altLang="en-US" sz="2200"/>
              <a:t>】</a:t>
            </a:r>
            <a:endParaRPr lang="en-US" altLang="zh-CN" sz="2200"/>
          </a:p>
          <a:p>
            <a:pPr indent="0" fontAlgn="auto">
              <a:lnSpc>
                <a:spcPct val="150000"/>
              </a:lnSpc>
            </a:pPr>
            <a:r>
              <a:rPr lang="zh-CN" altLang="en-US" sz="2200"/>
              <a:t>某有限公司有</a:t>
            </a:r>
            <a:r>
              <a:rPr lang="en-US" altLang="zh-CN" sz="2200"/>
              <a:t>A</a:t>
            </a:r>
            <a:r>
              <a:rPr lang="zh-CN" altLang="en-US" sz="2200"/>
              <a:t>、</a:t>
            </a:r>
            <a:r>
              <a:rPr lang="en-US" altLang="zh-CN" sz="2200"/>
              <a:t>B</a:t>
            </a:r>
            <a:r>
              <a:rPr lang="zh-CN" altLang="en-US" sz="2200"/>
              <a:t>两个股东，</a:t>
            </a:r>
            <a:r>
              <a:rPr lang="en-US" altLang="zh-CN" sz="2200"/>
              <a:t>A</a:t>
            </a:r>
            <a:r>
              <a:rPr lang="zh-CN" altLang="en-US" sz="2200"/>
              <a:t>持股</a:t>
            </a:r>
            <a:r>
              <a:rPr lang="en-US" altLang="zh-CN" sz="2200"/>
              <a:t>60%</a:t>
            </a:r>
            <a:r>
              <a:rPr lang="zh-CN" altLang="en-US" sz="2200"/>
              <a:t>，</a:t>
            </a:r>
            <a:r>
              <a:rPr lang="en-US" altLang="zh-CN" sz="2200"/>
              <a:t>B</a:t>
            </a:r>
            <a:r>
              <a:rPr lang="zh-CN" altLang="en-US" sz="2200"/>
              <a:t>持股</a:t>
            </a:r>
            <a:r>
              <a:rPr lang="en-US" altLang="zh-CN" sz="2200"/>
              <a:t>40%</a:t>
            </a:r>
            <a:r>
              <a:rPr lang="zh-CN" altLang="en-US" sz="2200"/>
              <a:t>，公司名下有</a:t>
            </a:r>
            <a:r>
              <a:rPr lang="en-US" altLang="zh-CN" sz="2200"/>
              <a:t>5</a:t>
            </a:r>
            <a:r>
              <a:rPr lang="zh-CN" altLang="en-US" sz="2200"/>
              <a:t>栋在建工程，工程款尚未付清。</a:t>
            </a:r>
            <a:endParaRPr lang="zh-CN" altLang="en-US" sz="2200"/>
          </a:p>
          <a:p>
            <a:pPr indent="0" fontAlgn="auto">
              <a:lnSpc>
                <a:spcPct val="150000"/>
              </a:lnSpc>
            </a:pPr>
            <a:r>
              <a:rPr lang="zh-CN" altLang="en-US" sz="2200"/>
              <a:t>A、B之间签订股权转让协议：</a:t>
            </a:r>
            <a:endParaRPr lang="zh-CN" altLang="en-US" sz="2200"/>
          </a:p>
          <a:p>
            <a:pPr indent="0" fontAlgn="auto">
              <a:lnSpc>
                <a:spcPct val="150000"/>
              </a:lnSpc>
            </a:pPr>
            <a:r>
              <a:rPr lang="zh-CN" altLang="en-US" sz="2200"/>
              <a:t>1.A 将其持有的60%股权转让给B，对价是0元；</a:t>
            </a:r>
            <a:endParaRPr lang="zh-CN" altLang="en-US" sz="2200"/>
          </a:p>
          <a:p>
            <a:pPr indent="0" fontAlgn="auto">
              <a:lnSpc>
                <a:spcPct val="150000"/>
              </a:lnSpc>
            </a:pPr>
            <a:r>
              <a:rPr lang="zh-CN" altLang="en-US" sz="2200"/>
              <a:t>2.公司欠付的工程款约5000万元，均由B承担（施工方是A的亲戚）：</a:t>
            </a:r>
            <a:endParaRPr lang="zh-CN" altLang="en-US" sz="2200"/>
          </a:p>
          <a:p>
            <a:pPr indent="0" fontAlgn="auto">
              <a:lnSpc>
                <a:spcPct val="150000"/>
              </a:lnSpc>
            </a:pPr>
            <a:r>
              <a:rPr lang="zh-CN" altLang="en-US" sz="2200"/>
              <a:t>3.公司的在建工程，1#2#楼归 A，3#4#5#楼归B。</a:t>
            </a:r>
            <a:endParaRPr lang="zh-CN" altLang="en-US" sz="2200"/>
          </a:p>
          <a:p>
            <a:pPr indent="0" fontAlgn="auto">
              <a:lnSpc>
                <a:spcPct val="150000"/>
              </a:lnSpc>
            </a:pPr>
            <a:r>
              <a:rPr lang="zh-CN" altLang="en-US" sz="2200"/>
              <a:t>该转让协议存在什么问题？</a:t>
            </a:r>
            <a:endParaRPr lang="zh-CN" altLang="en-US"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22744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1139825" y="840740"/>
            <a:ext cx="9911715" cy="5282565"/>
          </a:xfrm>
          <a:prstGeom prst="rect">
            <a:avLst/>
          </a:prstGeom>
          <a:noFill/>
          <a:ln>
            <a:solidFill>
              <a:srgbClr val="C69A77"/>
            </a:solidFill>
          </a:ln>
        </p:spPr>
        <p:txBody>
          <a:bodyPr wrap="square" rtlCol="0">
            <a:noAutofit/>
          </a:bodyPr>
          <a:p>
            <a:pPr indent="0" fontAlgn="auto">
              <a:lnSpc>
                <a:spcPct val="150000"/>
              </a:lnSpc>
            </a:pPr>
            <a:r>
              <a:rPr lang="zh-CN" altLang="en-US" sz="2200"/>
              <a:t>【案例2】</a:t>
            </a:r>
            <a:endParaRPr lang="zh-CN" altLang="en-US" sz="2200"/>
          </a:p>
          <a:p>
            <a:pPr indent="0" fontAlgn="auto">
              <a:lnSpc>
                <a:spcPct val="150000"/>
              </a:lnSpc>
            </a:pPr>
            <a:r>
              <a:rPr lang="zh-CN" altLang="en-US" sz="2200"/>
              <a:t>甲公司持有乙公司100%的股权，乙公司只有一项资产：学区房一套；乙公司只有一项负债，当初购买学区房的价款300万元是由甲公司垫付的。</a:t>
            </a:r>
            <a:endParaRPr lang="zh-CN" altLang="en-US" sz="2200"/>
          </a:p>
          <a:p>
            <a:pPr indent="0" fontAlgn="auto">
              <a:lnSpc>
                <a:spcPct val="150000"/>
              </a:lnSpc>
            </a:pPr>
            <a:r>
              <a:rPr lang="zh-CN" altLang="en-US" sz="2200"/>
              <a:t>现张三欲购买该学区房，但因政策原因，张三无法直接购买。于是张三计划购买乙公司100%的股权。</a:t>
            </a:r>
            <a:endParaRPr lang="zh-CN" altLang="en-US" sz="2200"/>
          </a:p>
          <a:p>
            <a:pPr indent="0" fontAlgn="auto">
              <a:lnSpc>
                <a:spcPct val="150000"/>
              </a:lnSpc>
            </a:pPr>
            <a:r>
              <a:rPr lang="zh-CN" altLang="en-US" sz="2200"/>
              <a:t>现甲公司与张三达成协议如下：</a:t>
            </a:r>
            <a:endParaRPr lang="zh-CN" altLang="en-US" sz="2200"/>
          </a:p>
          <a:p>
            <a:pPr indent="0" fontAlgn="auto">
              <a:lnSpc>
                <a:spcPct val="150000"/>
              </a:lnSpc>
            </a:pPr>
            <a:r>
              <a:rPr lang="zh-CN" altLang="en-US" sz="2200"/>
              <a:t>1.甲公司将持有的乙公司100%股权转让给张三，对价为500万元（该学区房的市场价）；</a:t>
            </a:r>
            <a:endParaRPr lang="zh-CN" altLang="en-US" sz="2200"/>
          </a:p>
          <a:p>
            <a:pPr indent="0" fontAlgn="auto">
              <a:lnSpc>
                <a:spcPct val="150000"/>
              </a:lnSpc>
            </a:pPr>
            <a:r>
              <a:rPr lang="zh-CN" altLang="en-US" sz="2200"/>
              <a:t>2.张三付清价款后，甲公司在3个工作日内办理乙公司股权的过户登记。</a:t>
            </a:r>
            <a:endParaRPr lang="zh-CN" altLang="en-US" sz="2200"/>
          </a:p>
          <a:p>
            <a:pPr indent="0" fontAlgn="auto">
              <a:lnSpc>
                <a:spcPct val="150000"/>
              </a:lnSpc>
            </a:pPr>
            <a:r>
              <a:rPr lang="zh-CN" altLang="en-US" sz="2200"/>
              <a:t>以上交易是否存在问题？</a:t>
            </a:r>
            <a:endParaRPr lang="zh-CN" altLang="en-US"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22744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1139825" y="1511300"/>
            <a:ext cx="9911715" cy="3562350"/>
          </a:xfrm>
          <a:prstGeom prst="rect">
            <a:avLst/>
          </a:prstGeom>
          <a:noFill/>
          <a:ln>
            <a:solidFill>
              <a:srgbClr val="C69A77"/>
            </a:solidFill>
          </a:ln>
        </p:spPr>
        <p:txBody>
          <a:bodyPr wrap="square" rtlCol="0">
            <a:noAutofit/>
          </a:bodyPr>
          <a:p>
            <a:pPr indent="0" fontAlgn="auto">
              <a:lnSpc>
                <a:spcPct val="150000"/>
              </a:lnSpc>
            </a:pPr>
            <a:r>
              <a:rPr lang="zh-CN" altLang="en-US" sz="2200"/>
              <a:t>【案例</a:t>
            </a:r>
            <a:r>
              <a:rPr lang="en-US" altLang="zh-CN" sz="2200"/>
              <a:t>3</a:t>
            </a:r>
            <a:r>
              <a:rPr lang="zh-CN" altLang="en-US" sz="2200"/>
              <a:t>】</a:t>
            </a:r>
            <a:endParaRPr lang="zh-CN" altLang="en-US" sz="2200"/>
          </a:p>
          <a:p>
            <a:pPr indent="0" fontAlgn="auto">
              <a:lnSpc>
                <a:spcPct val="150000"/>
              </a:lnSpc>
            </a:pPr>
            <a:r>
              <a:rPr lang="zh-CN" altLang="en-US" sz="2200"/>
              <a:t>张三是持有</a:t>
            </a:r>
            <a:r>
              <a:rPr lang="en-US" altLang="zh-CN" sz="2200"/>
              <a:t>A</a:t>
            </a:r>
            <a:r>
              <a:rPr lang="zh-CN" altLang="en-US" sz="2200"/>
              <a:t>公司股份的控股股东，持股比例为</a:t>
            </a:r>
            <a:r>
              <a:rPr lang="en-US" altLang="zh-CN" sz="2200"/>
              <a:t>70%</a:t>
            </a:r>
            <a:r>
              <a:rPr lang="zh-CN" altLang="en-US" sz="2200"/>
              <a:t>。</a:t>
            </a:r>
            <a:endParaRPr lang="zh-CN" altLang="en-US" sz="2200"/>
          </a:p>
          <a:p>
            <a:pPr indent="0" fontAlgn="auto">
              <a:lnSpc>
                <a:spcPct val="150000"/>
              </a:lnSpc>
            </a:pPr>
            <a:r>
              <a:rPr lang="en-US" altLang="zh-CN" sz="2200"/>
              <a:t>A</a:t>
            </a:r>
            <a:r>
              <a:rPr lang="zh-CN" altLang="en-US" sz="2200"/>
              <a:t>公司与李四签订合同，约定：公司为了解决资金紧张问题，将控股股东张三的部分股份（</a:t>
            </a:r>
            <a:r>
              <a:rPr lang="en-US" altLang="zh-CN" sz="2200"/>
              <a:t>30%</a:t>
            </a:r>
            <a:r>
              <a:rPr lang="zh-CN" altLang="en-US" sz="2200"/>
              <a:t>）转让给李四，李四于合同签订之日起</a:t>
            </a:r>
            <a:r>
              <a:rPr lang="en-US" altLang="zh-CN" sz="2200"/>
              <a:t>5</a:t>
            </a:r>
            <a:r>
              <a:rPr lang="zh-CN" altLang="en-US" sz="2200"/>
              <a:t>个工作日内，向</a:t>
            </a:r>
            <a:r>
              <a:rPr lang="en-US" altLang="zh-CN" sz="2200"/>
              <a:t>A</a:t>
            </a:r>
            <a:r>
              <a:rPr lang="zh-CN" altLang="en-US" sz="2200"/>
              <a:t>公司支付</a:t>
            </a:r>
            <a:r>
              <a:rPr lang="en-US" altLang="zh-CN" sz="2200"/>
              <a:t>300</a:t>
            </a:r>
            <a:r>
              <a:rPr lang="zh-CN" altLang="en-US" sz="2200"/>
              <a:t>万元。</a:t>
            </a:r>
            <a:endParaRPr lang="zh-CN" altLang="en-US" sz="2200"/>
          </a:p>
          <a:p>
            <a:pPr indent="0" fontAlgn="auto">
              <a:lnSpc>
                <a:spcPct val="150000"/>
              </a:lnSpc>
            </a:pPr>
            <a:r>
              <a:rPr lang="zh-CN" altLang="en-US" sz="2200"/>
              <a:t>这有什么问题</a:t>
            </a:r>
            <a:r>
              <a:rPr lang="zh-CN" altLang="en-US" sz="2200"/>
              <a:t>吗？</a:t>
            </a:r>
            <a:endParaRPr lang="zh-CN" altLang="en-US" sz="2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22744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1028065" y="1252220"/>
            <a:ext cx="7254875" cy="521970"/>
          </a:xfrm>
          <a:prstGeom prst="rect">
            <a:avLst/>
          </a:prstGeom>
          <a:noFill/>
        </p:spPr>
        <p:txBody>
          <a:bodyPr wrap="square" rtlCol="0">
            <a:spAutoFit/>
          </a:bodyPr>
          <a:p>
            <a:r>
              <a:rPr lang="zh-CN" altLang="en-US" sz="2800" b="1" dirty="0">
                <a:latin typeface="华文楷体" panose="02010600040101010101" charset="-122"/>
                <a:ea typeface="华文楷体" panose="02010600040101010101" charset="-122"/>
                <a:cs typeface="楷体" panose="02010609060101010101" charset="-122"/>
              </a:rPr>
              <a:t>公司法人人格否认制度——“刺破公司的面纱”</a:t>
            </a:r>
            <a:endParaRPr lang="zh-CN" altLang="en-US" sz="2800" b="1" dirty="0">
              <a:latin typeface="华文楷体" panose="02010600040101010101" charset="-122"/>
              <a:ea typeface="华文楷体" panose="02010600040101010101" charset="-122"/>
              <a:cs typeface="楷体" panose="02010609060101010101" charset="-122"/>
            </a:endParaRPr>
          </a:p>
        </p:txBody>
      </p:sp>
      <p:sp>
        <p:nvSpPr>
          <p:cNvPr id="5" name="矩形 4"/>
          <p:cNvSpPr/>
          <p:nvPr/>
        </p:nvSpPr>
        <p:spPr>
          <a:xfrm>
            <a:off x="979170" y="1948815"/>
            <a:ext cx="10422890" cy="2961005"/>
          </a:xfrm>
          <a:prstGeom prst="rect">
            <a:avLst/>
          </a:prstGeom>
          <a:solidFill>
            <a:schemeClr val="accent2">
              <a:lumMod val="20000"/>
              <a:lumOff val="80000"/>
            </a:schemeClr>
          </a:solidFill>
          <a:ln w="9525">
            <a:solidFill>
              <a:schemeClr val="accent2">
                <a:lumMod val="40000"/>
                <a:lumOff val="60000"/>
              </a:schemeClr>
            </a:solidFill>
          </a:ln>
        </p:spPr>
        <p:txBody>
          <a:bodyPr wrap="square">
            <a:noAutofit/>
          </a:bodyPr>
          <a:p>
            <a:pPr algn="l" eaLnBrk="0" hangingPunct="0">
              <a:lnSpc>
                <a:spcPts val="4540"/>
              </a:lnSpc>
              <a:buClrTx/>
              <a:buSzTx/>
              <a:buFont typeface="Arial" panose="020B0604020202090204" pitchFamily="34" charset="0"/>
              <a:defRPr/>
            </a:pPr>
            <a:r>
              <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rPr>
              <a:t>股东应对公司债务承担责任</a:t>
            </a:r>
            <a:endPar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endParaRPr>
          </a:p>
          <a:p>
            <a:pPr algn="l" eaLnBrk="0" hangingPunct="0">
              <a:lnSpc>
                <a:spcPts val="4540"/>
              </a:lnSpc>
              <a:buClrTx/>
              <a:buSzTx/>
              <a:buFont typeface="Arial" panose="020B0604020202090204" pitchFamily="34" charset="0"/>
              <a:defRPr/>
            </a:pPr>
            <a:r>
              <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rPr>
              <a:t>旧公司法【《公司法》（</a:t>
            </a:r>
            <a:r>
              <a:rPr lang="en-US" altLang="zh-CN" sz="2800" dirty="0">
                <a:solidFill>
                  <a:schemeClr val="accent2">
                    <a:lumMod val="50000"/>
                  </a:schemeClr>
                </a:solidFill>
                <a:latin typeface="楷体" panose="02010609060101010101" charset="-122"/>
                <a:ea typeface="楷体" panose="02010609060101010101" charset="-122"/>
                <a:cs typeface="楷体" panose="02010609060101010101" charset="-122"/>
              </a:rPr>
              <a:t>2018</a:t>
            </a:r>
            <a:r>
              <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rPr>
              <a:t>年修正）第</a:t>
            </a:r>
            <a:r>
              <a:rPr lang="en-US" altLang="zh-CN" sz="2800" dirty="0">
                <a:solidFill>
                  <a:schemeClr val="accent2">
                    <a:lumMod val="50000"/>
                  </a:schemeClr>
                </a:solidFill>
                <a:latin typeface="楷体" panose="02010609060101010101" charset="-122"/>
                <a:ea typeface="楷体" panose="02010609060101010101" charset="-122"/>
                <a:cs typeface="楷体" panose="02010609060101010101" charset="-122"/>
              </a:rPr>
              <a:t>20</a:t>
            </a:r>
            <a:r>
              <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rPr>
              <a:t>条第</a:t>
            </a:r>
            <a:r>
              <a:rPr lang="en-US" altLang="zh-CN" sz="2800" dirty="0">
                <a:solidFill>
                  <a:schemeClr val="accent2">
                    <a:lumMod val="50000"/>
                  </a:schemeClr>
                </a:solidFill>
                <a:latin typeface="楷体" panose="02010609060101010101" charset="-122"/>
                <a:ea typeface="楷体" panose="02010609060101010101" charset="-122"/>
                <a:cs typeface="楷体" panose="02010609060101010101" charset="-122"/>
              </a:rPr>
              <a:t>3</a:t>
            </a:r>
            <a:r>
              <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rPr>
              <a:t>款】</a:t>
            </a:r>
            <a:endPar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endParaRPr>
          </a:p>
          <a:p>
            <a:pPr algn="l" eaLnBrk="0" hangingPunct="0">
              <a:lnSpc>
                <a:spcPts val="4540"/>
              </a:lnSpc>
              <a:buClrTx/>
              <a:buSzTx/>
              <a:buFont typeface="Arial" panose="020B0604020202090204" pitchFamily="34" charset="0"/>
              <a:defRPr/>
            </a:pPr>
            <a:r>
              <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rPr>
              <a:t>股东滥用公司独立法人地位和股东有限责任，逃避债务，严重损害公司债权人利益的，股东应当承担连带责任</a:t>
            </a:r>
            <a:endParaRPr lang="zh-CN" altLang="en-US" sz="2800" dirty="0">
              <a:solidFill>
                <a:schemeClr val="accent2">
                  <a:lumMod val="50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22744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867410" y="1054735"/>
            <a:ext cx="10122535" cy="4951095"/>
          </a:xfrm>
          <a:prstGeom prst="rect">
            <a:avLst/>
          </a:prstGeom>
          <a:noFill/>
          <a:ln>
            <a:solidFill>
              <a:schemeClr val="accent2">
                <a:lumMod val="75000"/>
              </a:schemeClr>
            </a:solidFill>
          </a:ln>
        </p:spPr>
        <p:txBody>
          <a:bodyPr wrap="square" rtlCol="0" anchor="t">
            <a:noAutofit/>
          </a:bodyPr>
          <a:p>
            <a:pPr indent="0" fontAlgn="auto">
              <a:lnSpc>
                <a:spcPts val="3300"/>
              </a:lnSpc>
            </a:pPr>
            <a:r>
              <a:rPr lang="zh-CN" altLang="en-US" sz="2200"/>
              <a:t>【人格混同】</a:t>
            </a:r>
            <a:endParaRPr lang="zh-CN" altLang="en-US" sz="2200"/>
          </a:p>
          <a:p>
            <a:pPr indent="0" fontAlgn="auto">
              <a:lnSpc>
                <a:spcPts val="3300"/>
              </a:lnSpc>
            </a:pPr>
            <a:r>
              <a:rPr lang="zh-CN" altLang="en-US" sz="2200"/>
              <a:t>认定公司人格与股东人格是否存在混同，最根本的判断标准是公司是否具有独立意思和独立财产，最主要的表现是公司的财产与股东的财产是否混同且无法区分。在认定是否构成人格混同时，应当综合考虑以下因素：</a:t>
            </a:r>
            <a:endParaRPr lang="zh-CN" altLang="en-US" sz="2200"/>
          </a:p>
          <a:p>
            <a:pPr indent="0" fontAlgn="auto">
              <a:lnSpc>
                <a:spcPts val="3300"/>
              </a:lnSpc>
            </a:pPr>
            <a:r>
              <a:rPr lang="zh-CN" altLang="en-US" sz="2200">
                <a:sym typeface="+mn-ea"/>
              </a:rPr>
              <a:t>（1）股东无偿使用公司资金或者财产，不作财务记载</a:t>
            </a:r>
            <a:r>
              <a:rPr lang="zh-CN" altLang="en-US" sz="2200">
                <a:sym typeface="+mn-ea"/>
              </a:rPr>
              <a:t>的；</a:t>
            </a:r>
            <a:endParaRPr lang="zh-CN" altLang="en-US" sz="2200"/>
          </a:p>
          <a:p>
            <a:pPr indent="0" fontAlgn="auto">
              <a:lnSpc>
                <a:spcPts val="3300"/>
              </a:lnSpc>
            </a:pPr>
            <a:r>
              <a:rPr lang="zh-CN" altLang="en-US" sz="2200">
                <a:sym typeface="+mn-ea"/>
              </a:rPr>
              <a:t>（2）股东用公司的资金偿还股东的债务，或者将公司的资金供关联公司无偿使用，不作财务记载</a:t>
            </a:r>
            <a:r>
              <a:rPr lang="zh-CN" altLang="en-US" sz="2200">
                <a:sym typeface="+mn-ea"/>
              </a:rPr>
              <a:t>的；</a:t>
            </a:r>
            <a:endParaRPr lang="zh-CN" altLang="en-US" sz="2200"/>
          </a:p>
          <a:p>
            <a:pPr indent="0" fontAlgn="auto">
              <a:lnSpc>
                <a:spcPts val="3300"/>
              </a:lnSpc>
            </a:pPr>
            <a:r>
              <a:rPr lang="zh-CN" altLang="en-US" sz="2200">
                <a:sym typeface="+mn-ea"/>
              </a:rPr>
              <a:t>（3）公司账簿与股东账簿不分，致使公司财产与股东财产无法区分</a:t>
            </a:r>
            <a:r>
              <a:rPr lang="zh-CN" altLang="en-US" sz="2200">
                <a:sym typeface="+mn-ea"/>
              </a:rPr>
              <a:t>的；</a:t>
            </a:r>
            <a:endParaRPr lang="zh-CN" altLang="en-US" sz="2200"/>
          </a:p>
          <a:p>
            <a:pPr indent="0" fontAlgn="auto">
              <a:lnSpc>
                <a:spcPts val="3300"/>
              </a:lnSpc>
            </a:pPr>
            <a:r>
              <a:rPr lang="zh-CN" altLang="en-US" sz="2200">
                <a:sym typeface="+mn-ea"/>
              </a:rPr>
              <a:t>（4）股东自身收益与公司盈利不加区分，致使双方利益不清</a:t>
            </a:r>
            <a:r>
              <a:rPr lang="zh-CN" altLang="en-US" sz="2200">
                <a:sym typeface="+mn-ea"/>
              </a:rPr>
              <a:t>的；</a:t>
            </a:r>
            <a:endParaRPr lang="zh-CN" altLang="en-US" sz="2200"/>
          </a:p>
          <a:p>
            <a:pPr indent="0" fontAlgn="auto">
              <a:lnSpc>
                <a:spcPts val="3300"/>
              </a:lnSpc>
            </a:pPr>
            <a:r>
              <a:rPr lang="zh-CN" altLang="en-US" sz="2200">
                <a:sym typeface="+mn-ea"/>
              </a:rPr>
              <a:t>（5）公司的财产记载于股东名下，由股东占有、使用</a:t>
            </a:r>
            <a:r>
              <a:rPr lang="zh-CN" altLang="en-US" sz="2200">
                <a:sym typeface="+mn-ea"/>
              </a:rPr>
              <a:t>的；</a:t>
            </a:r>
            <a:endParaRPr lang="zh-CN" altLang="en-US" sz="2200">
              <a:sym typeface="+mn-ea"/>
            </a:endParaRPr>
          </a:p>
          <a:p>
            <a:pPr indent="0" fontAlgn="auto">
              <a:lnSpc>
                <a:spcPts val="3300"/>
              </a:lnSpc>
            </a:pPr>
            <a:r>
              <a:rPr lang="zh-CN" altLang="en-US" sz="2200">
                <a:sym typeface="+mn-ea"/>
              </a:rPr>
              <a:t>（</a:t>
            </a:r>
            <a:r>
              <a:rPr lang="en-US" altLang="zh-CN" sz="2200">
                <a:sym typeface="+mn-ea"/>
              </a:rPr>
              <a:t>6</a:t>
            </a:r>
            <a:r>
              <a:rPr lang="zh-CN" altLang="en-US" sz="2200">
                <a:sym typeface="+mn-ea"/>
              </a:rPr>
              <a:t>）人格混同的其他</a:t>
            </a:r>
            <a:r>
              <a:rPr lang="zh-CN" altLang="en-US" sz="2200">
                <a:sym typeface="+mn-ea"/>
              </a:rPr>
              <a:t>情形。</a:t>
            </a:r>
            <a:endParaRPr lang="zh-CN" altLang="en-US" sz="2200">
              <a:sym typeface="+mn-ea"/>
            </a:endParaRPr>
          </a:p>
          <a:p>
            <a:pPr indent="0" fontAlgn="auto">
              <a:lnSpc>
                <a:spcPts val="3300"/>
              </a:lnSpc>
            </a:pPr>
            <a:endParaRPr lang="zh-CN" altLang="en-US" sz="2200">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22744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692785" y="1183005"/>
            <a:ext cx="9945370" cy="4746625"/>
          </a:xfrm>
          <a:prstGeom prst="rect">
            <a:avLst/>
          </a:prstGeom>
          <a:noFill/>
          <a:ln>
            <a:solidFill>
              <a:schemeClr val="accent2">
                <a:lumMod val="75000"/>
              </a:schemeClr>
            </a:solidFill>
          </a:ln>
        </p:spPr>
        <p:txBody>
          <a:bodyPr wrap="square" rtlCol="0" anchor="t">
            <a:spAutoFit/>
          </a:bodyPr>
          <a:p>
            <a:pPr indent="0" fontAlgn="auto">
              <a:lnSpc>
                <a:spcPts val="3300"/>
              </a:lnSpc>
            </a:pPr>
            <a:r>
              <a:rPr lang="zh-CN" altLang="en-US" sz="2200"/>
              <a:t>【过度支配与控制】</a:t>
            </a:r>
            <a:endParaRPr lang="zh-CN" altLang="en-US" sz="2200"/>
          </a:p>
          <a:p>
            <a:pPr indent="0" fontAlgn="auto">
              <a:lnSpc>
                <a:spcPts val="3300"/>
              </a:lnSpc>
            </a:pPr>
            <a:r>
              <a:rPr lang="zh-CN" altLang="en-US" sz="2200"/>
              <a:t>公司控制股东对公司过度支配与控制，操纵公司的决策过程，使公司完全丧失独立性，为控制股东的工具或躯壳，严重损害公司债权人利益，应当否认公司人格，由滥用控制的股东对公司债务承担连带责任。实践中常见的情形包括：</a:t>
            </a:r>
            <a:endParaRPr lang="zh-CN" altLang="en-US" sz="2200"/>
          </a:p>
          <a:p>
            <a:pPr indent="0" fontAlgn="auto">
              <a:lnSpc>
                <a:spcPts val="3300"/>
              </a:lnSpc>
            </a:pPr>
            <a:r>
              <a:rPr lang="zh-CN" altLang="en-US" sz="2200"/>
              <a:t>（1）母子公司之间或者子公司之间进行利益输送的；</a:t>
            </a:r>
            <a:endParaRPr lang="zh-CN" altLang="en-US" sz="2200"/>
          </a:p>
          <a:p>
            <a:pPr indent="0" fontAlgn="auto">
              <a:lnSpc>
                <a:spcPts val="3300"/>
              </a:lnSpc>
            </a:pPr>
            <a:r>
              <a:rPr lang="zh-CN" altLang="en-US" sz="2200"/>
              <a:t>（2）母子公司或者子公司之间进行交易，收益归一方，损失却由另一方承担的；</a:t>
            </a:r>
            <a:endParaRPr lang="zh-CN" altLang="en-US" sz="2200"/>
          </a:p>
          <a:p>
            <a:pPr indent="0" fontAlgn="auto">
              <a:lnSpc>
                <a:spcPts val="3300"/>
              </a:lnSpc>
            </a:pPr>
            <a:r>
              <a:rPr lang="zh-CN" altLang="en-US" sz="2200"/>
              <a:t>（3）先从原公司抽走资金，然后再成立经营目的相同或者类似的公司，逃避原公司债的；</a:t>
            </a:r>
            <a:endParaRPr lang="zh-CN" altLang="en-US" sz="2200"/>
          </a:p>
          <a:p>
            <a:pPr indent="0" fontAlgn="auto">
              <a:lnSpc>
                <a:spcPts val="3300"/>
              </a:lnSpc>
            </a:pPr>
            <a:r>
              <a:rPr lang="zh-CN" altLang="en-US" sz="2200"/>
              <a:t>（4）先解散公司，再以原公司场所、设备、人员及相同或者相似的经营目的另设公司，避原公司债务的；</a:t>
            </a:r>
            <a:endParaRPr lang="zh-CN" altLang="en-US" sz="2200"/>
          </a:p>
          <a:p>
            <a:pPr indent="0" fontAlgn="auto">
              <a:lnSpc>
                <a:spcPts val="3300"/>
              </a:lnSpc>
            </a:pPr>
            <a:r>
              <a:rPr lang="zh-CN" altLang="en-US" sz="2200"/>
              <a:t>（5）过度支配与控制的其他情形。</a:t>
            </a:r>
            <a:endParaRPr lang="zh-CN" altLang="en-US"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22744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867410" y="1547495"/>
            <a:ext cx="9625330" cy="2630170"/>
          </a:xfrm>
          <a:prstGeom prst="rect">
            <a:avLst/>
          </a:prstGeom>
          <a:noFill/>
          <a:ln>
            <a:solidFill>
              <a:schemeClr val="accent2">
                <a:lumMod val="75000"/>
              </a:schemeClr>
            </a:solidFill>
          </a:ln>
        </p:spPr>
        <p:txBody>
          <a:bodyPr wrap="square" rtlCol="0" anchor="t">
            <a:spAutoFit/>
          </a:bodyPr>
          <a:p>
            <a:pPr indent="0" fontAlgn="auto">
              <a:lnSpc>
                <a:spcPct val="150000"/>
              </a:lnSpc>
            </a:pPr>
            <a:r>
              <a:rPr lang="zh-CN" altLang="en-US" sz="2200"/>
              <a:t>【资本显著不足】</a:t>
            </a:r>
            <a:endParaRPr lang="zh-CN" altLang="en-US" sz="2200"/>
          </a:p>
          <a:p>
            <a:pPr indent="0" fontAlgn="auto">
              <a:lnSpc>
                <a:spcPct val="150000"/>
              </a:lnSpc>
            </a:pPr>
            <a:r>
              <a:rPr lang="zh-CN" altLang="en-US" sz="2200"/>
              <a:t>资本显著不足指的是，公司设立后在经营过程中，股东实际投入公司的资本数额与公司经营所隐含的风险相比明显不匹配。</a:t>
            </a:r>
            <a:endParaRPr lang="zh-CN" altLang="en-US" sz="2200"/>
          </a:p>
          <a:p>
            <a:pPr indent="0" fontAlgn="auto">
              <a:lnSpc>
                <a:spcPct val="150000"/>
              </a:lnSpc>
            </a:pPr>
            <a:r>
              <a:rPr lang="zh-CN" altLang="en-US" sz="2200"/>
              <a:t>股东利用较少资本从事力所不及的经营，表明其没有从事公司经营的诚意，实质是恶意利用公司独立人格和股东有限责任把投资风险转嫁给债权人。</a:t>
            </a:r>
            <a:endParaRPr lang="zh-CN" altLang="en-US"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律所图标"/>
          <p:cNvPicPr>
            <a:picLocks noChangeAspect="1"/>
          </p:cNvPicPr>
          <p:nvPr>
            <p:custDataLst>
              <p:tags r:id="rId1"/>
            </p:custDataLst>
          </p:nvPr>
        </p:nvPicPr>
        <p:blipFill>
          <a:blip r:embed="rId2"/>
          <a:stretch>
            <a:fillRect/>
          </a:stretch>
        </p:blipFill>
        <p:spPr>
          <a:xfrm rot="10800000" flipH="1" flipV="1">
            <a:off x="0" y="0"/>
            <a:ext cx="3647440" cy="877570"/>
          </a:xfrm>
          <a:prstGeom prst="rect">
            <a:avLst/>
          </a:prstGeom>
        </p:spPr>
      </p:pic>
      <p:sp>
        <p:nvSpPr>
          <p:cNvPr id="3" name="文本框 2"/>
          <p:cNvSpPr txBox="1"/>
          <p:nvPr>
            <p:custDataLst>
              <p:tags r:id="rId3"/>
            </p:custDataLst>
          </p:nvPr>
        </p:nvSpPr>
        <p:spPr>
          <a:xfrm>
            <a:off x="1519555" y="1978660"/>
            <a:ext cx="8515350" cy="1022985"/>
          </a:xfrm>
          <a:prstGeom prst="rect">
            <a:avLst/>
          </a:prstGeom>
          <a:noFill/>
        </p:spPr>
        <p:txBody>
          <a:bodyPr wrap="square" lIns="67500" tIns="35100" rIns="67500" bIns="35100" rtlCol="0" anchor="ctr">
            <a:noAutofit/>
          </a:bodyPr>
          <a:p>
            <a:pPr indent="0" algn="ctr" fontAlgn="auto">
              <a:lnSpc>
                <a:spcPct val="150000"/>
              </a:lnSpc>
            </a:pPr>
            <a:endParaRPr lang="zh-CN" altLang="en-US" sz="4400" b="1" dirty="0">
              <a:solidFill>
                <a:srgbClr val="A76A4E"/>
              </a:solidFill>
              <a:latin typeface="黑体" charset="0"/>
              <a:ea typeface="黑体" charset="0"/>
            </a:endParaRPr>
          </a:p>
          <a:p>
            <a:pPr indent="0" algn="ctr" fontAlgn="auto">
              <a:lnSpc>
                <a:spcPct val="150000"/>
              </a:lnSpc>
            </a:pPr>
            <a:r>
              <a:rPr lang="en-US" altLang="zh-CN" sz="4800" b="1" dirty="0">
                <a:solidFill>
                  <a:srgbClr val="A76A4E"/>
                </a:solidFill>
                <a:latin typeface="黑体" charset="0"/>
                <a:ea typeface="黑体" charset="0"/>
              </a:rPr>
              <a:t>01 </a:t>
            </a:r>
            <a:r>
              <a:rPr lang="zh-CN" altLang="en-US" sz="4800" b="1" dirty="0">
                <a:solidFill>
                  <a:srgbClr val="A76A4E"/>
                </a:solidFill>
                <a:latin typeface="黑体" charset="0"/>
                <a:ea typeface="黑体" charset="0"/>
              </a:rPr>
              <a:t>面临经营</a:t>
            </a:r>
            <a:r>
              <a:rPr lang="zh-CN" altLang="en-US" sz="4800" b="1" dirty="0">
                <a:solidFill>
                  <a:srgbClr val="A76A4E"/>
                </a:solidFill>
                <a:latin typeface="黑体" charset="0"/>
                <a:ea typeface="黑体" charset="0"/>
              </a:rPr>
              <a:t>法律风险如何维权</a:t>
            </a:r>
            <a:endParaRPr lang="zh-CN" altLang="en-US" sz="4800" b="1" dirty="0">
              <a:solidFill>
                <a:srgbClr val="A76A4E"/>
              </a:solidFill>
              <a:latin typeface="黑体" charset="0"/>
              <a:ea typeface="黑体"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17537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6" name="文本框 5"/>
          <p:cNvSpPr txBox="1"/>
          <p:nvPr/>
        </p:nvSpPr>
        <p:spPr>
          <a:xfrm>
            <a:off x="1028065" y="1363980"/>
            <a:ext cx="9192260" cy="4130675"/>
          </a:xfrm>
          <a:prstGeom prst="rect">
            <a:avLst/>
          </a:prstGeom>
          <a:noFill/>
        </p:spPr>
        <p:txBody>
          <a:bodyPr wrap="square" rtlCol="0">
            <a:spAutoFit/>
          </a:bodyPr>
          <a:p>
            <a:pPr indent="0" fontAlgn="auto">
              <a:lnSpc>
                <a:spcPts val="3500"/>
              </a:lnSpc>
            </a:pPr>
            <a:r>
              <a:rPr lang="zh-CN" altLang="en-US" sz="2800" dirty="0">
                <a:solidFill>
                  <a:srgbClr val="A76A4E"/>
                </a:solidFill>
                <a:latin typeface="黑体" charset="0"/>
                <a:ea typeface="黑体" charset="0"/>
                <a:cs typeface="黑体" charset="0"/>
              </a:rPr>
              <a:t>新增横向法人人格否认制度</a:t>
            </a:r>
            <a:endParaRPr lang="zh-CN" altLang="en-US" sz="2800" dirty="0">
              <a:solidFill>
                <a:srgbClr val="A76A4E"/>
              </a:solidFill>
              <a:latin typeface="黑体" charset="0"/>
              <a:ea typeface="黑体" charset="0"/>
              <a:cs typeface="黑体" charset="0"/>
            </a:endParaRPr>
          </a:p>
          <a:p>
            <a:pPr indent="0" fontAlgn="auto">
              <a:lnSpc>
                <a:spcPts val="3500"/>
              </a:lnSpc>
            </a:pPr>
            <a:r>
              <a:rPr lang="zh-CN" altLang="en-US" sz="2400">
                <a:latin typeface="宋体" charset="0"/>
                <a:ea typeface="宋体" charset="0"/>
                <a:cs typeface="宋体" charset="0"/>
              </a:rPr>
              <a:t>《公司法》（</a:t>
            </a:r>
            <a:r>
              <a:rPr lang="en-US" altLang="zh-CN" sz="2400">
                <a:latin typeface="宋体" charset="0"/>
                <a:ea typeface="宋体" charset="0"/>
                <a:cs typeface="宋体" charset="0"/>
              </a:rPr>
              <a:t>2023</a:t>
            </a:r>
            <a:r>
              <a:rPr lang="zh-CN" altLang="en-US" sz="2400">
                <a:latin typeface="宋体" charset="0"/>
                <a:ea typeface="宋体" charset="0"/>
                <a:cs typeface="宋体" charset="0"/>
              </a:rPr>
              <a:t>年修订）第</a:t>
            </a:r>
            <a:r>
              <a:rPr lang="en-US" altLang="zh-CN" sz="2400">
                <a:latin typeface="宋体" charset="0"/>
                <a:ea typeface="宋体" charset="0"/>
                <a:cs typeface="宋体" charset="0"/>
              </a:rPr>
              <a:t>23</a:t>
            </a:r>
            <a:r>
              <a:rPr lang="zh-CN" altLang="en-US" sz="2400">
                <a:latin typeface="宋体" charset="0"/>
                <a:ea typeface="宋体" charset="0"/>
                <a:cs typeface="宋体" charset="0"/>
              </a:rPr>
              <a:t>条第</a:t>
            </a:r>
            <a:r>
              <a:rPr lang="en-US" altLang="zh-CN" sz="2400">
                <a:latin typeface="宋体" charset="0"/>
                <a:ea typeface="宋体" charset="0"/>
                <a:cs typeface="宋体" charset="0"/>
              </a:rPr>
              <a:t>2</a:t>
            </a:r>
            <a:r>
              <a:rPr lang="zh-CN" altLang="en-US" sz="2400">
                <a:latin typeface="宋体" charset="0"/>
                <a:ea typeface="宋体" charset="0"/>
                <a:cs typeface="宋体" charset="0"/>
              </a:rPr>
              <a:t>款</a:t>
            </a:r>
            <a:r>
              <a:rPr lang="en-US" altLang="zh-CN" sz="2400">
                <a:latin typeface="宋体" charset="0"/>
                <a:ea typeface="宋体" charset="0"/>
                <a:cs typeface="宋体" charset="0"/>
              </a:rPr>
              <a:t>  </a:t>
            </a:r>
            <a:r>
              <a:rPr lang="zh-CN" altLang="en-US" sz="2400">
                <a:latin typeface="宋体" charset="0"/>
                <a:ea typeface="宋体" charset="0"/>
                <a:cs typeface="宋体" charset="0"/>
              </a:rPr>
              <a:t>股东利用其控制的两个以上公司实施“滥用”“逃债”行为的，各公司应当对任一公司的债务承担连带责任。</a:t>
            </a:r>
            <a:endParaRPr lang="zh-CN" altLang="en-US" sz="2400">
              <a:latin typeface="宋体" charset="0"/>
              <a:ea typeface="宋体" charset="0"/>
              <a:cs typeface="宋体" charset="0"/>
            </a:endParaRPr>
          </a:p>
          <a:p>
            <a:pPr indent="0" fontAlgn="auto">
              <a:lnSpc>
                <a:spcPts val="3500"/>
              </a:lnSpc>
            </a:pPr>
            <a:r>
              <a:rPr lang="zh-CN" altLang="en-US" sz="2400">
                <a:latin typeface="黑体" charset="0"/>
                <a:ea typeface="黑体" charset="0"/>
                <a:cs typeface="宋体" charset="0"/>
              </a:rPr>
              <a:t>纵向人格否认制度：</a:t>
            </a:r>
            <a:r>
              <a:rPr lang="zh-CN" altLang="en-US" sz="2400">
                <a:latin typeface="宋体" charset="0"/>
                <a:ea typeface="宋体" charset="0"/>
                <a:cs typeface="宋体" charset="0"/>
              </a:rPr>
              <a:t>处理法人与股东之间的责任关系，否认公司独立人格和股东有限责任原则，要求股东为公司债务承担连带责任。</a:t>
            </a:r>
            <a:endParaRPr lang="zh-CN" altLang="en-US" sz="2400">
              <a:latin typeface="宋体" charset="0"/>
              <a:ea typeface="宋体" charset="0"/>
              <a:cs typeface="宋体" charset="0"/>
            </a:endParaRPr>
          </a:p>
          <a:p>
            <a:pPr indent="0" fontAlgn="auto">
              <a:lnSpc>
                <a:spcPts val="3500"/>
              </a:lnSpc>
            </a:pPr>
            <a:r>
              <a:rPr lang="zh-CN" altLang="en-US" sz="2400" b="1">
                <a:latin typeface="宋体" charset="0"/>
                <a:ea typeface="宋体" charset="0"/>
                <a:cs typeface="宋体" charset="0"/>
              </a:rPr>
              <a:t>横向人格否认制度：</a:t>
            </a:r>
            <a:r>
              <a:rPr lang="zh-CN" altLang="en-US" sz="2400">
                <a:latin typeface="宋体" charset="0"/>
                <a:ea typeface="宋体" charset="0"/>
                <a:cs typeface="宋体" charset="0"/>
              </a:rPr>
              <a:t>处理关联公司之间的责任关系，否认同一个股东控制的多家关联公司的人格，要求</a:t>
            </a:r>
            <a:r>
              <a:rPr lang="zh-CN" altLang="en-US" sz="2400">
                <a:highlight>
                  <a:srgbClr val="FFFF00"/>
                </a:highlight>
                <a:latin typeface="宋体" charset="0"/>
                <a:ea typeface="宋体" charset="0"/>
                <a:cs typeface="宋体" charset="0"/>
              </a:rPr>
              <a:t>兄弟姐妹公司</a:t>
            </a:r>
            <a:r>
              <a:rPr lang="zh-CN" altLang="en-US" sz="2400">
                <a:latin typeface="宋体" charset="0"/>
                <a:ea typeface="宋体" charset="0"/>
                <a:cs typeface="宋体" charset="0"/>
              </a:rPr>
              <a:t>相互</a:t>
            </a:r>
            <a:r>
              <a:rPr lang="zh-CN" altLang="en-US" sz="2400">
                <a:highlight>
                  <a:srgbClr val="FFFF00"/>
                </a:highlight>
                <a:latin typeface="宋体" charset="0"/>
                <a:ea typeface="宋体" charset="0"/>
                <a:cs typeface="宋体" charset="0"/>
              </a:rPr>
              <a:t>对彼此的债务承担连带责任。</a:t>
            </a:r>
            <a:endParaRPr lang="zh-CN" altLang="en-US" sz="2400">
              <a:highlight>
                <a:srgbClr val="FFFF00"/>
              </a:highlight>
              <a:latin typeface="宋体" charset="0"/>
              <a:ea typeface="宋体" charset="0"/>
              <a:cs typeface="宋体"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17537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1122680" y="1539875"/>
            <a:ext cx="1564640" cy="368300"/>
          </a:xfrm>
          <a:prstGeom prst="rect">
            <a:avLst/>
          </a:prstGeom>
          <a:noFill/>
          <a:ln>
            <a:solidFill>
              <a:schemeClr val="accent2">
                <a:lumMod val="75000"/>
              </a:schemeClr>
            </a:solidFill>
          </a:ln>
        </p:spPr>
        <p:txBody>
          <a:bodyPr wrap="square" rtlCol="0">
            <a:spAutoFit/>
          </a:bodyPr>
          <a:p>
            <a:r>
              <a:rPr lang="en-US" altLang="zh-CN"/>
              <a:t> </a:t>
            </a:r>
            <a:r>
              <a:rPr lang="zh-CN" altLang="en-US"/>
              <a:t>股东</a:t>
            </a:r>
            <a:r>
              <a:rPr lang="en-US" altLang="zh-CN"/>
              <a:t>/</a:t>
            </a:r>
            <a:r>
              <a:rPr lang="zh-CN" altLang="en-US"/>
              <a:t>母公司</a:t>
            </a:r>
            <a:endParaRPr lang="zh-CN" altLang="en-US"/>
          </a:p>
        </p:txBody>
      </p:sp>
      <p:cxnSp>
        <p:nvCxnSpPr>
          <p:cNvPr id="4" name="直接箭头连接符 3"/>
          <p:cNvCxnSpPr>
            <a:stCxn id="3" idx="2"/>
          </p:cNvCxnSpPr>
          <p:nvPr/>
        </p:nvCxnSpPr>
        <p:spPr>
          <a:xfrm>
            <a:off x="1905000" y="1908175"/>
            <a:ext cx="0" cy="894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1122045" y="2903220"/>
            <a:ext cx="1565275" cy="368300"/>
          </a:xfrm>
          <a:prstGeom prst="rect">
            <a:avLst/>
          </a:prstGeom>
          <a:noFill/>
          <a:ln>
            <a:solidFill>
              <a:schemeClr val="accent2">
                <a:lumMod val="75000"/>
              </a:schemeClr>
            </a:solidFill>
          </a:ln>
        </p:spPr>
        <p:txBody>
          <a:bodyPr wrap="square" rtlCol="0">
            <a:spAutoFit/>
          </a:bodyPr>
          <a:p>
            <a:r>
              <a:rPr lang="en-US" altLang="zh-CN"/>
              <a:t>       </a:t>
            </a:r>
            <a:r>
              <a:rPr lang="zh-CN" altLang="en-US"/>
              <a:t>公司</a:t>
            </a:r>
            <a:endParaRPr lang="zh-CN" altLang="en-US"/>
          </a:p>
        </p:txBody>
      </p:sp>
      <p:cxnSp>
        <p:nvCxnSpPr>
          <p:cNvPr id="6" name="直接箭头连接符 5"/>
          <p:cNvCxnSpPr>
            <a:stCxn id="5" idx="2"/>
          </p:cNvCxnSpPr>
          <p:nvPr/>
        </p:nvCxnSpPr>
        <p:spPr>
          <a:xfrm>
            <a:off x="1905000" y="3271520"/>
            <a:ext cx="0" cy="11868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1122045" y="4546600"/>
            <a:ext cx="1564005" cy="368300"/>
          </a:xfrm>
          <a:prstGeom prst="rect">
            <a:avLst/>
          </a:prstGeom>
          <a:noFill/>
          <a:ln>
            <a:solidFill>
              <a:schemeClr val="accent2">
                <a:lumMod val="75000"/>
              </a:schemeClr>
            </a:solidFill>
          </a:ln>
        </p:spPr>
        <p:txBody>
          <a:bodyPr wrap="square" rtlCol="0">
            <a:spAutoFit/>
          </a:bodyPr>
          <a:p>
            <a:r>
              <a:rPr lang="zh-CN" altLang="en-US"/>
              <a:t>公司的</a:t>
            </a:r>
            <a:r>
              <a:rPr lang="zh-CN" altLang="en-US"/>
              <a:t>债权人</a:t>
            </a:r>
            <a:endParaRPr lang="zh-CN" altLang="en-US"/>
          </a:p>
        </p:txBody>
      </p:sp>
      <p:sp>
        <p:nvSpPr>
          <p:cNvPr id="8" name="文本框 7"/>
          <p:cNvSpPr txBox="1"/>
          <p:nvPr/>
        </p:nvSpPr>
        <p:spPr>
          <a:xfrm>
            <a:off x="478790" y="1097915"/>
            <a:ext cx="3813175" cy="2748915"/>
          </a:xfrm>
          <a:prstGeom prst="rect">
            <a:avLst/>
          </a:prstGeom>
          <a:noFill/>
          <a:ln>
            <a:solidFill>
              <a:schemeClr val="tx1"/>
            </a:solidFill>
          </a:ln>
        </p:spPr>
        <p:txBody>
          <a:bodyPr wrap="square" rtlCol="0">
            <a:noAutofit/>
          </a:bodyPr>
          <a:p>
            <a:endParaRPr lang="zh-CN" altLang="en-US"/>
          </a:p>
        </p:txBody>
      </p:sp>
      <p:sp>
        <p:nvSpPr>
          <p:cNvPr id="9" name="文本框 8"/>
          <p:cNvSpPr txBox="1"/>
          <p:nvPr/>
        </p:nvSpPr>
        <p:spPr>
          <a:xfrm>
            <a:off x="2196465" y="2261235"/>
            <a:ext cx="1954530" cy="368300"/>
          </a:xfrm>
          <a:prstGeom prst="rect">
            <a:avLst/>
          </a:prstGeom>
          <a:noFill/>
        </p:spPr>
        <p:txBody>
          <a:bodyPr wrap="square" rtlCol="0">
            <a:spAutoFit/>
          </a:bodyPr>
          <a:p>
            <a:r>
              <a:rPr lang="zh-CN" altLang="en-US"/>
              <a:t>过度支配与</a:t>
            </a:r>
            <a:r>
              <a:rPr lang="zh-CN" altLang="en-US"/>
              <a:t>控制</a:t>
            </a:r>
            <a:endParaRPr lang="zh-CN" altLang="en-US"/>
          </a:p>
        </p:txBody>
      </p:sp>
      <p:sp>
        <p:nvSpPr>
          <p:cNvPr id="10" name="文本框 9"/>
          <p:cNvSpPr txBox="1"/>
          <p:nvPr/>
        </p:nvSpPr>
        <p:spPr>
          <a:xfrm>
            <a:off x="2221230" y="4012565"/>
            <a:ext cx="1476375" cy="368300"/>
          </a:xfrm>
          <a:prstGeom prst="rect">
            <a:avLst/>
          </a:prstGeom>
          <a:noFill/>
        </p:spPr>
        <p:txBody>
          <a:bodyPr wrap="square" rtlCol="0">
            <a:spAutoFit/>
          </a:bodyPr>
          <a:p>
            <a:r>
              <a:rPr lang="zh-CN" altLang="en-US"/>
              <a:t>严重</a:t>
            </a:r>
            <a:r>
              <a:rPr lang="zh-CN" altLang="en-US"/>
              <a:t>损害</a:t>
            </a:r>
            <a:endParaRPr lang="zh-CN" altLang="en-US"/>
          </a:p>
        </p:txBody>
      </p:sp>
      <p:sp>
        <p:nvSpPr>
          <p:cNvPr id="11" name="文本框 10"/>
          <p:cNvSpPr txBox="1"/>
          <p:nvPr/>
        </p:nvSpPr>
        <p:spPr>
          <a:xfrm>
            <a:off x="1261745" y="5450840"/>
            <a:ext cx="1286510" cy="398780"/>
          </a:xfrm>
          <a:prstGeom prst="rect">
            <a:avLst/>
          </a:prstGeom>
          <a:noFill/>
        </p:spPr>
        <p:txBody>
          <a:bodyPr wrap="square" rtlCol="0">
            <a:spAutoFit/>
          </a:bodyPr>
          <a:p>
            <a:r>
              <a:rPr lang="zh-CN" altLang="en-US" sz="2000">
                <a:latin typeface="黑体" charset="0"/>
                <a:ea typeface="黑体" charset="0"/>
              </a:rPr>
              <a:t>纵向否认</a:t>
            </a:r>
            <a:endParaRPr lang="zh-CN" altLang="en-US" sz="2000">
              <a:latin typeface="黑体" charset="0"/>
              <a:ea typeface="黑体" charset="0"/>
            </a:endParaRPr>
          </a:p>
        </p:txBody>
      </p:sp>
      <p:sp>
        <p:nvSpPr>
          <p:cNvPr id="12" name="文本框 11"/>
          <p:cNvSpPr txBox="1"/>
          <p:nvPr/>
        </p:nvSpPr>
        <p:spPr>
          <a:xfrm>
            <a:off x="5690235" y="2513965"/>
            <a:ext cx="1046480" cy="368300"/>
          </a:xfrm>
          <a:prstGeom prst="rect">
            <a:avLst/>
          </a:prstGeom>
          <a:noFill/>
          <a:ln>
            <a:solidFill>
              <a:schemeClr val="accent2">
                <a:lumMod val="75000"/>
              </a:schemeClr>
            </a:solidFill>
          </a:ln>
        </p:spPr>
        <p:txBody>
          <a:bodyPr wrap="square" rtlCol="0">
            <a:spAutoFit/>
          </a:bodyPr>
          <a:p>
            <a:r>
              <a:rPr lang="en-US" altLang="zh-CN"/>
              <a:t>A</a:t>
            </a:r>
            <a:r>
              <a:rPr lang="zh-CN" altLang="en-US"/>
              <a:t>公司</a:t>
            </a:r>
            <a:endParaRPr lang="zh-CN" altLang="en-US"/>
          </a:p>
        </p:txBody>
      </p:sp>
      <p:sp>
        <p:nvSpPr>
          <p:cNvPr id="13" name="文本框 12"/>
          <p:cNvSpPr txBox="1"/>
          <p:nvPr/>
        </p:nvSpPr>
        <p:spPr>
          <a:xfrm>
            <a:off x="7809230" y="2564765"/>
            <a:ext cx="932815" cy="368300"/>
          </a:xfrm>
          <a:prstGeom prst="rect">
            <a:avLst/>
          </a:prstGeom>
          <a:noFill/>
          <a:ln>
            <a:solidFill>
              <a:schemeClr val="accent2">
                <a:lumMod val="75000"/>
              </a:schemeClr>
            </a:solidFill>
          </a:ln>
        </p:spPr>
        <p:txBody>
          <a:bodyPr wrap="square" rtlCol="0">
            <a:spAutoFit/>
          </a:bodyPr>
          <a:p>
            <a:r>
              <a:rPr lang="en-US" altLang="zh-CN"/>
              <a:t>B</a:t>
            </a:r>
            <a:r>
              <a:rPr lang="zh-CN" altLang="en-US"/>
              <a:t>公司</a:t>
            </a:r>
            <a:endParaRPr lang="zh-CN" altLang="en-US"/>
          </a:p>
        </p:txBody>
      </p:sp>
      <p:sp>
        <p:nvSpPr>
          <p:cNvPr id="14" name="文本框 13"/>
          <p:cNvSpPr txBox="1"/>
          <p:nvPr/>
        </p:nvSpPr>
        <p:spPr>
          <a:xfrm>
            <a:off x="9816465" y="2474595"/>
            <a:ext cx="1046480" cy="368300"/>
          </a:xfrm>
          <a:prstGeom prst="rect">
            <a:avLst/>
          </a:prstGeom>
          <a:noFill/>
          <a:ln>
            <a:solidFill>
              <a:schemeClr val="accent2">
                <a:lumMod val="75000"/>
              </a:schemeClr>
            </a:solidFill>
          </a:ln>
        </p:spPr>
        <p:txBody>
          <a:bodyPr wrap="square" rtlCol="0">
            <a:spAutoFit/>
          </a:bodyPr>
          <a:p>
            <a:r>
              <a:rPr lang="en-US" altLang="zh-CN"/>
              <a:t>C</a:t>
            </a:r>
            <a:r>
              <a:rPr lang="zh-CN" altLang="en-US"/>
              <a:t>公司</a:t>
            </a:r>
            <a:endParaRPr lang="zh-CN" altLang="en-US"/>
          </a:p>
        </p:txBody>
      </p:sp>
      <p:cxnSp>
        <p:nvCxnSpPr>
          <p:cNvPr id="16" name="直接箭头连接符 15"/>
          <p:cNvCxnSpPr/>
          <p:nvPr/>
        </p:nvCxnSpPr>
        <p:spPr>
          <a:xfrm>
            <a:off x="6811010" y="2698115"/>
            <a:ext cx="871220" cy="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nvCxnSpPr>
        <p:spPr>
          <a:xfrm>
            <a:off x="8869045" y="2698115"/>
            <a:ext cx="859155" cy="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7493635" y="1069975"/>
            <a:ext cx="1564640" cy="368300"/>
          </a:xfrm>
          <a:prstGeom prst="rect">
            <a:avLst/>
          </a:prstGeom>
          <a:noFill/>
          <a:ln>
            <a:solidFill>
              <a:schemeClr val="accent2">
                <a:lumMod val="75000"/>
              </a:schemeClr>
            </a:solidFill>
          </a:ln>
        </p:spPr>
        <p:txBody>
          <a:bodyPr wrap="square" rtlCol="0">
            <a:spAutoFit/>
          </a:bodyPr>
          <a:p>
            <a:r>
              <a:rPr lang="zh-CN" altLang="en-US"/>
              <a:t>股东</a:t>
            </a:r>
            <a:r>
              <a:rPr lang="en-US" altLang="zh-CN"/>
              <a:t>/</a:t>
            </a:r>
            <a:r>
              <a:rPr lang="zh-CN" altLang="en-US"/>
              <a:t>母公司</a:t>
            </a:r>
            <a:endParaRPr lang="zh-CN" altLang="en-US"/>
          </a:p>
        </p:txBody>
      </p:sp>
      <p:sp>
        <p:nvSpPr>
          <p:cNvPr id="20" name="文本框 19"/>
          <p:cNvSpPr txBox="1"/>
          <p:nvPr/>
        </p:nvSpPr>
        <p:spPr>
          <a:xfrm>
            <a:off x="8415020" y="1753870"/>
            <a:ext cx="1954530" cy="368300"/>
          </a:xfrm>
          <a:prstGeom prst="rect">
            <a:avLst/>
          </a:prstGeom>
          <a:noFill/>
        </p:spPr>
        <p:txBody>
          <a:bodyPr wrap="square" rtlCol="0">
            <a:spAutoFit/>
          </a:bodyPr>
          <a:p>
            <a:r>
              <a:rPr lang="zh-CN" altLang="en-US"/>
              <a:t>过度支配与</a:t>
            </a:r>
            <a:r>
              <a:rPr lang="zh-CN" altLang="en-US"/>
              <a:t>控制</a:t>
            </a:r>
            <a:endParaRPr lang="zh-CN" altLang="en-US"/>
          </a:p>
        </p:txBody>
      </p:sp>
      <p:sp>
        <p:nvSpPr>
          <p:cNvPr id="22" name="文本框 21"/>
          <p:cNvSpPr txBox="1"/>
          <p:nvPr/>
        </p:nvSpPr>
        <p:spPr>
          <a:xfrm>
            <a:off x="6091555" y="2958465"/>
            <a:ext cx="4606925" cy="368300"/>
          </a:xfrm>
          <a:prstGeom prst="rect">
            <a:avLst/>
          </a:prstGeom>
          <a:noFill/>
        </p:spPr>
        <p:txBody>
          <a:bodyPr wrap="square" rtlCol="0">
            <a:spAutoFit/>
          </a:bodyPr>
          <a:p>
            <a:r>
              <a:rPr lang="zh-CN" altLang="en-US"/>
              <a:t>财产边界不清、财务混同，利益相互</a:t>
            </a:r>
            <a:r>
              <a:rPr lang="zh-CN" altLang="en-US"/>
              <a:t>输送</a:t>
            </a:r>
            <a:endParaRPr lang="zh-CN" altLang="en-US"/>
          </a:p>
        </p:txBody>
      </p:sp>
      <p:cxnSp>
        <p:nvCxnSpPr>
          <p:cNvPr id="23" name="直接箭头连接符 22"/>
          <p:cNvCxnSpPr/>
          <p:nvPr/>
        </p:nvCxnSpPr>
        <p:spPr>
          <a:xfrm>
            <a:off x="8395335" y="3375660"/>
            <a:ext cx="0" cy="112966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8567420" y="3696970"/>
            <a:ext cx="1160780" cy="368300"/>
          </a:xfrm>
          <a:prstGeom prst="rect">
            <a:avLst/>
          </a:prstGeom>
          <a:noFill/>
        </p:spPr>
        <p:txBody>
          <a:bodyPr wrap="square" rtlCol="0">
            <a:spAutoFit/>
          </a:bodyPr>
          <a:p>
            <a:r>
              <a:rPr lang="zh-CN" altLang="en-US"/>
              <a:t>严重</a:t>
            </a:r>
            <a:r>
              <a:rPr lang="zh-CN" altLang="en-US"/>
              <a:t>损害</a:t>
            </a:r>
            <a:endParaRPr lang="zh-CN" altLang="en-US"/>
          </a:p>
        </p:txBody>
      </p:sp>
      <p:sp>
        <p:nvSpPr>
          <p:cNvPr id="25" name="文本框 24"/>
          <p:cNvSpPr txBox="1"/>
          <p:nvPr/>
        </p:nvSpPr>
        <p:spPr>
          <a:xfrm>
            <a:off x="7682230" y="4554220"/>
            <a:ext cx="1564640" cy="368300"/>
          </a:xfrm>
          <a:prstGeom prst="rect">
            <a:avLst/>
          </a:prstGeom>
          <a:noFill/>
          <a:ln>
            <a:solidFill>
              <a:schemeClr val="accent2">
                <a:lumMod val="75000"/>
              </a:schemeClr>
            </a:solidFill>
          </a:ln>
        </p:spPr>
        <p:txBody>
          <a:bodyPr wrap="square" rtlCol="0">
            <a:spAutoFit/>
          </a:bodyPr>
          <a:p>
            <a:r>
              <a:rPr lang="zh-CN" altLang="en-US"/>
              <a:t>公司的</a:t>
            </a:r>
            <a:r>
              <a:rPr lang="zh-CN" altLang="en-US"/>
              <a:t>债权人</a:t>
            </a:r>
            <a:endParaRPr lang="zh-CN" altLang="en-US"/>
          </a:p>
        </p:txBody>
      </p:sp>
      <p:cxnSp>
        <p:nvCxnSpPr>
          <p:cNvPr id="26" name="直接箭头连接符 25"/>
          <p:cNvCxnSpPr>
            <a:stCxn id="19" idx="2"/>
            <a:endCxn id="13" idx="0"/>
          </p:cNvCxnSpPr>
          <p:nvPr/>
        </p:nvCxnSpPr>
        <p:spPr>
          <a:xfrm>
            <a:off x="8275955" y="1438275"/>
            <a:ext cx="0" cy="112649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4890135" y="2141220"/>
            <a:ext cx="6553200" cy="2152015"/>
          </a:xfrm>
          <a:prstGeom prst="rect">
            <a:avLst/>
          </a:prstGeom>
          <a:noFill/>
        </p:spPr>
        <p:txBody>
          <a:bodyPr wrap="square" rtlCol="0">
            <a:noAutofit/>
          </a:bodyPr>
          <a:p>
            <a:endParaRPr lang="zh-CN" altLang="en-US"/>
          </a:p>
        </p:txBody>
      </p:sp>
      <p:sp>
        <p:nvSpPr>
          <p:cNvPr id="28" name="文本框 27"/>
          <p:cNvSpPr txBox="1"/>
          <p:nvPr/>
        </p:nvSpPr>
        <p:spPr>
          <a:xfrm>
            <a:off x="5067300" y="2132965"/>
            <a:ext cx="6262370" cy="1466215"/>
          </a:xfrm>
          <a:prstGeom prst="rect">
            <a:avLst/>
          </a:prstGeom>
          <a:noFill/>
          <a:ln>
            <a:solidFill>
              <a:schemeClr val="tx1"/>
            </a:solidFill>
          </a:ln>
        </p:spPr>
        <p:txBody>
          <a:bodyPr wrap="square" rtlCol="0">
            <a:noAutofit/>
          </a:bodyPr>
          <a:p>
            <a:endParaRPr lang="zh-CN" altLang="en-US"/>
          </a:p>
        </p:txBody>
      </p:sp>
      <p:sp>
        <p:nvSpPr>
          <p:cNvPr id="29" name="文本框 28"/>
          <p:cNvSpPr txBox="1"/>
          <p:nvPr/>
        </p:nvSpPr>
        <p:spPr>
          <a:xfrm>
            <a:off x="7897495" y="5335905"/>
            <a:ext cx="1476375" cy="398780"/>
          </a:xfrm>
          <a:prstGeom prst="rect">
            <a:avLst/>
          </a:prstGeom>
          <a:noFill/>
        </p:spPr>
        <p:txBody>
          <a:bodyPr wrap="square" rtlCol="0">
            <a:spAutoFit/>
          </a:bodyPr>
          <a:p>
            <a:r>
              <a:rPr lang="zh-CN" altLang="en-US" sz="2000">
                <a:latin typeface="黑体" charset="0"/>
                <a:ea typeface="黑体" charset="0"/>
              </a:rPr>
              <a:t>横向否认</a:t>
            </a:r>
            <a:endParaRPr lang="zh-CN" altLang="en-US" sz="2000">
              <a:latin typeface="黑体" charset="0"/>
              <a:ea typeface="黑体"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471920"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5" name="文本框 4"/>
          <p:cNvSpPr txBox="1"/>
          <p:nvPr/>
        </p:nvSpPr>
        <p:spPr>
          <a:xfrm>
            <a:off x="1039495" y="977900"/>
            <a:ext cx="10113010" cy="5477510"/>
          </a:xfrm>
          <a:prstGeom prst="rect">
            <a:avLst/>
          </a:prstGeom>
          <a:noFill/>
          <a:ln>
            <a:solidFill>
              <a:srgbClr val="C69A77"/>
            </a:solidFill>
          </a:ln>
        </p:spPr>
        <p:txBody>
          <a:bodyPr wrap="square" rtlCol="0">
            <a:spAutoFit/>
          </a:bodyPr>
          <a:p>
            <a:pPr fontAlgn="auto">
              <a:lnSpc>
                <a:spcPts val="3000"/>
              </a:lnSpc>
            </a:pPr>
            <a:r>
              <a:rPr lang="zh-CN" altLang="en-US" sz="2400"/>
              <a:t>【案例】</a:t>
            </a:r>
            <a:r>
              <a:rPr lang="zh-CN" altLang="en-US" sz="2400" b="1"/>
              <a:t>徐工集团诉川交工贸、瑞路公司、川交机械公司案（最高人民法院指导案例第15号）</a:t>
            </a:r>
            <a:endParaRPr lang="zh-CN" altLang="en-US" sz="2400" b="1"/>
          </a:p>
          <a:p>
            <a:pPr indent="609600" fontAlgn="auto">
              <a:lnSpc>
                <a:spcPts val="3000"/>
              </a:lnSpc>
              <a:extLst>
                <a:ext uri="{35155182-B16C-46BC-9424-99874614C6A1}">
                  <wpsdc:indentchars xmlns:wpsdc="http://www.wps.cn/officeDocument/2017/drawingmlCustomData" val="200" checksum="4158780845"/>
                </a:ext>
              </a:extLst>
            </a:pPr>
            <a:r>
              <a:rPr lang="zh-CN" altLang="en-US" sz="2400"/>
              <a:t>2005年至2007年期间，徐州工程机械科技股份有限公司（徐工机械）与川交工贸公司、瑞路公司签订多份工业品买卖合同。合同签订后，徐工科技公司按约履行了交付义务，但川交工贸公司、瑞路公司却未支付货款。</a:t>
            </a:r>
            <a:endParaRPr lang="zh-CN" altLang="en-US" sz="2400"/>
          </a:p>
          <a:p>
            <a:pPr indent="609600" fontAlgn="auto">
              <a:lnSpc>
                <a:spcPts val="3000"/>
              </a:lnSpc>
              <a:extLst>
                <a:ext uri="{35155182-B16C-46BC-9424-99874614C6A1}">
                  <wpsdc:indentchars xmlns:wpsdc="http://www.wps.cn/officeDocument/2017/drawingmlCustomData" val="200" checksum="4158780845"/>
                </a:ext>
              </a:extLst>
            </a:pPr>
            <a:r>
              <a:rPr lang="zh-CN" altLang="en-US" sz="2400"/>
              <a:t>2005年8月15日，川交工贸公司、瑞路公司、川交机械公司共同作出说明，要求三公司所负的债务统一由川交工贸公司承担。</a:t>
            </a:r>
            <a:endParaRPr lang="zh-CN" altLang="en-US" sz="2400"/>
          </a:p>
          <a:p>
            <a:pPr indent="609600" fontAlgn="auto">
              <a:lnSpc>
                <a:spcPts val="3000"/>
              </a:lnSpc>
              <a:extLst>
                <a:ext uri="{35155182-B16C-46BC-9424-99874614C6A1}">
                  <wpsdc:indentchars xmlns:wpsdc="http://www.wps.cn/officeDocument/2017/drawingmlCustomData" val="200" checksum="4158780845"/>
                </a:ext>
              </a:extLst>
            </a:pPr>
            <a:r>
              <a:rPr lang="zh-CN" altLang="en-US" sz="2400"/>
              <a:t>徐工机械认为上述三公司业务、债务、资产混同，瑞路公司、川交机械公司应对川交工贸公司的债务承担连带清偿责任。</a:t>
            </a:r>
            <a:endParaRPr lang="zh-CN" altLang="en-US" sz="2400"/>
          </a:p>
          <a:p>
            <a:pPr indent="609600" fontAlgn="auto">
              <a:lnSpc>
                <a:spcPts val="3000"/>
              </a:lnSpc>
              <a:extLst>
                <a:ext uri="{35155182-B16C-46BC-9424-99874614C6A1}">
                  <wpsdc:indentchars xmlns:wpsdc="http://www.wps.cn/officeDocument/2017/drawingmlCustomData" val="200" checksum="4158780845"/>
                </a:ext>
              </a:extLst>
            </a:pPr>
            <a:r>
              <a:rPr lang="zh-CN" altLang="en-US" sz="2400"/>
              <a:t>此外，上述三公司销售回款资金大部分进入王永礼、过胜利等股东及会计卢鑫的个人账户，故王永礼、过胜利、卢鑫等个人的资产与公司资产亦混同，且滥用公司法人独立地位和有限责任，均应对公司债务承担连带清偿责任，公司会计卢鑫应当在其侵占公司资产范围内对债权人承担清偿责任。</a:t>
            </a:r>
            <a:endParaRPr lang="zh-CN"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471920"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4899025" y="1353185"/>
            <a:ext cx="1506220" cy="460375"/>
          </a:xfrm>
          <a:prstGeom prst="rect">
            <a:avLst/>
          </a:prstGeom>
          <a:noFill/>
          <a:ln>
            <a:solidFill>
              <a:schemeClr val="accent2">
                <a:lumMod val="75000"/>
              </a:schemeClr>
            </a:solidFill>
          </a:ln>
        </p:spPr>
        <p:txBody>
          <a:bodyPr wrap="square" rtlCol="0">
            <a:spAutoFit/>
          </a:bodyPr>
          <a:p>
            <a:r>
              <a:rPr lang="en-US" altLang="zh-CN" sz="2400"/>
              <a:t>   </a:t>
            </a:r>
            <a:r>
              <a:rPr lang="zh-CN" altLang="en-US" sz="2400"/>
              <a:t>王永礼</a:t>
            </a:r>
            <a:endParaRPr lang="zh-CN" altLang="en-US" sz="2400"/>
          </a:p>
        </p:txBody>
      </p:sp>
      <p:cxnSp>
        <p:nvCxnSpPr>
          <p:cNvPr id="5" name="直接连接符 4"/>
          <p:cNvCxnSpPr/>
          <p:nvPr/>
        </p:nvCxnSpPr>
        <p:spPr>
          <a:xfrm>
            <a:off x="2752090" y="2308860"/>
            <a:ext cx="5939155" cy="0"/>
          </a:xfrm>
          <a:prstGeom prst="line">
            <a:avLst/>
          </a:prstGeom>
        </p:spPr>
        <p:style>
          <a:lnRef idx="2">
            <a:schemeClr val="accent1"/>
          </a:lnRef>
          <a:fillRef idx="0">
            <a:srgbClr val="FFFFFF"/>
          </a:fillRef>
          <a:effectRef idx="0">
            <a:srgbClr val="FFFFFF"/>
          </a:effectRef>
          <a:fontRef idx="minor">
            <a:schemeClr val="tx1"/>
          </a:fontRef>
        </p:style>
      </p:cxnSp>
      <p:cxnSp>
        <p:nvCxnSpPr>
          <p:cNvPr id="6" name="直接箭头连接符 5"/>
          <p:cNvCxnSpPr>
            <a:stCxn id="3" idx="2"/>
          </p:cNvCxnSpPr>
          <p:nvPr/>
        </p:nvCxnSpPr>
        <p:spPr>
          <a:xfrm>
            <a:off x="5652135" y="1813560"/>
            <a:ext cx="0" cy="4495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7" name="直接箭头连接符 6"/>
          <p:cNvCxnSpPr/>
          <p:nvPr/>
        </p:nvCxnSpPr>
        <p:spPr>
          <a:xfrm>
            <a:off x="2767330" y="2293620"/>
            <a:ext cx="0" cy="132524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a:off x="5660390" y="2369820"/>
            <a:ext cx="0" cy="12642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a:off x="8660765" y="2308860"/>
            <a:ext cx="0" cy="137096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2021205" y="3695065"/>
            <a:ext cx="1368425" cy="368300"/>
          </a:xfrm>
          <a:prstGeom prst="rect">
            <a:avLst/>
          </a:prstGeom>
          <a:noFill/>
          <a:ln>
            <a:solidFill>
              <a:schemeClr val="accent2">
                <a:lumMod val="75000"/>
              </a:schemeClr>
            </a:solidFill>
          </a:ln>
        </p:spPr>
        <p:txBody>
          <a:bodyPr wrap="square" rtlCol="0">
            <a:spAutoFit/>
          </a:bodyPr>
          <a:p>
            <a:r>
              <a:rPr lang="zh-CN" altLang="en-US"/>
              <a:t>川交工</a:t>
            </a:r>
            <a:r>
              <a:rPr lang="zh-CN" altLang="en-US"/>
              <a:t>贸</a:t>
            </a:r>
            <a:endParaRPr lang="zh-CN" altLang="en-US"/>
          </a:p>
        </p:txBody>
      </p:sp>
      <p:sp>
        <p:nvSpPr>
          <p:cNvPr id="11" name="文本框 10"/>
          <p:cNvSpPr txBox="1"/>
          <p:nvPr/>
        </p:nvSpPr>
        <p:spPr>
          <a:xfrm>
            <a:off x="5142865" y="3695065"/>
            <a:ext cx="1261745" cy="368300"/>
          </a:xfrm>
          <a:prstGeom prst="rect">
            <a:avLst/>
          </a:prstGeom>
          <a:noFill/>
          <a:ln>
            <a:solidFill>
              <a:schemeClr val="accent2">
                <a:lumMod val="75000"/>
              </a:schemeClr>
            </a:solidFill>
          </a:ln>
        </p:spPr>
        <p:txBody>
          <a:bodyPr wrap="square" rtlCol="0">
            <a:spAutoFit/>
          </a:bodyPr>
          <a:p>
            <a:r>
              <a:rPr lang="zh-CN" altLang="en-US"/>
              <a:t>川交</a:t>
            </a:r>
            <a:r>
              <a:rPr lang="zh-CN" altLang="en-US"/>
              <a:t>机械</a:t>
            </a:r>
            <a:endParaRPr lang="zh-CN" altLang="en-US"/>
          </a:p>
        </p:txBody>
      </p:sp>
      <p:sp>
        <p:nvSpPr>
          <p:cNvPr id="12" name="文本框 11"/>
          <p:cNvSpPr txBox="1"/>
          <p:nvPr/>
        </p:nvSpPr>
        <p:spPr>
          <a:xfrm>
            <a:off x="8157845" y="3695700"/>
            <a:ext cx="1172845" cy="368300"/>
          </a:xfrm>
          <a:prstGeom prst="rect">
            <a:avLst/>
          </a:prstGeom>
          <a:noFill/>
          <a:ln>
            <a:solidFill>
              <a:schemeClr val="accent2">
                <a:lumMod val="75000"/>
              </a:schemeClr>
            </a:solidFill>
          </a:ln>
        </p:spPr>
        <p:txBody>
          <a:bodyPr wrap="square" rtlCol="0">
            <a:spAutoFit/>
          </a:bodyPr>
          <a:p>
            <a:r>
              <a:rPr lang="zh-CN" altLang="en-US"/>
              <a:t>瑞路</a:t>
            </a:r>
            <a:r>
              <a:rPr lang="zh-CN" altLang="en-US"/>
              <a:t>公司</a:t>
            </a:r>
            <a:endParaRPr lang="zh-CN" altLang="en-US"/>
          </a:p>
        </p:txBody>
      </p:sp>
      <p:sp>
        <p:nvSpPr>
          <p:cNvPr id="13" name="文本框 12"/>
          <p:cNvSpPr txBox="1"/>
          <p:nvPr/>
        </p:nvSpPr>
        <p:spPr>
          <a:xfrm>
            <a:off x="1358900" y="3618865"/>
            <a:ext cx="5527675" cy="977900"/>
          </a:xfrm>
          <a:prstGeom prst="rect">
            <a:avLst/>
          </a:prstGeom>
          <a:noFill/>
          <a:ln>
            <a:solidFill>
              <a:schemeClr val="tx1"/>
            </a:solidFill>
            <a:prstDash val="sysDash"/>
          </a:ln>
        </p:spPr>
        <p:txBody>
          <a:bodyPr wrap="square" rtlCol="0">
            <a:noAutofit/>
          </a:bodyPr>
          <a:p>
            <a:endParaRPr lang="zh-CN" altLang="en-US"/>
          </a:p>
        </p:txBody>
      </p:sp>
      <p:sp>
        <p:nvSpPr>
          <p:cNvPr id="14" name="文本框 13"/>
          <p:cNvSpPr txBox="1"/>
          <p:nvPr/>
        </p:nvSpPr>
        <p:spPr>
          <a:xfrm>
            <a:off x="2569210" y="5175885"/>
            <a:ext cx="2480310" cy="368300"/>
          </a:xfrm>
          <a:prstGeom prst="rect">
            <a:avLst/>
          </a:prstGeom>
          <a:noFill/>
          <a:ln>
            <a:solidFill>
              <a:schemeClr val="accent2">
                <a:lumMod val="75000"/>
              </a:schemeClr>
            </a:solidFill>
          </a:ln>
        </p:spPr>
        <p:txBody>
          <a:bodyPr wrap="square" rtlCol="0">
            <a:spAutoFit/>
          </a:bodyPr>
          <a:p>
            <a:r>
              <a:rPr lang="en-US" altLang="zh-CN"/>
              <a:t>           </a:t>
            </a:r>
            <a:r>
              <a:rPr lang="zh-CN" altLang="en-US"/>
              <a:t>徐工</a:t>
            </a:r>
            <a:r>
              <a:rPr lang="zh-CN" altLang="en-US"/>
              <a:t>机械</a:t>
            </a:r>
            <a:endParaRPr lang="zh-CN" altLang="en-US"/>
          </a:p>
        </p:txBody>
      </p:sp>
      <p:cxnSp>
        <p:nvCxnSpPr>
          <p:cNvPr id="15" name="直接箭头连接符 14"/>
          <p:cNvCxnSpPr>
            <a:stCxn id="14" idx="0"/>
          </p:cNvCxnSpPr>
          <p:nvPr/>
        </p:nvCxnSpPr>
        <p:spPr>
          <a:xfrm flipV="1">
            <a:off x="3809365" y="4471670"/>
            <a:ext cx="0" cy="7042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465" y="128905"/>
            <a:ext cx="6332220"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graphicFrame>
        <p:nvGraphicFramePr>
          <p:cNvPr id="4" name="表格 3"/>
          <p:cNvGraphicFramePr/>
          <p:nvPr>
            <p:custDataLst>
              <p:tags r:id="rId1"/>
            </p:custDataLst>
          </p:nvPr>
        </p:nvGraphicFramePr>
        <p:xfrm>
          <a:off x="1113790" y="1363345"/>
          <a:ext cx="9962515" cy="4399280"/>
        </p:xfrm>
        <a:graphic>
          <a:graphicData uri="http://schemas.openxmlformats.org/drawingml/2006/table">
            <a:tbl>
              <a:tblPr firstRow="1" bandRow="1">
                <a:tableStyleId>{5C22544A-7EE6-4342-B048-85BDC9FD1C3A}</a:tableStyleId>
              </a:tblPr>
              <a:tblGrid>
                <a:gridCol w="2252345"/>
                <a:gridCol w="7710170"/>
              </a:tblGrid>
              <a:tr h="1293495">
                <a:tc>
                  <a:txBody>
                    <a:bodyPr/>
                    <a:p>
                      <a:pPr>
                        <a:buNone/>
                      </a:pPr>
                      <a:r>
                        <a:rPr lang="en-US" altLang="zh-CN" sz="2400">
                          <a:solidFill>
                            <a:schemeClr val="tx1"/>
                          </a:solidFill>
                        </a:rPr>
                        <a:t>1</a:t>
                      </a:r>
                      <a:r>
                        <a:rPr lang="zh-CN" altLang="en-US" sz="2400">
                          <a:solidFill>
                            <a:schemeClr val="tx1"/>
                          </a:solidFill>
                        </a:rPr>
                        <a:t>、人员混同</a:t>
                      </a:r>
                      <a:endParaRPr lang="zh-CN" altLang="en-US" sz="2400">
                        <a:solidFill>
                          <a:schemeClr val="tx1"/>
                        </a:solidFill>
                      </a:endParaRPr>
                    </a:p>
                  </a:txBody>
                  <a:tcPr>
                    <a:solidFill>
                      <a:schemeClr val="accent1">
                        <a:lumMod val="40000"/>
                        <a:lumOff val="60000"/>
                      </a:schemeClr>
                    </a:solidFill>
                  </a:tcPr>
                </a:tc>
                <a:tc>
                  <a:txBody>
                    <a:bodyPr/>
                    <a:p>
                      <a:pPr algn="l">
                        <a:buClrTx/>
                        <a:buSzTx/>
                        <a:buFontTx/>
                        <a:buNone/>
                      </a:pPr>
                      <a:r>
                        <a:rPr lang="zh-CN" altLang="en-US" sz="2400" b="0">
                          <a:solidFill>
                            <a:schemeClr val="tx1"/>
                          </a:solidFill>
                        </a:rPr>
                        <a:t>三个公司的经理、财务负责人、出纳会计、工商手续经办人均相同，其他管理人员亦存在交叉任职的情形，川交工贸公司的人事任免存在由川椒机械公司决定的情形。</a:t>
                      </a:r>
                      <a:endParaRPr lang="zh-CN" altLang="en-US" sz="2400" b="0">
                        <a:solidFill>
                          <a:schemeClr val="tx1"/>
                        </a:solidFill>
                      </a:endParaRPr>
                    </a:p>
                  </a:txBody>
                  <a:tcPr>
                    <a:solidFill>
                      <a:schemeClr val="accent1">
                        <a:lumMod val="40000"/>
                        <a:lumOff val="60000"/>
                      </a:schemeClr>
                    </a:solidFill>
                  </a:tcPr>
                </a:tc>
              </a:tr>
              <a:tr h="906780">
                <a:tc>
                  <a:txBody>
                    <a:bodyPr/>
                    <a:p>
                      <a:pPr>
                        <a:buNone/>
                      </a:pPr>
                      <a:r>
                        <a:rPr lang="en-US" altLang="zh-CN" sz="2400" b="1"/>
                        <a:t>2</a:t>
                      </a:r>
                      <a:r>
                        <a:rPr lang="zh-CN" altLang="en-US" sz="2400" b="1"/>
                        <a:t>、业务混同</a:t>
                      </a:r>
                      <a:endParaRPr lang="zh-CN" altLang="en-US" sz="2400" b="1"/>
                    </a:p>
                  </a:txBody>
                  <a:tcPr>
                    <a:solidFill>
                      <a:schemeClr val="accent1">
                        <a:lumMod val="40000"/>
                        <a:lumOff val="60000"/>
                      </a:schemeClr>
                    </a:solidFill>
                  </a:tcPr>
                </a:tc>
                <a:tc>
                  <a:txBody>
                    <a:bodyPr/>
                    <a:p>
                      <a:pPr algn="l">
                        <a:buClrTx/>
                        <a:buSzTx/>
                        <a:buFontTx/>
                        <a:buNone/>
                      </a:pPr>
                      <a:r>
                        <a:rPr lang="zh-CN" altLang="en-US" sz="2400" b="0">
                          <a:solidFill>
                            <a:schemeClr val="tx1"/>
                          </a:solidFill>
                        </a:rPr>
                        <a:t>三个公司实际经营中均涉及工程机械相关业务，经销过程中存在共用销售手册、经销协议的情形；对外进行宣传时信息混同。</a:t>
                      </a:r>
                      <a:endParaRPr lang="zh-CN" altLang="en-US" sz="2400" b="0">
                        <a:solidFill>
                          <a:schemeClr val="tx1"/>
                        </a:solidFill>
                      </a:endParaRPr>
                    </a:p>
                  </a:txBody>
                  <a:tcPr>
                    <a:solidFill>
                      <a:schemeClr val="accent1">
                        <a:lumMod val="40000"/>
                        <a:lumOff val="60000"/>
                      </a:schemeClr>
                    </a:solidFill>
                  </a:tcPr>
                </a:tc>
              </a:tr>
              <a:tr h="1292860">
                <a:tc>
                  <a:txBody>
                    <a:bodyPr/>
                    <a:p>
                      <a:pPr>
                        <a:buNone/>
                      </a:pPr>
                      <a:r>
                        <a:rPr lang="en-US" altLang="zh-CN" sz="2400" b="1"/>
                        <a:t>3</a:t>
                      </a:r>
                      <a:r>
                        <a:rPr lang="zh-CN" altLang="en-US" sz="2400" b="1"/>
                        <a:t>、财务混同</a:t>
                      </a:r>
                      <a:endParaRPr lang="zh-CN" altLang="en-US" sz="2400" b="1"/>
                    </a:p>
                  </a:txBody>
                  <a:tcPr>
                    <a:solidFill>
                      <a:schemeClr val="accent1">
                        <a:lumMod val="40000"/>
                        <a:lumOff val="60000"/>
                      </a:schemeClr>
                    </a:solidFill>
                  </a:tcPr>
                </a:tc>
                <a:tc>
                  <a:txBody>
                    <a:bodyPr/>
                    <a:p>
                      <a:pPr algn="l">
                        <a:buClrTx/>
                        <a:buSzTx/>
                        <a:buFontTx/>
                        <a:buNone/>
                      </a:pPr>
                      <a:r>
                        <a:rPr lang="zh-CN" altLang="en-US" sz="2400" b="0">
                          <a:solidFill>
                            <a:schemeClr val="tx1"/>
                          </a:solidFill>
                        </a:rPr>
                        <a:t>三个公司使用共同账户，以王永礼的签字作为具体用款依据，对其中的资金及支配无法证明已作区分；三个公司与徐工机械公司之间的债权债务、业绩、账务及返利均计算在川交工贸公司名下。</a:t>
                      </a:r>
                      <a:endParaRPr lang="zh-CN" altLang="en-US" sz="2400" b="0">
                        <a:solidFill>
                          <a:schemeClr val="tx1"/>
                        </a:solidFill>
                      </a:endParaRPr>
                    </a:p>
                  </a:txBody>
                  <a:tcPr>
                    <a:solidFill>
                      <a:schemeClr val="accent1">
                        <a:lumMod val="40000"/>
                        <a:lumOff val="60000"/>
                      </a:schemeClr>
                    </a:solidFill>
                  </a:tcPr>
                </a:tc>
              </a:tr>
              <a:tr h="906145">
                <a:tc gridSpan="2">
                  <a:txBody>
                    <a:bodyPr/>
                    <a:p>
                      <a:pPr algn="l">
                        <a:buClrTx/>
                        <a:buSzTx/>
                        <a:buFontTx/>
                        <a:buNone/>
                      </a:pPr>
                      <a:r>
                        <a:rPr lang="zh-CN" altLang="en-US" sz="2400" b="0">
                          <a:solidFill>
                            <a:schemeClr val="tx1"/>
                          </a:solidFill>
                        </a:rPr>
                        <a:t>因此，三个公司之间表征人格的因素</a:t>
                      </a:r>
                      <a:r>
                        <a:rPr lang="zh-CN" altLang="en-US" sz="2400" b="0">
                          <a:solidFill>
                            <a:schemeClr val="tx1"/>
                          </a:solidFill>
                          <a:highlight>
                            <a:srgbClr val="FFFF00"/>
                          </a:highlight>
                        </a:rPr>
                        <a:t>（人员、业务、财务等）高度混同</a:t>
                      </a:r>
                      <a:r>
                        <a:rPr lang="zh-CN" altLang="en-US" sz="2400" b="0">
                          <a:solidFill>
                            <a:schemeClr val="tx1"/>
                          </a:solidFill>
                        </a:rPr>
                        <a:t>，导致各自财产无法区分，已丧失独立人格，构成人格混同。</a:t>
                      </a:r>
                      <a:endParaRPr lang="zh-CN" altLang="en-US" sz="2400" b="0">
                        <a:solidFill>
                          <a:schemeClr val="tx1"/>
                        </a:solidFill>
                      </a:endParaRPr>
                    </a:p>
                  </a:txBody>
                  <a:tcPr>
                    <a:solidFill>
                      <a:schemeClr val="accent1">
                        <a:lumMod val="40000"/>
                        <a:lumOff val="60000"/>
                      </a:schemeClr>
                    </a:solidFill>
                  </a:tcPr>
                </a:tc>
                <a:tc hMerge="1">
                  <a:tcPr>
                    <a:solidFill>
                      <a:schemeClr val="accent1">
                        <a:lumMod val="40000"/>
                        <a:lumOff val="60000"/>
                      </a:schemeClr>
                    </a:solidFill>
                  </a:tcPr>
                </a:tc>
              </a:tr>
            </a:tbl>
          </a:graphicData>
        </a:graphic>
      </p:graphicFrame>
      <p:sp>
        <p:nvSpPr>
          <p:cNvPr id="5" name="文本框 4"/>
          <p:cNvSpPr txBox="1"/>
          <p:nvPr/>
        </p:nvSpPr>
        <p:spPr>
          <a:xfrm>
            <a:off x="3590290" y="819785"/>
            <a:ext cx="4064000" cy="460375"/>
          </a:xfrm>
          <a:prstGeom prst="rect">
            <a:avLst/>
          </a:prstGeom>
          <a:noFill/>
        </p:spPr>
        <p:txBody>
          <a:bodyPr wrap="square" rtlCol="0">
            <a:spAutoFit/>
          </a:bodyPr>
          <a:p>
            <a:pPr algn="ctr"/>
            <a:r>
              <a:rPr lang="zh-CN" altLang="en-US" sz="2400">
                <a:latin typeface="黑体" charset="0"/>
                <a:ea typeface="黑体" charset="0"/>
              </a:rPr>
              <a:t>案例解读</a:t>
            </a:r>
            <a:endParaRPr lang="zh-CN" altLang="en-US" sz="2400">
              <a:latin typeface="黑体" charset="0"/>
              <a:ea typeface="黑体"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64465" y="128905"/>
            <a:ext cx="6454140"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3</a:t>
            </a:r>
            <a:r>
              <a:rPr lang="zh-CN" altLang="en-US" sz="2800" u="sng" dirty="0">
                <a:solidFill>
                  <a:srgbClr val="A76A4E"/>
                </a:solidFill>
                <a:latin typeface="黑体" charset="0"/>
                <a:ea typeface="黑体" charset="0"/>
                <a:cs typeface="黑体" charset="0"/>
              </a:rPr>
              <a:t> 公司法与企业经营法律风险防范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920750" y="873760"/>
            <a:ext cx="9967595" cy="5669280"/>
          </a:xfrm>
          <a:prstGeom prst="rect">
            <a:avLst/>
          </a:prstGeom>
          <a:solidFill>
            <a:schemeClr val="accent1">
              <a:lumMod val="20000"/>
              <a:lumOff val="80000"/>
            </a:schemeClr>
          </a:solidFill>
          <a:ln>
            <a:solidFill>
              <a:srgbClr val="C69A77"/>
            </a:solidFill>
          </a:ln>
        </p:spPr>
        <p:txBody>
          <a:bodyPr wrap="square" rtlCol="0" anchor="t">
            <a:noAutofit/>
          </a:bodyPr>
          <a:p>
            <a:pPr indent="0" fontAlgn="auto">
              <a:lnSpc>
                <a:spcPct val="150000"/>
              </a:lnSpc>
            </a:pPr>
            <a:r>
              <a:rPr lang="zh-CN" altLang="en-US" sz="2200" b="1"/>
              <a:t>企业家在</a:t>
            </a:r>
            <a:r>
              <a:rPr lang="zh-CN" altLang="en-US" sz="2200" b="1">
                <a:highlight>
                  <a:srgbClr val="FFFF00"/>
                </a:highlight>
              </a:rPr>
              <a:t>公司层面</a:t>
            </a:r>
            <a:r>
              <a:rPr lang="zh-CN" altLang="en-US" sz="2200" b="1"/>
              <a:t>可以运用以下法律工具和策略：</a:t>
            </a:r>
            <a:endParaRPr lang="zh-CN" altLang="en-US" sz="2200" b="1"/>
          </a:p>
          <a:p>
            <a:pPr indent="0" fontAlgn="auto">
              <a:lnSpc>
                <a:spcPct val="150000"/>
              </a:lnSpc>
            </a:pPr>
            <a:r>
              <a:rPr lang="zh-CN" altLang="en-US" sz="2200"/>
              <a:t>1. 公司治理结构：通过建立和完善公司治理结构，包括明确董事会、监事会和高级管理层的职责和权力，确保公司决策过程透明、合规。</a:t>
            </a:r>
            <a:endParaRPr lang="zh-CN" altLang="en-US" sz="2200"/>
          </a:p>
          <a:p>
            <a:pPr indent="0" fontAlgn="auto">
              <a:lnSpc>
                <a:spcPct val="150000"/>
              </a:lnSpc>
            </a:pPr>
            <a:r>
              <a:rPr lang="zh-CN" altLang="en-US" sz="2200"/>
              <a:t>2. 合同保障：在进行商业交易时，通过详尽的合同条款来明确各方的权利和义务，包括但不限于保密协议、非竞争协议、赔偿条款等，以减少法律风险。</a:t>
            </a:r>
            <a:endParaRPr lang="zh-CN" altLang="en-US" sz="2200"/>
          </a:p>
          <a:p>
            <a:pPr indent="0" fontAlgn="auto">
              <a:lnSpc>
                <a:spcPct val="150000"/>
              </a:lnSpc>
            </a:pPr>
            <a:r>
              <a:rPr lang="zh-CN" altLang="en-US" sz="2200"/>
              <a:t>3. 责任限制：在公司章程中设定责任限制条款，明确董事、监事、高级管理人员在履行职责时的责任范围和权力限制。</a:t>
            </a:r>
            <a:endParaRPr lang="zh-CN" altLang="en-US" sz="2200"/>
          </a:p>
          <a:p>
            <a:pPr indent="0" fontAlgn="auto">
              <a:lnSpc>
                <a:spcPct val="150000"/>
              </a:lnSpc>
            </a:pPr>
            <a:r>
              <a:rPr lang="zh-CN" altLang="en-US" sz="2200"/>
              <a:t>4. 法律顾问团队：建立专业的法律顾问团队，为公司提供日常法律咨询，参与重大决策的法律审查，以及处理潜在的法律纠纷。</a:t>
            </a:r>
            <a:endParaRPr lang="zh-CN" altLang="en-US" sz="2200"/>
          </a:p>
          <a:p>
            <a:pPr indent="0" fontAlgn="auto">
              <a:lnSpc>
                <a:spcPct val="150000"/>
              </a:lnSpc>
            </a:pPr>
            <a:r>
              <a:rPr lang="zh-CN" altLang="en-US" sz="2200" b="1"/>
              <a:t>在</a:t>
            </a:r>
            <a:r>
              <a:rPr lang="zh-CN" altLang="en-US" sz="2200" b="1">
                <a:highlight>
                  <a:srgbClr val="FFFF00"/>
                </a:highlight>
              </a:rPr>
              <a:t>个人和家庭层面</a:t>
            </a:r>
            <a:r>
              <a:rPr lang="zh-CN" altLang="en-US" sz="2200" b="1"/>
              <a:t>可以运用以下法律工具和策略：</a:t>
            </a:r>
            <a:r>
              <a:rPr lang="zh-CN" altLang="en-US" sz="2200"/>
              <a:t>建立个人财产清单：自己的个人财产进行清晰的记录和分类，确保个人财产与公司财产分开管理。</a:t>
            </a:r>
            <a:endParaRPr lang="zh-CN" altLang="en-US" sz="2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custDataLst>
              <p:tags r:id="rId1"/>
            </p:custDataLst>
          </p:nvPr>
        </p:nvSpPr>
        <p:spPr>
          <a:xfrm>
            <a:off x="4962525" y="2475865"/>
            <a:ext cx="8277860" cy="2115185"/>
          </a:xfrm>
          <a:prstGeom prst="rect">
            <a:avLst/>
          </a:prstGeom>
        </p:spPr>
        <p:txBody>
          <a:bodyPr vert="horz" lIns="90000" tIns="46800" rIns="90000" bIns="46800" rtlCol="0">
            <a:normAutofit lnSpcReduction="10000"/>
          </a:bodyPr>
          <a:lstStyle>
            <a:lvl1pPr marL="0" indent="0" algn="l" defTabSz="685800" rtl="0" eaLnBrk="1" latinLnBrk="0" hangingPunct="1">
              <a:lnSpc>
                <a:spcPct val="120000"/>
              </a:lnSpc>
              <a:spcBef>
                <a:spcPts val="750"/>
              </a:spcBef>
              <a:buFont typeface="Arial" panose="020B0604020202090204" pitchFamily="34" charset="0"/>
              <a:buNone/>
              <a:defRPr sz="1350" kern="1200">
                <a:solidFill>
                  <a:schemeClr val="bg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9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9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a:lstStyle>
          <a:p>
            <a:pPr marL="0" indent="0" algn="l">
              <a:lnSpc>
                <a:spcPct val="130000"/>
              </a:lnSpc>
              <a:spcBef>
                <a:spcPts val="750"/>
              </a:spcBef>
              <a:spcAft>
                <a:spcPts val="0"/>
              </a:spcAft>
              <a:buSzPct val="100000"/>
              <a:buNone/>
            </a:pPr>
            <a:endParaRPr lang="zh-CN" altLang="en-US" sz="3600" b="1" dirty="0">
              <a:solidFill>
                <a:schemeClr val="tx1"/>
              </a:solidFill>
              <a:latin typeface="华文楷体" panose="02010600040101010101" charset="-122"/>
              <a:ea typeface="华文楷体" panose="02010600040101010101" charset="-122"/>
              <a:cs typeface="+mj-cs"/>
              <a:sym typeface="Arial" panose="020B0604020202090204" pitchFamily="34" charset="0"/>
            </a:endParaRPr>
          </a:p>
          <a:p>
            <a:pPr marL="0" indent="0" algn="l">
              <a:lnSpc>
                <a:spcPct val="130000"/>
              </a:lnSpc>
              <a:spcBef>
                <a:spcPts val="750"/>
              </a:spcBef>
              <a:spcAft>
                <a:spcPts val="0"/>
              </a:spcAft>
              <a:buSzPct val="100000"/>
              <a:buNone/>
            </a:pPr>
            <a:r>
              <a:rPr lang="zh-CN" altLang="en-US" sz="3600" b="1" dirty="0">
                <a:solidFill>
                  <a:schemeClr val="tx1"/>
                </a:solidFill>
                <a:latin typeface="华文楷体" panose="02010600040101010101" charset="-122"/>
                <a:ea typeface="华文楷体" panose="02010600040101010101" charset="-122"/>
                <a:cs typeface="+mj-cs"/>
                <a:sym typeface="Arial" panose="020B0604020202090204" pitchFamily="34" charset="0"/>
              </a:rPr>
              <a:t>——防范岗位风险</a:t>
            </a:r>
            <a:r>
              <a:rPr lang="en-US" altLang="zh-CN" sz="3600" b="1" dirty="0">
                <a:solidFill>
                  <a:schemeClr val="tx1"/>
                </a:solidFill>
                <a:latin typeface="华文楷体" panose="02010600040101010101" charset="-122"/>
                <a:ea typeface="华文楷体" panose="02010600040101010101" charset="-122"/>
                <a:cs typeface="+mj-cs"/>
                <a:sym typeface="Arial" panose="020B0604020202090204" pitchFamily="34" charset="0"/>
              </a:rPr>
              <a:t> </a:t>
            </a:r>
            <a:r>
              <a:rPr lang="zh-CN" altLang="en-US" sz="3600" b="1" dirty="0">
                <a:solidFill>
                  <a:schemeClr val="tx1"/>
                </a:solidFill>
                <a:latin typeface="华文楷体" panose="02010600040101010101" charset="-122"/>
                <a:ea typeface="华文楷体" panose="02010600040101010101" charset="-122"/>
                <a:cs typeface="+mj-cs"/>
                <a:sym typeface="Arial" panose="020B0604020202090204" pitchFamily="34" charset="0"/>
              </a:rPr>
              <a:t>远离职务犯罪</a:t>
            </a:r>
            <a:endParaRPr lang="zh-CN" altLang="en-US" sz="3600" b="1" dirty="0">
              <a:solidFill>
                <a:schemeClr val="tx1"/>
              </a:solidFill>
              <a:latin typeface="华文楷体" panose="02010600040101010101" charset="-122"/>
              <a:ea typeface="华文楷体" panose="02010600040101010101" charset="-122"/>
              <a:cs typeface="+mj-cs"/>
              <a:sym typeface="Arial" panose="020B0604020202090204" pitchFamily="34" charset="0"/>
            </a:endParaRPr>
          </a:p>
        </p:txBody>
      </p:sp>
      <p:pic>
        <p:nvPicPr>
          <p:cNvPr id="6" name="图片 5" descr="律所图标"/>
          <p:cNvPicPr>
            <a:picLocks noChangeAspect="1"/>
          </p:cNvPicPr>
          <p:nvPr>
            <p:custDataLst>
              <p:tags r:id="rId2"/>
            </p:custDataLst>
          </p:nvPr>
        </p:nvPicPr>
        <p:blipFill>
          <a:blip r:embed="rId3"/>
          <a:stretch>
            <a:fillRect/>
          </a:stretch>
        </p:blipFill>
        <p:spPr>
          <a:xfrm rot="10800000" flipH="1" flipV="1">
            <a:off x="0" y="0"/>
            <a:ext cx="3647440" cy="877570"/>
          </a:xfrm>
          <a:prstGeom prst="rect">
            <a:avLst/>
          </a:prstGeom>
        </p:spPr>
      </p:pic>
      <p:sp>
        <p:nvSpPr>
          <p:cNvPr id="3" name="文本框 2"/>
          <p:cNvSpPr txBox="1"/>
          <p:nvPr>
            <p:custDataLst>
              <p:tags r:id="rId4"/>
            </p:custDataLst>
          </p:nvPr>
        </p:nvSpPr>
        <p:spPr>
          <a:xfrm>
            <a:off x="1519555" y="1165225"/>
            <a:ext cx="9108440" cy="1022985"/>
          </a:xfrm>
          <a:prstGeom prst="rect">
            <a:avLst/>
          </a:prstGeom>
          <a:noFill/>
        </p:spPr>
        <p:txBody>
          <a:bodyPr wrap="square" lIns="67500" tIns="35100" rIns="67500" bIns="35100" rtlCol="0" anchor="ctr">
            <a:noAutofit/>
          </a:bodyPr>
          <a:p>
            <a:pPr indent="0" algn="ctr" fontAlgn="auto">
              <a:lnSpc>
                <a:spcPct val="150000"/>
              </a:lnSpc>
            </a:pPr>
            <a:endParaRPr lang="zh-CN" altLang="en-US" sz="4400" b="1" dirty="0">
              <a:solidFill>
                <a:srgbClr val="A76A4E"/>
              </a:solidFill>
              <a:latin typeface="黑体" charset="0"/>
              <a:ea typeface="黑体" charset="0"/>
            </a:endParaRPr>
          </a:p>
          <a:p>
            <a:pPr indent="0" algn="ctr" fontAlgn="auto">
              <a:lnSpc>
                <a:spcPct val="150000"/>
              </a:lnSpc>
            </a:pPr>
            <a:r>
              <a:rPr lang="en-US" altLang="zh-CN" sz="4400" b="1" dirty="0">
                <a:solidFill>
                  <a:srgbClr val="A76A4E"/>
                </a:solidFill>
                <a:latin typeface="黑体" charset="0"/>
                <a:ea typeface="黑体" charset="0"/>
              </a:rPr>
              <a:t>04 </a:t>
            </a:r>
            <a:r>
              <a:rPr lang="zh-CN" altLang="en-US" sz="4400" b="1" dirty="0">
                <a:solidFill>
                  <a:srgbClr val="A76A4E"/>
                </a:solidFill>
                <a:latin typeface="黑体" charset="0"/>
                <a:ea typeface="黑体" charset="0"/>
              </a:rPr>
              <a:t>刑法与企业经营</a:t>
            </a:r>
            <a:r>
              <a:rPr lang="zh-CN" altLang="en-US" sz="4400" b="1" dirty="0">
                <a:solidFill>
                  <a:srgbClr val="A76A4E"/>
                </a:solidFill>
                <a:latin typeface="黑体" charset="0"/>
                <a:ea typeface="黑体" charset="0"/>
              </a:rPr>
              <a:t>法律风险防范</a:t>
            </a:r>
            <a:endParaRPr lang="en-US" altLang="zh-CN" sz="4400" b="1" dirty="0">
              <a:solidFill>
                <a:srgbClr val="A76A4E"/>
              </a:solidFill>
              <a:latin typeface="黑体" charset="0"/>
              <a:ea typeface="黑体"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userDrawn="1">
            <p:custDataLst>
              <p:tags r:id="rId1"/>
            </p:custDataLst>
          </p:nvPr>
        </p:nvSpPr>
        <p:spPr>
          <a:xfrm flipH="1">
            <a:off x="11728559" y="6394683"/>
            <a:ext cx="463551" cy="46355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lt1"/>
              </a:solidFill>
              <a:latin typeface="微软雅黑" charset="0"/>
              <a:ea typeface="微软雅黑" charset="0"/>
              <a:cs typeface="Arial" panose="020B0604020202090204" pitchFamily="34" charset="0"/>
            </a:endParaRPr>
          </a:p>
        </p:txBody>
      </p:sp>
      <p:cxnSp>
        <p:nvCxnSpPr>
          <p:cNvPr id="7" name="Straight Connector 13"/>
          <p:cNvCxnSpPr/>
          <p:nvPr>
            <p:custDataLst>
              <p:tags r:id="rId2"/>
            </p:custDataLst>
          </p:nvPr>
        </p:nvCxnSpPr>
        <p:spPr>
          <a:xfrm rot="16200000" flipH="1">
            <a:off x="3827041" y="3796043"/>
            <a:ext cx="4571784" cy="3"/>
          </a:xfrm>
          <a:prstGeom prst="line">
            <a:avLst/>
          </a:prstGeom>
          <a:ln w="9525">
            <a:solidFill>
              <a:schemeClr val="lt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20"/>
          <p:cNvSpPr/>
          <p:nvPr/>
        </p:nvSpPr>
        <p:spPr>
          <a:xfrm>
            <a:off x="391160" y="757555"/>
            <a:ext cx="5721985" cy="5320665"/>
          </a:xfrm>
          <a:prstGeom prst="rect">
            <a:avLst/>
          </a:prstGeom>
        </p:spPr>
        <p:txBody>
          <a:bodyPr wrap="square" lIns="0" tIns="0" rIns="0" bIns="0">
            <a:noAutofit/>
          </a:bodyPr>
          <a:lstStyle/>
          <a:p>
            <a:pPr indent="0" algn="l" eaLnBrk="0" fontAlgn="auto" hangingPunct="0">
              <a:lnSpc>
                <a:spcPts val="2040"/>
              </a:lnSpc>
              <a:buClrTx/>
              <a:buSzTx/>
              <a:buFont typeface="Arial" panose="020B0604020202090204" pitchFamily="34" charset="0"/>
              <a:defRPr/>
            </a:pPr>
            <a:endParaRPr lang="zh-CN" altLang="en-US" sz="3735" b="1" dirty="0">
              <a:solidFill>
                <a:schemeClr val="accent1">
                  <a:lumMod val="50000"/>
                </a:schemeClr>
              </a:solidFill>
              <a:effectLst/>
              <a:latin typeface="楷体" panose="02010609060101010101" charset="-122"/>
              <a:ea typeface="楷体" panose="02010609060101010101" charset="-122"/>
              <a:cs typeface="楷体" panose="02010609060101010101" charset="-122"/>
              <a:sym typeface="+mn-ea"/>
            </a:endParaRPr>
          </a:p>
          <a:p>
            <a:pPr indent="0" algn="l" eaLnBrk="0" fontAlgn="auto" hangingPunct="0">
              <a:lnSpc>
                <a:spcPts val="2040"/>
              </a:lnSpc>
              <a:buClrTx/>
              <a:buSzTx/>
              <a:buFont typeface="Arial" panose="020B0604020202090204" pitchFamily="34" charset="0"/>
              <a:defRPr/>
            </a:pPr>
            <a:r>
              <a:rPr lang="zh-CN" altLang="en-US" sz="3735" b="1" dirty="0">
                <a:solidFill>
                  <a:schemeClr val="accent1">
                    <a:lumMod val="50000"/>
                  </a:schemeClr>
                </a:solidFill>
                <a:effectLst/>
                <a:latin typeface="楷体" panose="02010609060101010101" charset="-122"/>
                <a:ea typeface="楷体" panose="02010609060101010101" charset="-122"/>
                <a:cs typeface="楷体" panose="02010609060101010101" charset="-122"/>
                <a:sym typeface="+mn-ea"/>
              </a:rPr>
              <a:t>【职务侵占罪】</a:t>
            </a:r>
            <a:endParaRPr lang="zh-CN" altLang="en-US" sz="2135" b="1" dirty="0">
              <a:solidFill>
                <a:schemeClr val="accent1">
                  <a:lumMod val="50000"/>
                </a:schemeClr>
              </a:solidFill>
              <a:effectLst/>
              <a:latin typeface="楷体" panose="02010609060101010101" charset="-122"/>
              <a:ea typeface="楷体" panose="02010609060101010101" charset="-122"/>
              <a:cs typeface="楷体" panose="02010609060101010101" charset="-122"/>
              <a:sym typeface="+mn-ea"/>
            </a:endParaRPr>
          </a:p>
          <a:p>
            <a:pPr indent="0" algn="l" eaLnBrk="0" fontAlgn="auto" hangingPunct="0">
              <a:lnSpc>
                <a:spcPct val="150000"/>
              </a:lnSpc>
              <a:buClrTx/>
              <a:buSzTx/>
              <a:buFont typeface="Arial" panose="020B0604020202090204" pitchFamily="34" charset="0"/>
              <a:defRPr/>
            </a:pPr>
            <a:r>
              <a:rPr lang="zh-CN" altLang="en-US" sz="2400" dirty="0">
                <a:solidFill>
                  <a:schemeClr val="accent1">
                    <a:lumMod val="50000"/>
                  </a:schemeClr>
                </a:solidFill>
                <a:effectLst/>
                <a:latin typeface="宋体" charset="0"/>
                <a:ea typeface="宋体" charset="0"/>
                <a:cs typeface="宋体" charset="0"/>
                <a:sym typeface="+mn-ea"/>
              </a:rPr>
              <a:t>《刑法》第二百七十一条　</a:t>
            </a:r>
            <a:endParaRPr lang="zh-CN" altLang="en-US" sz="2400" dirty="0">
              <a:solidFill>
                <a:schemeClr val="accent1">
                  <a:lumMod val="50000"/>
                </a:schemeClr>
              </a:solidFill>
              <a:effectLst/>
              <a:latin typeface="宋体" charset="0"/>
              <a:ea typeface="宋体" charset="0"/>
              <a:cs typeface="宋体" charset="0"/>
            </a:endParaRPr>
          </a:p>
          <a:p>
            <a:pPr indent="0" algn="l" eaLnBrk="0" fontAlgn="auto" hangingPunct="0">
              <a:lnSpc>
                <a:spcPct val="150000"/>
              </a:lnSpc>
              <a:buClrTx/>
              <a:buSzTx/>
              <a:buFont typeface="Arial" panose="020B0604020202090204" pitchFamily="34" charset="0"/>
              <a:defRPr/>
            </a:pPr>
            <a:r>
              <a:rPr lang="zh-CN" altLang="en-US" sz="2400" dirty="0">
                <a:solidFill>
                  <a:schemeClr val="accent1">
                    <a:lumMod val="50000"/>
                  </a:schemeClr>
                </a:solidFill>
                <a:effectLst/>
                <a:latin typeface="宋体" charset="0"/>
                <a:ea typeface="宋体" charset="0"/>
                <a:cs typeface="宋体" charset="0"/>
                <a:sym typeface="+mn-ea"/>
              </a:rPr>
              <a:t> </a:t>
            </a:r>
            <a:r>
              <a:rPr lang="en-US" altLang="zh-CN" sz="2400" dirty="0">
                <a:solidFill>
                  <a:schemeClr val="accent1">
                    <a:lumMod val="50000"/>
                  </a:schemeClr>
                </a:solidFill>
                <a:effectLst/>
                <a:latin typeface="宋体" charset="0"/>
                <a:ea typeface="宋体" charset="0"/>
                <a:cs typeface="宋体" charset="0"/>
                <a:sym typeface="+mn-ea"/>
              </a:rPr>
              <a:t>       </a:t>
            </a:r>
            <a:r>
              <a:rPr lang="zh-CN" altLang="en-US" sz="2400" dirty="0">
                <a:solidFill>
                  <a:schemeClr val="accent1">
                    <a:lumMod val="50000"/>
                  </a:schemeClr>
                </a:solidFill>
                <a:effectLst/>
                <a:latin typeface="宋体" charset="0"/>
                <a:ea typeface="宋体" charset="0"/>
                <a:cs typeface="宋体" charset="0"/>
                <a:sym typeface="+mn-ea"/>
              </a:rPr>
              <a:t>公司、企业或者其他单位的工作人员利用职务上的便利，将本单位财物非法占为己有，数额较大的，处三年以下有期徒刑或者拘役，并处罚金；数额巨大的，处三年以上十年以下有期徒刑，并处罚金；数额特别巨大的，处十年以上有期徒刑或者无期徒刑，并处罚金。</a:t>
            </a:r>
            <a:endParaRPr lang="zh-CN" altLang="en-US" sz="2400" b="1" dirty="0">
              <a:solidFill>
                <a:schemeClr val="accent1">
                  <a:lumMod val="50000"/>
                </a:schemeClr>
              </a:solidFill>
              <a:effectLst/>
              <a:latin typeface="楷体" panose="02010609060101010101" charset="-122"/>
              <a:ea typeface="楷体" panose="02010609060101010101" charset="-122"/>
              <a:cs typeface="楷体" panose="02010609060101010101" charset="-122"/>
            </a:endParaRPr>
          </a:p>
          <a:p>
            <a:pPr fontAlgn="base">
              <a:spcBef>
                <a:spcPct val="0"/>
              </a:spcBef>
              <a:spcAft>
                <a:spcPct val="0"/>
              </a:spcAft>
            </a:pPr>
            <a:endParaRPr lang="zh-CN" altLang="en-US" sz="2400" b="1" dirty="0">
              <a:solidFill>
                <a:schemeClr val="accent1">
                  <a:lumMod val="50000"/>
                </a:schemeClr>
              </a:solidFill>
              <a:effectLst/>
              <a:latin typeface="楷体" panose="02010609060101010101" charset="-122"/>
              <a:ea typeface="楷体" panose="02010609060101010101" charset="-122"/>
              <a:cs typeface="楷体" panose="02010609060101010101" charset="-122"/>
              <a:sym typeface="Arial" panose="020B0604020202090204" pitchFamily="34" charset="0"/>
            </a:endParaRPr>
          </a:p>
        </p:txBody>
      </p:sp>
      <p:sp>
        <p:nvSpPr>
          <p:cNvPr id="17" name="Rectangle 22"/>
          <p:cNvSpPr/>
          <p:nvPr/>
        </p:nvSpPr>
        <p:spPr>
          <a:xfrm>
            <a:off x="6262370" y="1280795"/>
            <a:ext cx="5582285" cy="4801235"/>
          </a:xfrm>
          <a:prstGeom prst="rect">
            <a:avLst/>
          </a:prstGeom>
        </p:spPr>
        <p:txBody>
          <a:bodyPr wrap="square" lIns="0" tIns="0" rIns="0" bIns="0">
            <a:spAutoFit/>
          </a:bodyPr>
          <a:lstStyle/>
          <a:p>
            <a:pPr indent="0" algn="l" eaLnBrk="0" fontAlgn="auto" hangingPunct="0">
              <a:lnSpc>
                <a:spcPct val="150000"/>
              </a:lnSpc>
              <a:buClrTx/>
              <a:buSzTx/>
              <a:buFont typeface="Arial" panose="020B0604020202090204" pitchFamily="34" charset="0"/>
              <a:defRPr/>
            </a:pPr>
            <a:r>
              <a:rPr lang="zh-CN" altLang="en-US" sz="2400" b="1" dirty="0">
                <a:solidFill>
                  <a:schemeClr val="accent2">
                    <a:lumMod val="50000"/>
                  </a:schemeClr>
                </a:solidFill>
                <a:effectLst/>
                <a:latin typeface="宋体" charset="0"/>
                <a:ea typeface="宋体" charset="0"/>
                <a:cs typeface="宋体" charset="0"/>
                <a:sym typeface="+mn-ea"/>
              </a:rPr>
              <a:t>《最高人民法院关于审理贪污、职务侵占案件如何认定共同犯罪几个问题的解释》</a:t>
            </a:r>
            <a:endParaRPr lang="zh-CN" altLang="en-US" sz="2400" b="1" dirty="0">
              <a:solidFill>
                <a:schemeClr val="accent2">
                  <a:lumMod val="50000"/>
                </a:schemeClr>
              </a:solidFill>
              <a:effectLst/>
              <a:latin typeface="宋体" charset="0"/>
              <a:ea typeface="宋体" charset="0"/>
              <a:cs typeface="宋体" charset="0"/>
            </a:endParaRPr>
          </a:p>
          <a:p>
            <a:pPr indent="0" algn="l" eaLnBrk="0" fontAlgn="auto" hangingPunct="0">
              <a:lnSpc>
                <a:spcPct val="150000"/>
              </a:lnSpc>
              <a:buClrTx/>
              <a:buSzTx/>
              <a:buFont typeface="Arial" panose="020B0604020202090204" pitchFamily="34" charset="0"/>
              <a:defRPr/>
            </a:pPr>
            <a:r>
              <a:rPr lang="zh-CN" altLang="en-US" sz="2400" b="1" dirty="0">
                <a:solidFill>
                  <a:schemeClr val="accent2">
                    <a:lumMod val="50000"/>
                  </a:schemeClr>
                </a:solidFill>
                <a:effectLst/>
                <a:latin typeface="宋体" charset="0"/>
                <a:ea typeface="宋体" charset="0"/>
                <a:cs typeface="宋体" charset="0"/>
                <a:sym typeface="+mn-ea"/>
              </a:rPr>
              <a:t>    </a:t>
            </a:r>
            <a:r>
              <a:rPr lang="en-US" altLang="zh-CN" sz="2400" b="1" dirty="0">
                <a:solidFill>
                  <a:schemeClr val="accent2">
                    <a:lumMod val="50000"/>
                  </a:schemeClr>
                </a:solidFill>
                <a:effectLst/>
                <a:latin typeface="宋体" charset="0"/>
                <a:ea typeface="宋体" charset="0"/>
                <a:cs typeface="宋体" charset="0"/>
                <a:sym typeface="+mn-ea"/>
              </a:rPr>
              <a:t>    </a:t>
            </a:r>
            <a:r>
              <a:rPr lang="zh-CN" altLang="en-US" sz="2400" b="1" dirty="0">
                <a:solidFill>
                  <a:schemeClr val="accent2">
                    <a:lumMod val="50000"/>
                  </a:schemeClr>
                </a:solidFill>
                <a:effectLst/>
                <a:latin typeface="宋体" charset="0"/>
                <a:ea typeface="宋体" charset="0"/>
                <a:cs typeface="宋体" charset="0"/>
                <a:sym typeface="+mn-ea"/>
              </a:rPr>
              <a:t>第二条　行为人与公司、企业或者其他单位的人员勾结，利用公司、企业或者其他单位人员的职务便利，共同将该单位财物非法占为己有，数额较大的，以职务侵占罪共犯论处。 </a:t>
            </a:r>
            <a:endParaRPr lang="zh-CN" altLang="en-US" sz="2400" b="1" dirty="0">
              <a:solidFill>
                <a:schemeClr val="accent2">
                  <a:lumMod val="50000"/>
                </a:schemeClr>
              </a:solidFill>
              <a:effectLst/>
              <a:latin typeface="宋体" charset="0"/>
              <a:ea typeface="宋体" charset="0"/>
              <a:cs typeface="宋体" charset="0"/>
            </a:endParaRPr>
          </a:p>
          <a:p>
            <a:pPr indent="0" algn="l" eaLnBrk="0" fontAlgn="auto" hangingPunct="0">
              <a:lnSpc>
                <a:spcPct val="150000"/>
              </a:lnSpc>
              <a:buClrTx/>
              <a:buSzTx/>
              <a:buFont typeface="Arial" panose="020B0604020202090204" pitchFamily="34" charset="0"/>
              <a:defRPr/>
            </a:pPr>
            <a:r>
              <a:rPr lang="zh-CN" altLang="en-US" sz="2400" b="1" dirty="0">
                <a:solidFill>
                  <a:schemeClr val="accent2">
                    <a:lumMod val="50000"/>
                  </a:schemeClr>
                </a:solidFill>
                <a:effectLst/>
                <a:latin typeface="宋体" charset="0"/>
                <a:ea typeface="宋体" charset="0"/>
                <a:cs typeface="宋体" charset="0"/>
                <a:sym typeface="+mn-ea"/>
              </a:rPr>
              <a:t> </a:t>
            </a:r>
            <a:endParaRPr lang="zh-CN" altLang="en-US" sz="2400" b="1" dirty="0">
              <a:solidFill>
                <a:schemeClr val="accent2">
                  <a:lumMod val="50000"/>
                </a:schemeClr>
              </a:solidFill>
              <a:effectLst/>
              <a:latin typeface="宋体" charset="0"/>
              <a:ea typeface="宋体" charset="0"/>
              <a:cs typeface="宋体" charset="0"/>
            </a:endParaRPr>
          </a:p>
          <a:p>
            <a:pPr fontAlgn="base">
              <a:spcBef>
                <a:spcPct val="0"/>
              </a:spcBef>
              <a:spcAft>
                <a:spcPct val="0"/>
              </a:spcAft>
            </a:pPr>
            <a:endParaRPr lang="zh-CN" altLang="en-US" sz="2400" dirty="0">
              <a:solidFill>
                <a:srgbClr val="000000"/>
              </a:solidFill>
              <a:effectLst/>
              <a:latin typeface="宋体" charset="0"/>
              <a:ea typeface="宋体" charset="0"/>
              <a:cs typeface="宋体" charset="0"/>
              <a:sym typeface="Arial" panose="020B0604020202090204" pitchFamily="34" charset="0"/>
            </a:endParaRPr>
          </a:p>
        </p:txBody>
      </p:sp>
      <p:sp>
        <p:nvSpPr>
          <p:cNvPr id="4" name="文本框 3"/>
          <p:cNvSpPr txBox="1"/>
          <p:nvPr/>
        </p:nvSpPr>
        <p:spPr>
          <a:xfrm>
            <a:off x="164465" y="0"/>
            <a:ext cx="598233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4</a:t>
            </a:r>
            <a:r>
              <a:rPr lang="zh-CN" altLang="en-US" sz="2800" u="sng" dirty="0">
                <a:solidFill>
                  <a:srgbClr val="A76A4E"/>
                </a:solidFill>
                <a:latin typeface="黑体" charset="0"/>
                <a:ea typeface="黑体" charset="0"/>
                <a:cs typeface="黑体" charset="0"/>
              </a:rPr>
              <a:t> 刑法与企业经营法律风险防范</a:t>
            </a:r>
            <a:endParaRPr lang="zh-CN" altLang="en-US" sz="2800" u="sng" dirty="0">
              <a:solidFill>
                <a:srgbClr val="A76A4E"/>
              </a:solidFill>
              <a:latin typeface="黑体" charset="0"/>
              <a:ea typeface="黑体" charset="0"/>
              <a:cs typeface="黑体"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64465" y="128905"/>
            <a:ext cx="593153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4</a:t>
            </a:r>
            <a:r>
              <a:rPr lang="zh-CN" altLang="en-US" sz="2800" u="sng" dirty="0">
                <a:solidFill>
                  <a:srgbClr val="A76A4E"/>
                </a:solidFill>
                <a:latin typeface="黑体" charset="0"/>
                <a:ea typeface="黑体" charset="0"/>
                <a:cs typeface="黑体" charset="0"/>
              </a:rPr>
              <a:t> 刑法与企业经营法律风险防范</a:t>
            </a:r>
            <a:endParaRPr lang="zh-CN" altLang="en-US" sz="2800" u="sng" dirty="0">
              <a:solidFill>
                <a:srgbClr val="A76A4E"/>
              </a:solidFill>
              <a:latin typeface="黑体" charset="0"/>
              <a:ea typeface="黑体" charset="0"/>
              <a:cs typeface="黑体" charset="0"/>
            </a:endParaRPr>
          </a:p>
        </p:txBody>
      </p:sp>
      <p:sp>
        <p:nvSpPr>
          <p:cNvPr id="4" name="文本框 3"/>
          <p:cNvSpPr txBox="1"/>
          <p:nvPr/>
        </p:nvSpPr>
        <p:spPr>
          <a:xfrm>
            <a:off x="1104900" y="975995"/>
            <a:ext cx="9210040" cy="4061460"/>
          </a:xfrm>
          <a:prstGeom prst="rect">
            <a:avLst/>
          </a:prstGeom>
          <a:noFill/>
          <a:ln>
            <a:solidFill>
              <a:srgbClr val="C69A77"/>
            </a:solidFill>
          </a:ln>
        </p:spPr>
        <p:txBody>
          <a:bodyPr wrap="square" rtlCol="0" anchor="t">
            <a:spAutoFit/>
          </a:bodyPr>
          <a:p>
            <a:pPr indent="0" algn="l" eaLnBrk="0" fontAlgn="auto" hangingPunct="0">
              <a:lnSpc>
                <a:spcPct val="150000"/>
              </a:lnSpc>
              <a:buClrTx/>
              <a:buSzTx/>
              <a:buFont typeface="Arial" panose="020B0604020202090204" pitchFamily="34" charset="0"/>
              <a:defRPr/>
            </a:pPr>
            <a:r>
              <a:rPr lang="zh-CN" altLang="en-US" sz="2800" b="1" dirty="0">
                <a:solidFill>
                  <a:schemeClr val="accent2">
                    <a:lumMod val="50000"/>
                  </a:schemeClr>
                </a:solidFill>
                <a:effectLst/>
                <a:latin typeface="宋体" charset="0"/>
                <a:ea typeface="宋体" charset="0"/>
                <a:cs typeface="宋体" charset="0"/>
                <a:sym typeface="+mn-ea"/>
              </a:rPr>
              <a:t>【行贿罪】</a:t>
            </a:r>
            <a:endParaRPr lang="zh-CN" altLang="en-US" sz="2800" b="1" dirty="0">
              <a:solidFill>
                <a:schemeClr val="accent2">
                  <a:lumMod val="50000"/>
                </a:schemeClr>
              </a:solidFill>
              <a:effectLst/>
              <a:latin typeface="宋体" charset="0"/>
              <a:ea typeface="宋体" charset="0"/>
              <a:cs typeface="宋体" charset="0"/>
              <a:sym typeface="+mn-ea"/>
            </a:endParaRPr>
          </a:p>
          <a:p>
            <a:pPr indent="0" algn="just" eaLnBrk="0" fontAlgn="auto" hangingPunct="0">
              <a:lnSpc>
                <a:spcPct val="150000"/>
              </a:lnSpc>
              <a:buClrTx/>
              <a:buSzTx/>
              <a:buFont typeface="Arial" panose="020B0604020202090204" pitchFamily="34" charset="0"/>
              <a:defRPr/>
            </a:pPr>
            <a:r>
              <a:rPr lang="zh-CN" altLang="en-US" sz="2400" dirty="0">
                <a:solidFill>
                  <a:schemeClr val="tx1"/>
                </a:solidFill>
                <a:effectLst/>
                <a:latin typeface="宋体" charset="0"/>
                <a:ea typeface="宋体" charset="0"/>
                <a:cs typeface="宋体" charset="0"/>
                <a:sym typeface="+mn-ea"/>
              </a:rPr>
              <a:t>《中华人民共和国刑法》第三百八十九条</a:t>
            </a:r>
            <a:endParaRPr lang="zh-CN" altLang="en-US" sz="2400" dirty="0">
              <a:solidFill>
                <a:schemeClr val="tx1"/>
              </a:solidFill>
              <a:effectLst/>
              <a:latin typeface="宋体" charset="0"/>
              <a:ea typeface="宋体" charset="0"/>
              <a:cs typeface="宋体" charset="0"/>
              <a:sym typeface="+mn-ea"/>
            </a:endParaRPr>
          </a:p>
          <a:p>
            <a:pPr indent="0" algn="just" eaLnBrk="0" fontAlgn="auto" hangingPunct="0">
              <a:lnSpc>
                <a:spcPct val="150000"/>
              </a:lnSpc>
              <a:buClrTx/>
              <a:buSzTx/>
              <a:buFont typeface="Arial" panose="020B0604020202090204" pitchFamily="34" charset="0"/>
              <a:defRPr/>
            </a:pPr>
            <a:r>
              <a:rPr lang="zh-CN" altLang="en-US" sz="2400" dirty="0">
                <a:solidFill>
                  <a:schemeClr val="tx1"/>
                </a:solidFill>
                <a:effectLst/>
                <a:latin typeface="宋体" charset="0"/>
                <a:ea typeface="宋体" charset="0"/>
                <a:cs typeface="宋体" charset="0"/>
                <a:sym typeface="+mn-ea"/>
              </a:rPr>
              <a:t> </a:t>
            </a:r>
            <a:r>
              <a:rPr lang="en-US" altLang="zh-CN" sz="2400" dirty="0">
                <a:solidFill>
                  <a:schemeClr val="tx1"/>
                </a:solidFill>
                <a:effectLst/>
                <a:latin typeface="宋体" charset="0"/>
                <a:ea typeface="宋体" charset="0"/>
                <a:cs typeface="宋体" charset="0"/>
                <a:sym typeface="+mn-ea"/>
              </a:rPr>
              <a:t>       </a:t>
            </a:r>
            <a:r>
              <a:rPr lang="zh-CN" altLang="en-US" sz="2400" dirty="0">
                <a:solidFill>
                  <a:schemeClr val="tx1"/>
                </a:solidFill>
                <a:effectLst/>
                <a:latin typeface="宋体" charset="0"/>
                <a:ea typeface="宋体" charset="0"/>
                <a:cs typeface="宋体" charset="0"/>
                <a:sym typeface="+mn-ea"/>
              </a:rPr>
              <a:t>为谋取不正当利益，给予国家工作人员以财物的，是行贿罪。在经济往来中，违反国家规定，给予国家工作人员以财物，数额较大的，或者违反国家规定，给予国家工作人员以各种名义的回扣、手续费的，以行贿论处。因被勒索给予国家工作人员以财物，没有获得不正当利益的，不是行贿。</a:t>
            </a:r>
            <a:endParaRPr lang="zh-CN" altLang="en-US" sz="2400" dirty="0">
              <a:solidFill>
                <a:schemeClr val="tx1"/>
              </a:solidFill>
              <a:effectLst/>
              <a:latin typeface="宋体" charset="0"/>
              <a:ea typeface="宋体" charset="0"/>
              <a:cs typeface="宋体" charset="0"/>
              <a:sym typeface="+mn-ea"/>
            </a:endParaRPr>
          </a:p>
        </p:txBody>
      </p:sp>
      <p:sp>
        <p:nvSpPr>
          <p:cNvPr id="5" name="文本框 4"/>
          <p:cNvSpPr txBox="1"/>
          <p:nvPr/>
        </p:nvSpPr>
        <p:spPr>
          <a:xfrm>
            <a:off x="1104900" y="5213350"/>
            <a:ext cx="8054975" cy="460375"/>
          </a:xfrm>
          <a:prstGeom prst="rect">
            <a:avLst/>
          </a:prstGeom>
          <a:noFill/>
        </p:spPr>
        <p:txBody>
          <a:bodyPr wrap="square" rtlCol="0">
            <a:spAutoFit/>
          </a:bodyPr>
          <a:p>
            <a:r>
              <a:rPr lang="zh-CN" altLang="en-US" sz="2400">
                <a:solidFill>
                  <a:schemeClr val="accent5">
                    <a:lumMod val="75000"/>
                  </a:schemeClr>
                </a:solidFill>
                <a:latin typeface="黑体" charset="0"/>
                <a:ea typeface="黑体" charset="0"/>
                <a:cs typeface="黑体" charset="0"/>
              </a:rPr>
              <a:t>医疗系统巨额行贿案；行贿后掐卡案；行贿</a:t>
            </a:r>
            <a:r>
              <a:rPr lang="en-US" altLang="zh-CN" sz="2400">
                <a:solidFill>
                  <a:schemeClr val="accent5">
                    <a:lumMod val="75000"/>
                  </a:schemeClr>
                </a:solidFill>
                <a:latin typeface="黑体" charset="0"/>
                <a:ea typeface="黑体" charset="0"/>
                <a:cs typeface="黑体" charset="0"/>
              </a:rPr>
              <a:t>+</a:t>
            </a:r>
            <a:r>
              <a:rPr lang="zh-CN" altLang="en-US" sz="2400">
                <a:solidFill>
                  <a:schemeClr val="accent5">
                    <a:lumMod val="75000"/>
                  </a:schemeClr>
                </a:solidFill>
                <a:latin typeface="黑体" charset="0"/>
                <a:ea typeface="黑体" charset="0"/>
                <a:cs typeface="黑体" charset="0"/>
              </a:rPr>
              <a:t>洗钱案</a:t>
            </a:r>
            <a:endParaRPr lang="zh-CN" altLang="en-US" sz="2400">
              <a:solidFill>
                <a:schemeClr val="accent5">
                  <a:lumMod val="75000"/>
                </a:schemeClr>
              </a:solidFill>
              <a:latin typeface="黑体" charset="0"/>
              <a:ea typeface="黑体" charset="0"/>
              <a:cs typeface="黑体"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64465" y="128905"/>
            <a:ext cx="610552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4</a:t>
            </a:r>
            <a:r>
              <a:rPr lang="zh-CN" altLang="en-US" sz="2800" u="sng" dirty="0">
                <a:solidFill>
                  <a:srgbClr val="A76A4E"/>
                </a:solidFill>
                <a:latin typeface="黑体" charset="0"/>
                <a:ea typeface="黑体" charset="0"/>
                <a:cs typeface="黑体" charset="0"/>
              </a:rPr>
              <a:t> 刑法与企业经营法律风险防范</a:t>
            </a:r>
            <a:endParaRPr lang="zh-CN" altLang="en-US" sz="2800" u="sng" dirty="0">
              <a:solidFill>
                <a:srgbClr val="A76A4E"/>
              </a:solidFill>
              <a:latin typeface="黑体" charset="0"/>
              <a:ea typeface="黑体" charset="0"/>
              <a:cs typeface="黑体" charset="0"/>
            </a:endParaRPr>
          </a:p>
        </p:txBody>
      </p:sp>
      <p:sp>
        <p:nvSpPr>
          <p:cNvPr id="4" name="文本框 3"/>
          <p:cNvSpPr txBox="1"/>
          <p:nvPr/>
        </p:nvSpPr>
        <p:spPr>
          <a:xfrm>
            <a:off x="1468755" y="1075055"/>
            <a:ext cx="8475980" cy="4892675"/>
          </a:xfrm>
          <a:prstGeom prst="rect">
            <a:avLst/>
          </a:prstGeom>
          <a:noFill/>
          <a:ln>
            <a:solidFill>
              <a:srgbClr val="C69A77"/>
            </a:solidFill>
          </a:ln>
        </p:spPr>
        <p:txBody>
          <a:bodyPr wrap="square" rtlCol="0" anchor="t">
            <a:spAutoFit/>
          </a:bodyPr>
          <a:p>
            <a:pPr indent="0" algn="l" eaLnBrk="0" fontAlgn="auto" hangingPunct="0">
              <a:lnSpc>
                <a:spcPct val="150000"/>
              </a:lnSpc>
              <a:buClrTx/>
              <a:buSzTx/>
              <a:buFont typeface="Arial" panose="020B0604020202090204" pitchFamily="34" charset="0"/>
              <a:defRPr/>
            </a:pPr>
            <a:r>
              <a:rPr lang="zh-CN" altLang="en-US" sz="2800" b="1" dirty="0">
                <a:solidFill>
                  <a:schemeClr val="accent2">
                    <a:lumMod val="50000"/>
                  </a:schemeClr>
                </a:solidFill>
                <a:effectLst/>
                <a:latin typeface="宋体" charset="0"/>
                <a:ea typeface="宋体" charset="0"/>
                <a:cs typeface="宋体" charset="0"/>
                <a:sym typeface="+mn-ea"/>
              </a:rPr>
              <a:t>【非国家人员受贿罪】</a:t>
            </a:r>
            <a:endParaRPr lang="zh-CN" altLang="en-US" sz="2800" b="1" dirty="0">
              <a:solidFill>
                <a:schemeClr val="accent2">
                  <a:lumMod val="50000"/>
                </a:schemeClr>
              </a:solidFill>
              <a:effectLst/>
              <a:latin typeface="宋体" charset="0"/>
              <a:ea typeface="宋体" charset="0"/>
              <a:cs typeface="宋体" charset="0"/>
              <a:sym typeface="+mn-ea"/>
            </a:endParaRPr>
          </a:p>
          <a:p>
            <a:pPr indent="0" algn="l" eaLnBrk="0" fontAlgn="auto" hangingPunct="0">
              <a:lnSpc>
                <a:spcPct val="150000"/>
              </a:lnSpc>
              <a:buClrTx/>
              <a:buSzTx/>
              <a:buFont typeface="Arial" panose="020B0604020202090204" pitchFamily="34" charset="0"/>
              <a:defRPr/>
            </a:pPr>
            <a:r>
              <a:rPr lang="zh-CN" altLang="en-US" sz="2000" dirty="0">
                <a:solidFill>
                  <a:schemeClr val="tx1"/>
                </a:solidFill>
                <a:effectLst/>
                <a:latin typeface="宋体" charset="0"/>
                <a:ea typeface="宋体" charset="0"/>
                <a:cs typeface="宋体" charset="0"/>
                <a:sym typeface="+mn-ea"/>
              </a:rPr>
              <a:t>《刑法》</a:t>
            </a:r>
            <a:r>
              <a:rPr lang="en-US" altLang="zh-CN" sz="2000" dirty="0">
                <a:solidFill>
                  <a:schemeClr val="tx1"/>
                </a:solidFill>
                <a:effectLst/>
                <a:latin typeface="宋体" charset="0"/>
                <a:ea typeface="宋体" charset="0"/>
                <a:cs typeface="宋体" charset="0"/>
                <a:sym typeface="+mn-ea"/>
              </a:rPr>
              <a:t>第一百六十三条</a:t>
            </a:r>
            <a:endParaRPr lang="en-US" altLang="zh-CN" sz="2000" dirty="0">
              <a:solidFill>
                <a:schemeClr val="tx1"/>
              </a:solidFill>
              <a:effectLst/>
              <a:latin typeface="宋体" charset="0"/>
              <a:ea typeface="宋体" charset="0"/>
              <a:cs typeface="宋体" charset="0"/>
              <a:sym typeface="+mn-ea"/>
            </a:endParaRPr>
          </a:p>
          <a:p>
            <a:pPr indent="0" algn="l" eaLnBrk="0" fontAlgn="auto" hangingPunct="0">
              <a:lnSpc>
                <a:spcPct val="150000"/>
              </a:lnSpc>
              <a:buClrTx/>
              <a:buSzTx/>
              <a:buFont typeface="Arial" panose="020B0604020202090204" pitchFamily="34" charset="0"/>
              <a:defRPr/>
            </a:pPr>
            <a:r>
              <a:rPr lang="en-US" altLang="zh-CN" sz="2000" dirty="0">
                <a:solidFill>
                  <a:schemeClr val="tx1"/>
                </a:solidFill>
                <a:effectLst/>
                <a:latin typeface="宋体" charset="0"/>
                <a:ea typeface="宋体" charset="0"/>
                <a:cs typeface="宋体" charset="0"/>
                <a:sym typeface="+mn-ea"/>
              </a:rPr>
              <a:t>        公司、企业或者其他单位的工作人员，利用职务上的便利，索取他人财物或者非法收受他人财物，为他人谋取利益，数额较大的，处三年以下有期徒刑或者拘役，并处罚金；数额巨大或者有其他严重情节的，处三年以上十年以下有期徒刑，并处罚金；数额特别巨大或者有其他特别严重情节的，处十年以上有期徒刑或者无期徒刑，并处罚金。</a:t>
            </a:r>
            <a:endParaRPr lang="en-US" altLang="zh-CN" sz="2000" dirty="0">
              <a:solidFill>
                <a:schemeClr val="tx1"/>
              </a:solidFill>
              <a:effectLst/>
              <a:latin typeface="宋体" charset="0"/>
              <a:ea typeface="宋体" charset="0"/>
              <a:cs typeface="宋体" charset="0"/>
              <a:sym typeface="+mn-ea"/>
            </a:endParaRPr>
          </a:p>
          <a:p>
            <a:pPr indent="0" algn="l" eaLnBrk="0" fontAlgn="auto" hangingPunct="0">
              <a:lnSpc>
                <a:spcPct val="150000"/>
              </a:lnSpc>
              <a:buClrTx/>
              <a:buSzTx/>
              <a:buFont typeface="Arial" panose="020B0604020202090204" pitchFamily="34" charset="0"/>
              <a:defRPr/>
            </a:pPr>
            <a:r>
              <a:rPr lang="en-US" altLang="zh-CN" sz="2000" dirty="0">
                <a:solidFill>
                  <a:schemeClr val="tx1"/>
                </a:solidFill>
                <a:effectLst/>
                <a:latin typeface="宋体" charset="0"/>
                <a:ea typeface="宋体" charset="0"/>
                <a:cs typeface="宋体" charset="0"/>
                <a:sym typeface="+mn-ea"/>
              </a:rPr>
              <a:t>        公司、企业或者其他单位的工作人员在经济往来中，利用职务上的便利违反国家规定，收受各种名义的回扣、手续费，归个人所有的，依照前款的规定处罚。</a:t>
            </a:r>
            <a:endParaRPr lang="en-US" altLang="zh-CN" sz="2000" dirty="0">
              <a:solidFill>
                <a:schemeClr val="tx1"/>
              </a:solidFill>
              <a:effectLst/>
              <a:latin typeface="宋体" charset="0"/>
              <a:ea typeface="宋体" charset="0"/>
              <a:cs typeface="宋体"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19" name="文本框 18"/>
          <p:cNvSpPr txBox="1"/>
          <p:nvPr/>
        </p:nvSpPr>
        <p:spPr>
          <a:xfrm>
            <a:off x="164465" y="128905"/>
            <a:ext cx="52444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01 面对经营法律风险如何维权</a:t>
            </a:r>
            <a:endParaRPr lang="zh-CN" altLang="en-US" sz="2800" u="sng" dirty="0">
              <a:solidFill>
                <a:srgbClr val="A76A4E"/>
              </a:solidFill>
              <a:latin typeface="黑体" charset="0"/>
              <a:ea typeface="黑体" charset="0"/>
              <a:cs typeface="黑体" charset="0"/>
            </a:endParaRPr>
          </a:p>
        </p:txBody>
      </p:sp>
      <p:sp>
        <p:nvSpPr>
          <p:cNvPr id="22" name="文本框 21"/>
          <p:cNvSpPr txBox="1"/>
          <p:nvPr/>
        </p:nvSpPr>
        <p:spPr>
          <a:xfrm>
            <a:off x="1290955" y="1814195"/>
            <a:ext cx="2411095" cy="922020"/>
          </a:xfrm>
          <a:prstGeom prst="rect">
            <a:avLst/>
          </a:prstGeom>
          <a:noFill/>
        </p:spPr>
        <p:txBody>
          <a:bodyPr wrap="square" rtlCol="0">
            <a:spAutoFit/>
          </a:bodyPr>
          <a:p>
            <a:pPr algn="l">
              <a:lnSpc>
                <a:spcPct val="150000"/>
              </a:lnSpc>
              <a:buClrTx/>
              <a:buSzTx/>
              <a:buNone/>
            </a:pPr>
            <a:r>
              <a:rPr lang="zh-CN" altLang="en-US" sz="3600" dirty="0">
                <a:solidFill>
                  <a:srgbClr val="C00000"/>
                </a:solidFill>
                <a:effectLst>
                  <a:outerShdw blurRad="50800" dist="38100" dir="2700000" algn="tl" rotWithShape="0">
                    <a:prstClr val="black">
                      <a:alpha val="40000"/>
                    </a:prstClr>
                  </a:outerShdw>
                </a:effectLst>
                <a:latin typeface="黑体" charset="0"/>
                <a:ea typeface="黑体" charset="0"/>
              </a:rPr>
              <a:t>事实</a:t>
            </a:r>
            <a:endParaRPr lang="zh-CN" altLang="en-US" sz="3600" dirty="0">
              <a:solidFill>
                <a:srgbClr val="C00000"/>
              </a:solidFill>
              <a:effectLst>
                <a:outerShdw blurRad="50800" dist="38100" dir="2700000" algn="tl" rotWithShape="0">
                  <a:prstClr val="black">
                    <a:alpha val="40000"/>
                  </a:prstClr>
                </a:outerShdw>
              </a:effectLst>
              <a:latin typeface="黑体" charset="0"/>
              <a:ea typeface="黑体" charset="0"/>
            </a:endParaRPr>
          </a:p>
        </p:txBody>
      </p:sp>
      <p:sp>
        <p:nvSpPr>
          <p:cNvPr id="26" name="文本框 25"/>
          <p:cNvSpPr txBox="1"/>
          <p:nvPr/>
        </p:nvSpPr>
        <p:spPr>
          <a:xfrm>
            <a:off x="3035935" y="1122045"/>
            <a:ext cx="6096000" cy="2306955"/>
          </a:xfrm>
          <a:prstGeom prst="rect">
            <a:avLst/>
          </a:prstGeom>
          <a:noFill/>
        </p:spPr>
        <p:txBody>
          <a:bodyPr wrap="square" rtlCol="0" anchor="t">
            <a:spAutoFit/>
          </a:bodyPr>
          <a:p>
            <a:pPr eaLnBrk="1" hangingPunct="1">
              <a:lnSpc>
                <a:spcPct val="150000"/>
              </a:lnSpc>
            </a:pPr>
            <a:r>
              <a:rPr lang="zh-CN" altLang="en-US" sz="3200" dirty="0">
                <a:solidFill>
                  <a:srgbClr val="C00000"/>
                </a:solidFill>
                <a:latin typeface="黑体" charset="0"/>
                <a:ea typeface="黑体" charset="0"/>
                <a:cs typeface="楷体" panose="02010609060101010101" charset="-122"/>
                <a:sym typeface="+mn-ea"/>
              </a:rPr>
              <a:t>客观事实：原本发生了什么</a:t>
            </a:r>
            <a:endParaRPr lang="zh-CN" altLang="en-US" sz="3200" dirty="0">
              <a:solidFill>
                <a:srgbClr val="C00000"/>
              </a:solidFill>
              <a:latin typeface="黑体" charset="0"/>
              <a:ea typeface="黑体" charset="0"/>
              <a:cs typeface="楷体" panose="02010609060101010101" charset="-122"/>
            </a:endParaRPr>
          </a:p>
          <a:p>
            <a:pPr eaLnBrk="1" hangingPunct="1">
              <a:lnSpc>
                <a:spcPct val="150000"/>
              </a:lnSpc>
            </a:pPr>
            <a:r>
              <a:rPr lang="zh-CN" altLang="en-US" sz="3200" dirty="0">
                <a:solidFill>
                  <a:srgbClr val="C00000"/>
                </a:solidFill>
                <a:latin typeface="黑体" charset="0"/>
                <a:ea typeface="黑体" charset="0"/>
                <a:cs typeface="楷体" panose="02010609060101010101" charset="-122"/>
                <a:sym typeface="+mn-ea"/>
              </a:rPr>
              <a:t>主观事实：认为发生了什么</a:t>
            </a:r>
            <a:endParaRPr lang="zh-CN" altLang="en-US" sz="3200" dirty="0">
              <a:solidFill>
                <a:srgbClr val="C00000"/>
              </a:solidFill>
              <a:latin typeface="黑体" charset="0"/>
              <a:ea typeface="黑体" charset="0"/>
              <a:cs typeface="楷体" panose="02010609060101010101" charset="-122"/>
            </a:endParaRPr>
          </a:p>
          <a:p>
            <a:pPr eaLnBrk="1" hangingPunct="1">
              <a:lnSpc>
                <a:spcPct val="150000"/>
              </a:lnSpc>
            </a:pPr>
            <a:r>
              <a:rPr lang="zh-CN" altLang="en-US" sz="3200" dirty="0">
                <a:solidFill>
                  <a:srgbClr val="C00000"/>
                </a:solidFill>
                <a:latin typeface="黑体" charset="0"/>
                <a:ea typeface="黑体" charset="0"/>
                <a:cs typeface="楷体" panose="02010609060101010101" charset="-122"/>
                <a:sym typeface="+mn-ea"/>
              </a:rPr>
              <a:t>法律事实：证据证明了什么</a:t>
            </a:r>
            <a:endParaRPr lang="zh-CN" altLang="en-US" sz="3200" dirty="0">
              <a:solidFill>
                <a:srgbClr val="C00000"/>
              </a:solidFill>
              <a:latin typeface="黑体" charset="0"/>
              <a:ea typeface="黑体" charset="0"/>
              <a:cs typeface="楷体" panose="02010609060101010101" charset="-122"/>
              <a:sym typeface="+mn-ea"/>
            </a:endParaRPr>
          </a:p>
        </p:txBody>
      </p:sp>
      <p:sp>
        <p:nvSpPr>
          <p:cNvPr id="27" name="左大括号 26"/>
          <p:cNvSpPr/>
          <p:nvPr/>
        </p:nvSpPr>
        <p:spPr>
          <a:xfrm>
            <a:off x="2741930" y="1446530"/>
            <a:ext cx="294005" cy="1692275"/>
          </a:xfrm>
          <a:prstGeom prst="leftBrace">
            <a:avLst/>
          </a:prstGeom>
          <a:ln w="28575"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b="1">
              <a:solidFill>
                <a:srgbClr val="7F4D37"/>
              </a:solidFill>
              <a:latin typeface="黑体" charset="0"/>
              <a:ea typeface="黑体" charset="0"/>
            </a:endParaRPr>
          </a:p>
        </p:txBody>
      </p:sp>
      <p:sp>
        <p:nvSpPr>
          <p:cNvPr id="30" name="文本框 29"/>
          <p:cNvSpPr txBox="1"/>
          <p:nvPr/>
        </p:nvSpPr>
        <p:spPr>
          <a:xfrm>
            <a:off x="1520825" y="3510915"/>
            <a:ext cx="7908290" cy="2306955"/>
          </a:xfrm>
          <a:prstGeom prst="rect">
            <a:avLst/>
          </a:prstGeom>
          <a:solidFill>
            <a:srgbClr val="F4B183">
              <a:alpha val="25000"/>
            </a:srgbClr>
          </a:solidFill>
        </p:spPr>
        <p:txBody>
          <a:bodyPr wrap="square" rtlCol="0" anchor="t">
            <a:noAutofit/>
          </a:bodyPr>
          <a:p>
            <a:pPr algn="l" eaLnBrk="1" hangingPunct="1">
              <a:lnSpc>
                <a:spcPct val="150000"/>
              </a:lnSpc>
              <a:buClrTx/>
              <a:buSzTx/>
              <a:buNone/>
            </a:pPr>
            <a:r>
              <a:rPr lang="zh-CN" altLang="en-US" sz="2800" dirty="0">
                <a:solidFill>
                  <a:schemeClr val="accent2">
                    <a:lumMod val="50000"/>
                  </a:schemeClr>
                </a:solidFill>
                <a:latin typeface="黑体" charset="0"/>
                <a:ea typeface="黑体" charset="0"/>
                <a:cs typeface="黑体" charset="0"/>
                <a:sym typeface="+mn-ea"/>
              </a:rPr>
              <a:t>1.没证据就没事实。</a:t>
            </a:r>
            <a:endParaRPr lang="zh-CN" altLang="en-US" sz="2800" dirty="0">
              <a:solidFill>
                <a:schemeClr val="accent2">
                  <a:lumMod val="50000"/>
                </a:schemeClr>
              </a:solidFill>
              <a:latin typeface="黑体" charset="0"/>
              <a:ea typeface="黑体" charset="0"/>
              <a:cs typeface="黑体" charset="0"/>
            </a:endParaRPr>
          </a:p>
          <a:p>
            <a:pPr algn="l" eaLnBrk="1" hangingPunct="1">
              <a:lnSpc>
                <a:spcPct val="150000"/>
              </a:lnSpc>
              <a:buClrTx/>
              <a:buSzTx/>
              <a:buNone/>
            </a:pPr>
            <a:r>
              <a:rPr lang="zh-CN" altLang="en-US" sz="2800" dirty="0">
                <a:solidFill>
                  <a:schemeClr val="accent2">
                    <a:lumMod val="50000"/>
                  </a:schemeClr>
                </a:solidFill>
                <a:latin typeface="黑体" charset="0"/>
                <a:ea typeface="黑体" charset="0"/>
                <a:cs typeface="黑体" charset="0"/>
                <a:sym typeface="+mn-ea"/>
              </a:rPr>
              <a:t>2.有证据也不一定有事实。</a:t>
            </a:r>
            <a:endParaRPr lang="zh-CN" altLang="en-US" sz="2800" dirty="0">
              <a:solidFill>
                <a:schemeClr val="accent2">
                  <a:lumMod val="50000"/>
                </a:schemeClr>
              </a:solidFill>
              <a:latin typeface="黑体" charset="0"/>
              <a:ea typeface="黑体" charset="0"/>
              <a:cs typeface="黑体" charset="0"/>
            </a:endParaRPr>
          </a:p>
          <a:p>
            <a:pPr algn="l" eaLnBrk="1" hangingPunct="1">
              <a:lnSpc>
                <a:spcPct val="150000"/>
              </a:lnSpc>
              <a:buClrTx/>
              <a:buSzTx/>
              <a:buNone/>
            </a:pPr>
            <a:r>
              <a:rPr lang="zh-CN" altLang="en-US" sz="2800" dirty="0">
                <a:solidFill>
                  <a:schemeClr val="accent2">
                    <a:lumMod val="50000"/>
                  </a:schemeClr>
                </a:solidFill>
                <a:latin typeface="黑体" charset="0"/>
                <a:ea typeface="黑体" charset="0"/>
                <a:cs typeface="黑体" charset="0"/>
                <a:sym typeface="+mn-ea"/>
              </a:rPr>
              <a:t>3.有些事实要选择性裁剪。</a:t>
            </a:r>
            <a:endParaRPr lang="zh-CN" altLang="en-US" sz="2800" dirty="0">
              <a:solidFill>
                <a:schemeClr val="accent2">
                  <a:lumMod val="50000"/>
                </a:schemeClr>
              </a:solidFill>
              <a:latin typeface="黑体" charset="0"/>
              <a:ea typeface="黑体" charset="0"/>
              <a:cs typeface="黑体" charset="0"/>
              <a:sym typeface="+mn-ea"/>
            </a:endParaRPr>
          </a:p>
          <a:p>
            <a:pPr algn="l" eaLnBrk="1" hangingPunct="1">
              <a:lnSpc>
                <a:spcPct val="150000"/>
              </a:lnSpc>
              <a:buClrTx/>
              <a:buSzTx/>
              <a:buNone/>
            </a:pPr>
            <a:endParaRPr lang="zh-CN" altLang="en-US" sz="2800" dirty="0">
              <a:solidFill>
                <a:schemeClr val="accent2">
                  <a:lumMod val="50000"/>
                </a:schemeClr>
              </a:solidFill>
              <a:latin typeface="黑体" charset="0"/>
              <a:ea typeface="黑体" charset="0"/>
              <a:cs typeface="黑体" charset="0"/>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2" name="文本框 1"/>
          <p:cNvSpPr txBox="1"/>
          <p:nvPr/>
        </p:nvSpPr>
        <p:spPr>
          <a:xfrm>
            <a:off x="164465" y="128905"/>
            <a:ext cx="6663690"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4</a:t>
            </a:r>
            <a:r>
              <a:rPr lang="zh-CN" altLang="en-US" sz="2800" u="sng" dirty="0">
                <a:solidFill>
                  <a:srgbClr val="A76A4E"/>
                </a:solidFill>
                <a:latin typeface="黑体" charset="0"/>
                <a:ea typeface="黑体" charset="0"/>
                <a:cs typeface="黑体" charset="0"/>
              </a:rPr>
              <a:t> 刑法与企业经营法律风险防范</a:t>
            </a:r>
            <a:endParaRPr lang="zh-CN" altLang="en-US" sz="2800" u="sng" dirty="0">
              <a:solidFill>
                <a:srgbClr val="A76A4E"/>
              </a:solidFill>
              <a:latin typeface="黑体" charset="0"/>
              <a:ea typeface="黑体" charset="0"/>
              <a:cs typeface="黑体" charset="0"/>
            </a:endParaRPr>
          </a:p>
        </p:txBody>
      </p:sp>
      <p:sp>
        <p:nvSpPr>
          <p:cNvPr id="4" name="文本框 3"/>
          <p:cNvSpPr txBox="1"/>
          <p:nvPr/>
        </p:nvSpPr>
        <p:spPr>
          <a:xfrm>
            <a:off x="1206500" y="1167765"/>
            <a:ext cx="8827135" cy="4615815"/>
          </a:xfrm>
          <a:prstGeom prst="rect">
            <a:avLst/>
          </a:prstGeom>
          <a:noFill/>
          <a:ln>
            <a:solidFill>
              <a:srgbClr val="C69A77"/>
            </a:solidFill>
          </a:ln>
        </p:spPr>
        <p:txBody>
          <a:bodyPr wrap="square" rtlCol="0" anchor="t">
            <a:spAutoFit/>
          </a:bodyPr>
          <a:p>
            <a:pPr indent="0" algn="l" eaLnBrk="0" fontAlgn="auto" hangingPunct="0">
              <a:lnSpc>
                <a:spcPct val="150000"/>
              </a:lnSpc>
              <a:buClrTx/>
              <a:buSzTx/>
              <a:buFont typeface="Arial" panose="020B0604020202090204" pitchFamily="34" charset="0"/>
              <a:defRPr/>
            </a:pPr>
            <a:r>
              <a:rPr lang="zh-CN" altLang="en-US" sz="2800" b="1" dirty="0">
                <a:solidFill>
                  <a:schemeClr val="accent2">
                    <a:lumMod val="50000"/>
                  </a:schemeClr>
                </a:solidFill>
                <a:effectLst/>
                <a:latin typeface="宋体" charset="0"/>
                <a:ea typeface="宋体" charset="0"/>
                <a:cs typeface="宋体" charset="0"/>
                <a:sym typeface="+mn-ea"/>
              </a:rPr>
              <a:t>【挪用资金罪】</a:t>
            </a:r>
            <a:endParaRPr lang="zh-CN" altLang="en-US" sz="2800" b="1" dirty="0">
              <a:solidFill>
                <a:schemeClr val="accent2">
                  <a:lumMod val="50000"/>
                </a:schemeClr>
              </a:solidFill>
              <a:effectLst/>
              <a:latin typeface="宋体" charset="0"/>
              <a:ea typeface="宋体" charset="0"/>
              <a:cs typeface="宋体" charset="0"/>
              <a:sym typeface="+mn-ea"/>
            </a:endParaRPr>
          </a:p>
          <a:p>
            <a:pPr indent="0" algn="l" eaLnBrk="0" fontAlgn="auto" hangingPunct="0">
              <a:lnSpc>
                <a:spcPct val="150000"/>
              </a:lnSpc>
              <a:buClrTx/>
              <a:buSzTx/>
              <a:buFont typeface="Arial" panose="020B0604020202090204" pitchFamily="34" charset="0"/>
              <a:defRPr/>
            </a:pPr>
            <a:r>
              <a:rPr lang="zh-CN" altLang="en-US" sz="2400" dirty="0">
                <a:solidFill>
                  <a:schemeClr val="accent2">
                    <a:lumMod val="50000"/>
                  </a:schemeClr>
                </a:solidFill>
                <a:effectLst/>
                <a:latin typeface="宋体" charset="0"/>
                <a:ea typeface="宋体" charset="0"/>
                <a:cs typeface="宋体" charset="0"/>
                <a:sym typeface="+mn-ea"/>
              </a:rPr>
              <a:t>《刑法》第二百七十二条　</a:t>
            </a:r>
            <a:endParaRPr lang="zh-CN" altLang="en-US" sz="2400" dirty="0">
              <a:solidFill>
                <a:schemeClr val="accent2">
                  <a:lumMod val="50000"/>
                </a:schemeClr>
              </a:solidFill>
              <a:effectLst/>
              <a:latin typeface="宋体" charset="0"/>
              <a:ea typeface="宋体" charset="0"/>
              <a:cs typeface="宋体" charset="0"/>
            </a:endParaRPr>
          </a:p>
          <a:p>
            <a:pPr indent="0" algn="l" eaLnBrk="0" fontAlgn="auto" hangingPunct="0">
              <a:lnSpc>
                <a:spcPct val="150000"/>
              </a:lnSpc>
              <a:buClrTx/>
              <a:buSzTx/>
              <a:buFont typeface="Arial" panose="020B0604020202090204" pitchFamily="34" charset="0"/>
              <a:defRPr/>
            </a:pPr>
            <a:r>
              <a:rPr lang="zh-CN" altLang="en-US" sz="2400" dirty="0">
                <a:solidFill>
                  <a:schemeClr val="accent2">
                    <a:lumMod val="50000"/>
                  </a:schemeClr>
                </a:solidFill>
                <a:effectLst/>
                <a:latin typeface="宋体" charset="0"/>
                <a:ea typeface="宋体" charset="0"/>
                <a:cs typeface="宋体" charset="0"/>
                <a:sym typeface="+mn-ea"/>
              </a:rPr>
              <a:t> </a:t>
            </a:r>
            <a:r>
              <a:rPr lang="en-US" altLang="zh-CN" sz="2400" dirty="0">
                <a:solidFill>
                  <a:schemeClr val="accent2">
                    <a:lumMod val="50000"/>
                  </a:schemeClr>
                </a:solidFill>
                <a:effectLst/>
                <a:latin typeface="宋体" charset="0"/>
                <a:ea typeface="宋体" charset="0"/>
                <a:cs typeface="宋体" charset="0"/>
                <a:sym typeface="+mn-ea"/>
              </a:rPr>
              <a:t>       </a:t>
            </a:r>
            <a:r>
              <a:rPr lang="zh-CN" altLang="en-US" sz="2400" dirty="0">
                <a:solidFill>
                  <a:schemeClr val="accent2">
                    <a:lumMod val="50000"/>
                  </a:schemeClr>
                </a:solidFill>
                <a:effectLst/>
                <a:latin typeface="宋体" charset="0"/>
                <a:ea typeface="宋体" charset="0"/>
                <a:cs typeface="宋体" charset="0"/>
                <a:sym typeface="+mn-ea"/>
              </a:rPr>
              <a:t>公司、企业或者其他单位的工作人员，利用职务上的便利，挪用本单位资金归个人使用或者借贷给他人，数额较大、超过三个月未还的，或者虽未超过三个月，但数额较大、进行营利活动的，或者进行非法活动的，处三年以下有期徒刑或者拘役；挪用本单位资金数额巨大的，处三年以上七年以下有期徒刑；数额特别巨大的，处七年以上有期徒刑。</a:t>
            </a:r>
            <a:endParaRPr lang="zh-CN" altLang="en-US" sz="2400" dirty="0">
              <a:solidFill>
                <a:schemeClr val="accent2">
                  <a:lumMod val="50000"/>
                </a:schemeClr>
              </a:solidFill>
              <a:effectLst/>
              <a:latin typeface="宋体" charset="0"/>
              <a:ea typeface="宋体" charset="0"/>
              <a:cs typeface="宋体" charset="0"/>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1273810" y="1085850"/>
            <a:ext cx="8710295" cy="4802505"/>
          </a:xfrm>
          <a:prstGeom prst="rect">
            <a:avLst/>
          </a:prstGeom>
          <a:noFill/>
          <a:ln>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rtlCol="0">
            <a:normAutofit fontScale="85000"/>
          </a:bodyPr>
          <a:lst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lt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lt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lt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lt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lt1"/>
                </a:solidFill>
                <a:latin typeface="+mn-lt"/>
                <a:ea typeface="+mn-ea"/>
                <a:cs typeface="+mn-cs"/>
              </a:defRPr>
            </a:lvl5pPr>
            <a:lvl6pPr marL="2514600" indent="-228600" algn="l" rtl="0" eaLnBrk="1" latinLnBrk="0" hangingPunct="1">
              <a:spcBef>
                <a:spcPct val="20000"/>
              </a:spcBef>
              <a:buFont typeface="Arial" panose="020B0604020202090204"/>
              <a:buChar char="•"/>
              <a:defRPr kumimoji="0" sz="2000" kern="1200">
                <a:solidFill>
                  <a:schemeClr val="lt1"/>
                </a:solidFill>
                <a:latin typeface="+mn-lt"/>
                <a:ea typeface="+mn-ea"/>
                <a:cs typeface="+mn-cs"/>
              </a:defRPr>
            </a:lvl6pPr>
            <a:lvl7pPr marL="2971800" indent="-228600" algn="l" rtl="0" eaLnBrk="1" latinLnBrk="0" hangingPunct="1">
              <a:spcBef>
                <a:spcPct val="20000"/>
              </a:spcBef>
              <a:buFont typeface="Arial" panose="020B0604020202090204"/>
              <a:buChar char="•"/>
              <a:defRPr kumimoji="0" sz="2000" kern="1200">
                <a:solidFill>
                  <a:schemeClr val="lt1"/>
                </a:solidFill>
                <a:latin typeface="+mn-lt"/>
                <a:ea typeface="+mn-ea"/>
                <a:cs typeface="+mn-cs"/>
              </a:defRPr>
            </a:lvl7pPr>
            <a:lvl8pPr marL="3429000" indent="-228600" algn="l" rtl="0" eaLnBrk="1" latinLnBrk="0" hangingPunct="1">
              <a:spcBef>
                <a:spcPct val="20000"/>
              </a:spcBef>
              <a:buFont typeface="Arial" panose="020B0604020202090204"/>
              <a:buChar char="•"/>
              <a:defRPr kumimoji="0" sz="2000" kern="1200">
                <a:solidFill>
                  <a:schemeClr val="lt1"/>
                </a:solidFill>
                <a:latin typeface="+mn-lt"/>
                <a:ea typeface="+mn-ea"/>
                <a:cs typeface="+mn-cs"/>
              </a:defRPr>
            </a:lvl8pPr>
            <a:lvl9pPr marL="3886200" indent="-228600" algn="l" rtl="0" eaLnBrk="1" latinLnBrk="0" hangingPunct="1">
              <a:spcBef>
                <a:spcPct val="20000"/>
              </a:spcBef>
              <a:buFont typeface="Arial" panose="020B0604020202090204"/>
              <a:buChar char="•"/>
              <a:defRPr kumimoji="0" sz="2000" kern="1200">
                <a:solidFill>
                  <a:schemeClr val="lt1"/>
                </a:solidFill>
                <a:latin typeface="+mn-lt"/>
                <a:ea typeface="+mn-ea"/>
                <a:cs typeface="+mn-cs"/>
              </a:defRPr>
            </a:lvl9pPr>
          </a:lstStyle>
          <a:p>
            <a:pPr>
              <a:buNone/>
            </a:pPr>
            <a:r>
              <a:rPr lang="zh-CN" altLang="zh-CN" b="1" dirty="0" smtClean="0">
                <a:solidFill>
                  <a:schemeClr val="tx1"/>
                </a:solidFill>
                <a:effectLst/>
                <a:latin typeface="微软雅黑" charset="-122"/>
                <a:ea typeface="微软雅黑" charset="-122"/>
                <a:cs typeface="微软雅黑" charset="-122"/>
              </a:rPr>
              <a:t>重大责任事故罪</a:t>
            </a:r>
            <a:endParaRPr lang="en-US" altLang="zh-CN" b="1" dirty="0" smtClean="0">
              <a:solidFill>
                <a:schemeClr val="tx1"/>
              </a:solidFill>
              <a:effectLst/>
              <a:latin typeface="微软雅黑" charset="-122"/>
              <a:ea typeface="微软雅黑" charset="-122"/>
              <a:cs typeface="微软雅黑" charset="-122"/>
            </a:endParaRPr>
          </a:p>
          <a:p>
            <a:pPr>
              <a:lnSpc>
                <a:spcPts val="3800"/>
              </a:lnSpc>
              <a:buNone/>
            </a:pPr>
            <a:r>
              <a:rPr lang="en-US" altLang="zh-CN" b="1" dirty="0" smtClean="0">
                <a:solidFill>
                  <a:schemeClr val="tx1"/>
                </a:solidFill>
                <a:effectLst/>
                <a:latin typeface="微软雅黑" charset="-122"/>
                <a:ea typeface="微软雅黑" charset="-122"/>
                <a:cs typeface="微软雅黑" charset="-122"/>
              </a:rPr>
              <a:t>      </a:t>
            </a:r>
            <a:r>
              <a:rPr lang="zh-CN" altLang="en-US" dirty="0" smtClean="0">
                <a:solidFill>
                  <a:schemeClr val="tx1"/>
                </a:solidFill>
                <a:effectLst/>
                <a:latin typeface="微软雅黑" charset="-122"/>
                <a:ea typeface="微软雅黑" charset="-122"/>
                <a:cs typeface="微软雅黑" charset="-122"/>
              </a:rPr>
              <a:t>《刑法》</a:t>
            </a:r>
            <a:r>
              <a:rPr lang="en-US" altLang="zh-CN" dirty="0" smtClean="0">
                <a:solidFill>
                  <a:schemeClr val="tx1"/>
                </a:solidFill>
                <a:effectLst/>
                <a:latin typeface="微软雅黑" charset="-122"/>
                <a:ea typeface="微软雅黑" charset="-122"/>
                <a:cs typeface="微软雅黑" charset="-122"/>
              </a:rPr>
              <a:t>第一百三十四条第一款</a:t>
            </a:r>
            <a:r>
              <a:rPr lang="en-US" altLang="zh-CN" b="1" dirty="0" smtClean="0">
                <a:solidFill>
                  <a:schemeClr val="tx1"/>
                </a:solidFill>
                <a:effectLst/>
                <a:latin typeface="微软雅黑" charset="-122"/>
                <a:ea typeface="微软雅黑" charset="-122"/>
                <a:cs typeface="微软雅黑" charset="-122"/>
              </a:rPr>
              <a:t>  </a:t>
            </a:r>
            <a:r>
              <a:rPr lang="en-US" altLang="zh-CN" dirty="0" smtClean="0">
                <a:solidFill>
                  <a:schemeClr val="tx1"/>
                </a:solidFill>
                <a:effectLst/>
                <a:latin typeface="微软雅黑" charset="-122"/>
                <a:ea typeface="微软雅黑" charset="-122"/>
                <a:cs typeface="微软雅黑" charset="-122"/>
              </a:rPr>
              <a:t>重大责任事故罪是指在生产、作业中违反有关安全管理的规定，因而发生重大伤亡事故或者造成其他严重后果的行为。</a:t>
            </a:r>
            <a:endParaRPr lang="en-US" altLang="zh-CN" b="1" dirty="0" smtClean="0">
              <a:solidFill>
                <a:schemeClr val="tx1"/>
              </a:solidFill>
              <a:effectLst/>
              <a:latin typeface="微软雅黑" charset="-122"/>
              <a:ea typeface="微软雅黑" charset="-122"/>
              <a:cs typeface="微软雅黑" charset="-122"/>
            </a:endParaRPr>
          </a:p>
          <a:p>
            <a:pPr>
              <a:lnSpc>
                <a:spcPts val="3800"/>
              </a:lnSpc>
              <a:buNone/>
            </a:pPr>
            <a:r>
              <a:rPr lang="en-US" altLang="zh-CN" sz="2400" b="1" dirty="0" smtClean="0">
                <a:solidFill>
                  <a:schemeClr val="tx1"/>
                </a:solidFill>
                <a:effectLst/>
                <a:latin typeface="楷体" panose="02010609060101010101" charset="-122"/>
                <a:ea typeface="楷体" panose="02010609060101010101" charset="-122"/>
                <a:cs typeface="微软雅黑" charset="-122"/>
              </a:rPr>
              <a:t>     </a:t>
            </a:r>
            <a:r>
              <a:rPr lang="en-US" altLang="zh-CN" sz="2825" b="1" dirty="0" smtClean="0">
                <a:solidFill>
                  <a:schemeClr val="tx1"/>
                </a:solidFill>
                <a:effectLst/>
                <a:latin typeface="楷体" panose="02010609060101010101" charset="-122"/>
                <a:ea typeface="楷体" panose="02010609060101010101" charset="-122"/>
                <a:cs typeface="微软雅黑" charset="-122"/>
              </a:rPr>
              <a:t>        </a:t>
            </a:r>
            <a:r>
              <a:rPr lang="zh-CN" altLang="zh-CN" sz="2825" b="1" dirty="0" smtClean="0">
                <a:solidFill>
                  <a:schemeClr val="tx1"/>
                </a:solidFill>
                <a:effectLst/>
                <a:latin typeface="楷体" panose="02010609060101010101" charset="-122"/>
                <a:ea typeface="楷体" panose="02010609060101010101" charset="-122"/>
                <a:cs typeface="微软雅黑" charset="-122"/>
              </a:rPr>
              <a:t>处罚对象：</a:t>
            </a:r>
            <a:r>
              <a:rPr lang="en-US" altLang="zh-CN" sz="2825" b="1" dirty="0" smtClean="0">
                <a:solidFill>
                  <a:schemeClr val="tx1"/>
                </a:solidFill>
                <a:effectLst/>
                <a:latin typeface="楷体" panose="02010609060101010101" charset="-122"/>
                <a:ea typeface="楷体" panose="02010609060101010101" charset="-122"/>
                <a:cs typeface="微软雅黑" charset="-122"/>
              </a:rPr>
              <a:t>1</a:t>
            </a:r>
            <a:r>
              <a:rPr lang="zh-CN" altLang="zh-CN" sz="2825" b="1" dirty="0" smtClean="0">
                <a:solidFill>
                  <a:schemeClr val="tx1"/>
                </a:solidFill>
                <a:effectLst/>
                <a:latin typeface="楷体" panose="02010609060101010101" charset="-122"/>
                <a:ea typeface="楷体" panose="02010609060101010101" charset="-122"/>
                <a:cs typeface="微软雅黑" charset="-122"/>
              </a:rPr>
              <a:t>、管理人员；</a:t>
            </a:r>
            <a:r>
              <a:rPr lang="en-US" altLang="zh-CN" sz="2825" b="1" dirty="0" smtClean="0">
                <a:solidFill>
                  <a:schemeClr val="tx1"/>
                </a:solidFill>
                <a:effectLst/>
                <a:latin typeface="楷体" panose="02010609060101010101" charset="-122"/>
                <a:ea typeface="楷体" panose="02010609060101010101" charset="-122"/>
                <a:cs typeface="微软雅黑" charset="-122"/>
              </a:rPr>
              <a:t>2</a:t>
            </a:r>
            <a:r>
              <a:rPr lang="zh-CN" altLang="zh-CN" sz="2825" b="1" dirty="0" smtClean="0">
                <a:solidFill>
                  <a:schemeClr val="tx1"/>
                </a:solidFill>
                <a:effectLst/>
                <a:latin typeface="楷体" panose="02010609060101010101" charset="-122"/>
                <a:ea typeface="楷体" panose="02010609060101010101" charset="-122"/>
                <a:cs typeface="微软雅黑" charset="-122"/>
              </a:rPr>
              <a:t>、直接责任人员。</a:t>
            </a:r>
            <a:endParaRPr lang="en-US" altLang="zh-CN" sz="2400" b="1" dirty="0" smtClean="0">
              <a:solidFill>
                <a:schemeClr val="tx1"/>
              </a:solidFill>
              <a:effectLst/>
              <a:latin typeface="楷体" panose="02010609060101010101" charset="-122"/>
              <a:ea typeface="楷体" panose="02010609060101010101" charset="-122"/>
              <a:cs typeface="微软雅黑" charset="-122"/>
            </a:endParaRPr>
          </a:p>
          <a:p>
            <a:pPr>
              <a:lnSpc>
                <a:spcPts val="3800"/>
              </a:lnSpc>
              <a:buNone/>
            </a:pPr>
            <a:r>
              <a:rPr lang="en-US" altLang="zh-CN" dirty="0" smtClean="0">
                <a:solidFill>
                  <a:schemeClr val="tx1"/>
                </a:solidFill>
              </a:rPr>
              <a:t>          </a:t>
            </a:r>
            <a:r>
              <a:rPr lang="zh-CN" altLang="en-US" dirty="0" smtClean="0">
                <a:solidFill>
                  <a:schemeClr val="tx1"/>
                </a:solidFill>
              </a:rPr>
              <a:t>①造成死亡一人以上，或者重伤三人以上的</a:t>
            </a:r>
            <a:r>
              <a:rPr lang="en-US" altLang="zh-CN" dirty="0" smtClean="0">
                <a:solidFill>
                  <a:schemeClr val="tx1"/>
                </a:solidFill>
              </a:rPr>
              <a:t>;</a:t>
            </a:r>
            <a:endParaRPr lang="en-US" altLang="zh-CN" dirty="0" smtClean="0">
              <a:solidFill>
                <a:schemeClr val="tx1"/>
              </a:solidFill>
            </a:endParaRPr>
          </a:p>
          <a:p>
            <a:pPr>
              <a:lnSpc>
                <a:spcPts val="3800"/>
              </a:lnSpc>
              <a:buNone/>
            </a:pPr>
            <a:r>
              <a:rPr lang="en-US" altLang="zh-CN" dirty="0" smtClean="0">
                <a:solidFill>
                  <a:schemeClr val="tx1"/>
                </a:solidFill>
              </a:rPr>
              <a:t>          ②</a:t>
            </a:r>
            <a:r>
              <a:rPr lang="zh-CN" altLang="en-US" dirty="0" smtClean="0">
                <a:solidFill>
                  <a:schemeClr val="tx1"/>
                </a:solidFill>
              </a:rPr>
              <a:t>造成直接经济损失一百万元以上的</a:t>
            </a:r>
            <a:r>
              <a:rPr lang="en-US" altLang="zh-CN" dirty="0" smtClean="0">
                <a:solidFill>
                  <a:schemeClr val="tx1"/>
                </a:solidFill>
              </a:rPr>
              <a:t>;</a:t>
            </a:r>
            <a:endParaRPr lang="en-US" altLang="zh-CN" dirty="0" smtClean="0">
              <a:solidFill>
                <a:schemeClr val="tx1"/>
              </a:solidFill>
            </a:endParaRPr>
          </a:p>
          <a:p>
            <a:pPr>
              <a:lnSpc>
                <a:spcPts val="3800"/>
              </a:lnSpc>
              <a:buNone/>
            </a:pPr>
            <a:r>
              <a:rPr lang="en-US" altLang="zh-CN" dirty="0" smtClean="0">
                <a:solidFill>
                  <a:schemeClr val="tx1"/>
                </a:solidFill>
              </a:rPr>
              <a:t>          ③</a:t>
            </a:r>
            <a:r>
              <a:rPr lang="zh-CN" altLang="en-US" dirty="0" smtClean="0">
                <a:solidFill>
                  <a:schemeClr val="tx1"/>
                </a:solidFill>
              </a:rPr>
              <a:t>造成其他严重后果的情形。</a:t>
            </a:r>
            <a:endParaRPr lang="zh-CN" altLang="en-US" dirty="0" smtClean="0">
              <a:solidFill>
                <a:schemeClr val="tx1"/>
              </a:solidFill>
            </a:endParaRPr>
          </a:p>
          <a:p>
            <a:endParaRPr lang="zh-CN" altLang="en-US" b="1" dirty="0" smtClean="0">
              <a:solidFill>
                <a:schemeClr val="tx1"/>
              </a:solidFill>
              <a:effectLst>
                <a:outerShdw blurRad="38100" dist="38100" dir="2700000" algn="tl">
                  <a:srgbClr val="000000">
                    <a:alpha val="43137"/>
                  </a:srgbClr>
                </a:outerShdw>
              </a:effectLst>
              <a:latin typeface="微软雅黑" charset="-122"/>
              <a:ea typeface="微软雅黑" charset="-122"/>
              <a:cs typeface="微软雅黑" charset="-122"/>
            </a:endParaRPr>
          </a:p>
        </p:txBody>
      </p:sp>
      <p:sp>
        <p:nvSpPr>
          <p:cNvPr id="4" name="文本框 3"/>
          <p:cNvSpPr txBox="1"/>
          <p:nvPr/>
        </p:nvSpPr>
        <p:spPr>
          <a:xfrm>
            <a:off x="164465" y="0"/>
            <a:ext cx="598233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a:t>
            </a:r>
            <a:r>
              <a:rPr lang="en-US" altLang="zh-CN" sz="2800" u="sng" dirty="0">
                <a:solidFill>
                  <a:srgbClr val="A76A4E"/>
                </a:solidFill>
                <a:latin typeface="黑体" charset="0"/>
                <a:ea typeface="黑体" charset="0"/>
                <a:cs typeface="黑体" charset="0"/>
              </a:rPr>
              <a:t>4</a:t>
            </a:r>
            <a:r>
              <a:rPr lang="zh-CN" altLang="en-US" sz="2800" u="sng" dirty="0">
                <a:solidFill>
                  <a:srgbClr val="A76A4E"/>
                </a:solidFill>
                <a:latin typeface="黑体" charset="0"/>
                <a:ea typeface="黑体" charset="0"/>
                <a:cs typeface="黑体" charset="0"/>
              </a:rPr>
              <a:t> 刑法与企业经营法律风险防范</a:t>
            </a:r>
            <a:endParaRPr lang="zh-CN" altLang="en-US" sz="2800" u="sng" dirty="0">
              <a:solidFill>
                <a:srgbClr val="A76A4E"/>
              </a:solidFill>
              <a:latin typeface="黑体" charset="0"/>
              <a:ea typeface="黑体" charset="0"/>
              <a:cs typeface="黑体" charset="0"/>
            </a:endParaRPr>
          </a:p>
        </p:txBody>
      </p:sp>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3" grpId="1" animBg="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5849" t="16154" b="12392"/>
          <a:stretch>
            <a:fillRect/>
          </a:stretch>
        </p:blipFill>
        <p:spPr>
          <a:xfrm>
            <a:off x="-57150" y="-76199"/>
            <a:ext cx="12249149" cy="6972300"/>
          </a:xfrm>
          <a:prstGeom prst="rect">
            <a:avLst/>
          </a:prstGeom>
        </p:spPr>
      </p:pic>
      <p:sp>
        <p:nvSpPr>
          <p:cNvPr id="5" name="矩形 4"/>
          <p:cNvSpPr/>
          <p:nvPr/>
        </p:nvSpPr>
        <p:spPr>
          <a:xfrm>
            <a:off x="-57150" y="-220344"/>
            <a:ext cx="12906375" cy="7260590"/>
          </a:xfrm>
          <a:prstGeom prst="rect">
            <a:avLst/>
          </a:prstGeom>
          <a:solidFill>
            <a:srgbClr val="9357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69035" y="824865"/>
            <a:ext cx="9516110" cy="4991735"/>
          </a:xfrm>
          <a:prstGeom prst="rect">
            <a:avLst/>
          </a:prstGeom>
          <a:solidFill>
            <a:srgbClr val="261818">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宋体" pitchFamily="2" charset="-122"/>
              <a:cs typeface="+mn-cs"/>
            </a:endParaRPr>
          </a:p>
        </p:txBody>
      </p:sp>
      <p:sp>
        <p:nvSpPr>
          <p:cNvPr id="28676" name="文本框 16"/>
          <p:cNvSpPr txBox="1"/>
          <p:nvPr/>
        </p:nvSpPr>
        <p:spPr>
          <a:xfrm>
            <a:off x="3101023" y="2275523"/>
            <a:ext cx="6373812" cy="2306955"/>
          </a:xfrm>
          <a:prstGeom prst="rect">
            <a:avLst/>
          </a:prstGeom>
          <a:noFill/>
          <a:ln w="9525">
            <a:noFill/>
          </a:ln>
        </p:spPr>
        <p:txBody>
          <a:bodyPr>
            <a:spAutoFit/>
          </a:bodyPr>
          <a:lstStyle/>
          <a:p>
            <a:pPr algn="ctr"/>
            <a:endParaRPr lang="en-US" altLang="zh-CN" sz="7200" b="1" dirty="0">
              <a:solidFill>
                <a:schemeClr val="bg1"/>
              </a:solidFill>
              <a:latin typeface="方正楷体_GBK" panose="02000000000000000000" charset="-122"/>
              <a:ea typeface="方正楷体_GBK" panose="02000000000000000000" charset="-122"/>
            </a:endParaRPr>
          </a:p>
          <a:p>
            <a:pPr algn="ctr"/>
            <a:endParaRPr lang="en-US" altLang="zh-CN" sz="7200" b="1" dirty="0">
              <a:solidFill>
                <a:schemeClr val="bg1"/>
              </a:solidFill>
              <a:latin typeface="方正楷体_GBK" panose="02000000000000000000" charset="-122"/>
              <a:ea typeface="方正楷体_GBK" panose="02000000000000000000" charset="-122"/>
            </a:endParaRPr>
          </a:p>
        </p:txBody>
      </p:sp>
      <p:sp>
        <p:nvSpPr>
          <p:cNvPr id="28677" name="矩形 17"/>
          <p:cNvSpPr/>
          <p:nvPr/>
        </p:nvSpPr>
        <p:spPr>
          <a:xfrm>
            <a:off x="3494932" y="3651310"/>
            <a:ext cx="5585994" cy="584775"/>
          </a:xfrm>
          <a:prstGeom prst="rect">
            <a:avLst/>
          </a:prstGeom>
          <a:noFill/>
          <a:ln w="9525">
            <a:noFill/>
          </a:ln>
        </p:spPr>
        <p:txBody>
          <a:bodyPr wrap="square">
            <a:spAutoFit/>
          </a:bodyPr>
          <a:lstStyle/>
          <a:p>
            <a:r>
              <a:rPr lang="zh-CN" altLang="en-US" sz="3200" b="1" dirty="0">
                <a:solidFill>
                  <a:srgbClr val="BFBFBF"/>
                </a:solidFill>
                <a:latin typeface="楷体" panose="02010609060101010101" charset="-122"/>
                <a:ea typeface="楷体" panose="02010609060101010101" charset="-122"/>
              </a:rPr>
              <a:t>北京中银（泸州）律师事务所</a:t>
            </a:r>
            <a:endParaRPr lang="zh-CN" altLang="en-US" sz="3200" b="1" dirty="0">
              <a:solidFill>
                <a:srgbClr val="BFBFBF"/>
              </a:solidFill>
              <a:latin typeface="楷体" panose="02010609060101010101" charset="-122"/>
              <a:ea typeface="楷体" panose="02010609060101010101" charset="-122"/>
            </a:endParaRPr>
          </a:p>
        </p:txBody>
      </p:sp>
      <p:sp>
        <p:nvSpPr>
          <p:cNvPr id="19" name="矩形 18"/>
          <p:cNvSpPr/>
          <p:nvPr/>
        </p:nvSpPr>
        <p:spPr>
          <a:xfrm>
            <a:off x="3853497" y="4262822"/>
            <a:ext cx="4486275" cy="638810"/>
          </a:xfrm>
          <a:prstGeom prst="rect">
            <a:avLst/>
          </a:prstGeom>
          <a:solidFill>
            <a:srgbClr val="A76A4E"/>
          </a:solidFill>
          <a:ln>
            <a:noFill/>
          </a:ln>
          <a:effectLst>
            <a:outerShdw blurRad="190500" dist="38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dirty="0">
                <a:solidFill>
                  <a:schemeClr val="bg1"/>
                </a:solidFill>
                <a:latin typeface="楷体" panose="02010609060101010101" charset="-122"/>
                <a:ea typeface="楷体" panose="02010609060101010101" charset="-122"/>
                <a:cs typeface="楷体" panose="02010609060101010101" charset="-122"/>
              </a:rPr>
              <a:t>李强律师  18982783333</a:t>
            </a:r>
            <a:endParaRPr kumimoji="0" lang="zh-CN" altLang="en-US" sz="2800" b="1" i="0" u="none" strike="noStrike" kern="1200" cap="none" spc="0" normalizeH="0" baseline="0" dirty="0">
              <a:solidFill>
                <a:schemeClr val="bg1"/>
              </a:solidFill>
              <a:latin typeface="楷体" panose="02010609060101010101" charset="-122"/>
              <a:ea typeface="楷体" panose="02010609060101010101" charset="-122"/>
              <a:cs typeface="楷体" panose="02010609060101010101" charset="-122"/>
            </a:endParaRPr>
          </a:p>
        </p:txBody>
      </p:sp>
      <p:pic>
        <p:nvPicPr>
          <p:cNvPr id="6" name="图片 5" descr="律所图标"/>
          <p:cNvPicPr>
            <a:picLocks noChangeAspect="1"/>
          </p:cNvPicPr>
          <p:nvPr>
            <p:custDataLst>
              <p:tags r:id="rId2"/>
            </p:custDataLst>
          </p:nvPr>
        </p:nvPicPr>
        <p:blipFill>
          <a:blip r:embed="rId3"/>
          <a:stretch>
            <a:fillRect/>
          </a:stretch>
        </p:blipFill>
        <p:spPr>
          <a:xfrm rot="10800000" flipH="1" flipV="1">
            <a:off x="0" y="0"/>
            <a:ext cx="3299460" cy="793750"/>
          </a:xfrm>
          <a:prstGeom prst="rect">
            <a:avLst/>
          </a:prstGeom>
        </p:spPr>
      </p:pic>
      <p:sp>
        <p:nvSpPr>
          <p:cNvPr id="2" name="文本框 1"/>
          <p:cNvSpPr txBox="1"/>
          <p:nvPr/>
        </p:nvSpPr>
        <p:spPr>
          <a:xfrm>
            <a:off x="2403475" y="2125345"/>
            <a:ext cx="7385685" cy="1499235"/>
          </a:xfrm>
          <a:prstGeom prst="rect">
            <a:avLst/>
          </a:prstGeom>
          <a:noFill/>
        </p:spPr>
        <p:txBody>
          <a:bodyPr wrap="square" rtlCol="0">
            <a:noAutofit/>
          </a:bodyPr>
          <a:p>
            <a:r>
              <a:rPr lang="zh-CN" altLang="en-US" sz="4000">
                <a:solidFill>
                  <a:schemeClr val="bg2"/>
                </a:solidFill>
                <a:latin typeface="黑体" charset="0"/>
                <a:ea typeface="黑体" charset="0"/>
              </a:rPr>
              <a:t>立足泸州，看齐国内，放眼世界！</a:t>
            </a:r>
            <a:endParaRPr lang="zh-CN" altLang="en-US" sz="4000">
              <a:solidFill>
                <a:schemeClr val="bg2"/>
              </a:solidFill>
              <a:latin typeface="黑体" charset="0"/>
              <a:ea typeface="黑体" charset="0"/>
            </a:endParaRPr>
          </a:p>
        </p:txBody>
      </p:sp>
    </p:spTree>
    <p:custDataLst>
      <p:tags r:id="rId4"/>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bwMode="auto">
          <a:xfrm>
            <a:off x="2308225" y="1304925"/>
            <a:ext cx="2233613" cy="4535488"/>
          </a:xfrm>
          <a:prstGeom prst="roundRect">
            <a:avLst/>
          </a:prstGeom>
          <a:solidFill>
            <a:schemeClr val="accent1">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endParaRPr kumimoji="0" lang="en-US" altLang="zh-CN"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en-US" altLang="zh-CN" sz="3200" b="0" i="0" u="none" strike="noStrike" kern="1200" cap="none" spc="0" normalizeH="0" baseline="0" noProof="0" dirty="0">
                <a:ln>
                  <a:noFill/>
                </a:ln>
                <a:solidFill>
                  <a:schemeClr val="dk1"/>
                </a:solidFill>
                <a:effectLst/>
                <a:uLnTx/>
                <a:uFillTx/>
                <a:latin typeface="+mn-lt"/>
                <a:ea typeface="+mn-ea"/>
                <a:cs typeface="+mn-cs"/>
              </a:rPr>
              <a:t>    </a:t>
            </a:r>
            <a:r>
              <a:rPr kumimoji="0" lang="zh-CN" altLang="en-US" sz="4400" b="1" i="0" u="none" strike="noStrike" kern="1200" cap="none" spc="0" normalizeH="0" baseline="0" noProof="0" dirty="0">
                <a:ln>
                  <a:noFill/>
                </a:ln>
                <a:solidFill>
                  <a:schemeClr val="tx1"/>
                </a:solidFill>
                <a:effectLst/>
                <a:uLnTx/>
                <a:uFillTx/>
                <a:latin typeface="+mn-lt"/>
                <a:ea typeface="+mn-ea"/>
                <a:cs typeface="+mn-cs"/>
              </a:rPr>
              <a:t>证</a:t>
            </a:r>
            <a:endParaRPr kumimoji="0" lang="en-US" altLang="zh-CN" sz="4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4400" b="1" i="0" u="none" strike="noStrike" kern="1200" cap="none" spc="0" normalizeH="0" baseline="0" noProof="0" dirty="0">
                <a:ln>
                  <a:noFill/>
                </a:ln>
                <a:solidFill>
                  <a:schemeClr val="tx1"/>
                </a:solidFill>
                <a:effectLst/>
                <a:uLnTx/>
                <a:uFillTx/>
                <a:latin typeface="+mn-lt"/>
                <a:ea typeface="+mn-ea"/>
                <a:cs typeface="+mn-cs"/>
              </a:rPr>
              <a:t>   明</a:t>
            </a:r>
            <a:endParaRPr kumimoji="0" lang="en-US" altLang="zh-CN" sz="4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4400" b="1" i="0" u="none" strike="noStrike" kern="1200" cap="none" spc="0" normalizeH="0" baseline="0" noProof="0" dirty="0">
                <a:ln>
                  <a:noFill/>
                </a:ln>
                <a:solidFill>
                  <a:schemeClr val="tx1"/>
                </a:solidFill>
                <a:effectLst/>
                <a:uLnTx/>
                <a:uFillTx/>
                <a:latin typeface="+mn-lt"/>
                <a:ea typeface="+mn-ea"/>
                <a:cs typeface="+mn-cs"/>
              </a:rPr>
              <a:t>   标</a:t>
            </a:r>
            <a:endParaRPr kumimoji="0" lang="en-US" altLang="zh-CN" sz="4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4400" b="1" i="0" u="none" strike="noStrike" kern="1200" cap="none" spc="0" normalizeH="0" baseline="0" noProof="0" dirty="0">
                <a:ln>
                  <a:noFill/>
                </a:ln>
                <a:solidFill>
                  <a:schemeClr val="tx1"/>
                </a:solidFill>
                <a:effectLst/>
                <a:uLnTx/>
                <a:uFillTx/>
                <a:latin typeface="+mn-lt"/>
                <a:ea typeface="+mn-ea"/>
                <a:cs typeface="+mn-cs"/>
              </a:rPr>
              <a:t>   准</a:t>
            </a:r>
            <a:endParaRPr kumimoji="0" lang="en-US" altLang="zh-CN" sz="4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endParaRPr kumimoji="0" lang="en-US" altLang="zh-CN" sz="20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mn-lt"/>
                <a:ea typeface="+mn-ea"/>
                <a:cs typeface="+mn-cs"/>
              </a:rPr>
              <a:t>   </a:t>
            </a:r>
            <a:r>
              <a:rPr kumimoji="0" lang="zh-CN" altLang="en-US" sz="2400" b="0" i="0" u="none" strike="noStrike" kern="1200" cap="none" spc="0" normalizeH="0" baseline="0" noProof="0" dirty="0">
                <a:ln>
                  <a:noFill/>
                </a:ln>
                <a:solidFill>
                  <a:schemeClr val="dk1"/>
                </a:solidFill>
                <a:effectLst/>
                <a:uLnTx/>
                <a:uFillTx/>
                <a:latin typeface="+mn-lt"/>
                <a:ea typeface="+mn-ea"/>
                <a:cs typeface="+mn-cs"/>
              </a:rPr>
              <a:t>事实清楚，证据确实充分 </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2531" name="右箭头 2"/>
          <p:cNvSpPr/>
          <p:nvPr/>
        </p:nvSpPr>
        <p:spPr>
          <a:xfrm>
            <a:off x="4829175" y="2960370"/>
            <a:ext cx="1081088" cy="792163"/>
          </a:xfrm>
          <a:prstGeom prst="rightArrow">
            <a:avLst>
              <a:gd name="adj1" fmla="val 50000"/>
              <a:gd name="adj2" fmla="val 50040"/>
            </a:avLst>
          </a:prstGeom>
          <a:solidFill>
            <a:schemeClr val="accent1">
              <a:lumMod val="40000"/>
              <a:lumOff val="60000"/>
            </a:schemeClr>
          </a:solidFill>
          <a:ln w="9525" cap="flat" cmpd="sng">
            <a:solidFill>
              <a:schemeClr val="tx1"/>
            </a:solidFill>
            <a:prstDash val="solid"/>
            <a:round/>
            <a:headEnd type="none" w="med" len="med"/>
            <a:tailEnd type="none" w="med" len="med"/>
          </a:ln>
        </p:spPr>
        <p:txBody>
          <a:bodyPr/>
          <a:p>
            <a:endParaRPr lang="zh-CN" altLang="en-US" dirty="0">
              <a:latin typeface="Arial" panose="020B0604020202090204" pitchFamily="34" charset="0"/>
            </a:endParaRPr>
          </a:p>
        </p:txBody>
      </p:sp>
      <p:cxnSp>
        <p:nvCxnSpPr>
          <p:cNvPr id="22532" name="直接连接符 6"/>
          <p:cNvCxnSpPr/>
          <p:nvPr/>
        </p:nvCxnSpPr>
        <p:spPr>
          <a:xfrm>
            <a:off x="6197600" y="765175"/>
            <a:ext cx="0" cy="5327650"/>
          </a:xfrm>
          <a:prstGeom prst="line">
            <a:avLst/>
          </a:prstGeom>
          <a:ln w="9525" cap="flat" cmpd="sng">
            <a:solidFill>
              <a:schemeClr val="tx1"/>
            </a:solidFill>
            <a:prstDash val="solid"/>
            <a:headEnd type="none" w="med" len="med"/>
            <a:tailEnd type="none" w="med" len="med"/>
          </a:ln>
        </p:spPr>
      </p:cxnSp>
      <p:sp>
        <p:nvSpPr>
          <p:cNvPr id="8" name="流程图: 可选过程 7"/>
          <p:cNvSpPr/>
          <p:nvPr/>
        </p:nvSpPr>
        <p:spPr bwMode="auto">
          <a:xfrm>
            <a:off x="6850063" y="920750"/>
            <a:ext cx="2736850" cy="1152525"/>
          </a:xfrm>
          <a:prstGeom prst="flowChartAlternateProcess">
            <a:avLst/>
          </a:prstGeom>
          <a:solidFill>
            <a:schemeClr val="accent1">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3600" b="0" i="0" u="none" strike="noStrike" kern="1200" cap="none" spc="0" normalizeH="0" baseline="0" noProof="0" dirty="0">
                <a:ln>
                  <a:noFill/>
                </a:ln>
                <a:solidFill>
                  <a:schemeClr val="tx1"/>
                </a:solidFill>
                <a:effectLst/>
                <a:uLnTx/>
                <a:uFillTx/>
                <a:latin typeface="+mn-lt"/>
                <a:ea typeface="+mn-ea"/>
                <a:cs typeface="+mn-cs"/>
              </a:rPr>
              <a:t>民事诉讼</a:t>
            </a:r>
            <a:endParaRPr kumimoji="0" lang="en-US" altLang="zh-CN"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a:ln>
                  <a:noFill/>
                </a:ln>
                <a:solidFill>
                  <a:schemeClr val="dk1"/>
                </a:solidFill>
                <a:effectLst/>
                <a:uLnTx/>
                <a:uFillTx/>
                <a:latin typeface="+mn-lt"/>
                <a:ea typeface="+mn-ea"/>
                <a:cs typeface="+mn-cs"/>
              </a:rPr>
              <a:t>盖然性证明标准</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流程图: 可选过程 8"/>
          <p:cNvSpPr/>
          <p:nvPr/>
        </p:nvSpPr>
        <p:spPr bwMode="auto">
          <a:xfrm>
            <a:off x="6850380" y="2744153"/>
            <a:ext cx="2808288" cy="1223963"/>
          </a:xfrm>
          <a:prstGeom prst="flowChartAlternateProcess">
            <a:avLst/>
          </a:prstGeom>
          <a:solidFill>
            <a:schemeClr val="accent1">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3600" b="0" i="0" u="none" strike="noStrike" kern="1200" cap="none" spc="0" normalizeH="0" baseline="0" noProof="0" dirty="0">
                <a:ln>
                  <a:noFill/>
                </a:ln>
                <a:solidFill>
                  <a:schemeClr val="tx1"/>
                </a:solidFill>
                <a:effectLst/>
                <a:uLnTx/>
                <a:uFillTx/>
                <a:latin typeface="+mn-lt"/>
                <a:ea typeface="+mn-ea"/>
                <a:cs typeface="+mn-cs"/>
              </a:rPr>
              <a:t>行政诉讼</a:t>
            </a:r>
            <a:endParaRPr kumimoji="0" lang="en-US" altLang="zh-CN"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a:ln>
                  <a:noFill/>
                </a:ln>
                <a:solidFill>
                  <a:schemeClr val="dk1"/>
                </a:solidFill>
                <a:effectLst/>
                <a:uLnTx/>
                <a:uFillTx/>
                <a:latin typeface="+mn-lt"/>
                <a:ea typeface="+mn-ea"/>
                <a:cs typeface="+mn-cs"/>
              </a:rPr>
              <a:t>清楚而具有说服力</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流程图: 可选过程 9"/>
          <p:cNvSpPr/>
          <p:nvPr/>
        </p:nvSpPr>
        <p:spPr bwMode="auto">
          <a:xfrm>
            <a:off x="6838950" y="4639310"/>
            <a:ext cx="2819400" cy="1152525"/>
          </a:xfrm>
          <a:prstGeom prst="flowChartAlternateProcess">
            <a:avLst/>
          </a:prstGeom>
          <a:solidFill>
            <a:schemeClr val="accent1">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3600" b="0" i="0" u="none" strike="noStrike" kern="1200" cap="none" spc="0" normalizeH="0" baseline="0" noProof="0" dirty="0">
                <a:ln>
                  <a:noFill/>
                </a:ln>
                <a:solidFill>
                  <a:schemeClr val="tx1"/>
                </a:solidFill>
                <a:effectLst/>
                <a:uLnTx/>
                <a:uFillTx/>
                <a:latin typeface="+mn-lt"/>
                <a:ea typeface="+mn-ea"/>
                <a:cs typeface="+mn-cs"/>
              </a:rPr>
              <a:t>刑事诉讼</a:t>
            </a:r>
            <a:endParaRPr kumimoji="0" lang="en-US" altLang="zh-CN"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a:ln>
                  <a:noFill/>
                </a:ln>
                <a:solidFill>
                  <a:schemeClr val="dk1"/>
                </a:solidFill>
                <a:effectLst/>
                <a:uLnTx/>
                <a:uFillTx/>
                <a:latin typeface="+mn-lt"/>
                <a:ea typeface="+mn-ea"/>
                <a:cs typeface="+mn-cs"/>
              </a:rPr>
              <a:t>排除合理怀疑</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文本框 18"/>
          <p:cNvSpPr txBox="1"/>
          <p:nvPr/>
        </p:nvSpPr>
        <p:spPr>
          <a:xfrm>
            <a:off x="164465" y="128905"/>
            <a:ext cx="52444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01 面对经营法律风险如何维权</a:t>
            </a:r>
            <a:endParaRPr lang="zh-CN" altLang="en-US" sz="2800" u="sng" dirty="0">
              <a:solidFill>
                <a:srgbClr val="A76A4E"/>
              </a:solidFill>
              <a:latin typeface="黑体" charset="0"/>
              <a:ea typeface="黑体" charset="0"/>
              <a:cs typeface="黑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P spid="9"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19" name="文本框 18"/>
          <p:cNvSpPr txBox="1"/>
          <p:nvPr/>
        </p:nvSpPr>
        <p:spPr>
          <a:xfrm>
            <a:off x="164465" y="128905"/>
            <a:ext cx="52444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01 面对经营法律风险如何维权</a:t>
            </a:r>
            <a:endParaRPr lang="zh-CN" altLang="en-US" sz="2800" u="sng" dirty="0">
              <a:solidFill>
                <a:srgbClr val="A76A4E"/>
              </a:solidFill>
              <a:latin typeface="黑体" charset="0"/>
              <a:ea typeface="黑体" charset="0"/>
              <a:cs typeface="黑体" charset="0"/>
            </a:endParaRPr>
          </a:p>
        </p:txBody>
      </p:sp>
      <p:sp>
        <p:nvSpPr>
          <p:cNvPr id="3" name="文本框 2"/>
          <p:cNvSpPr txBox="1"/>
          <p:nvPr/>
        </p:nvSpPr>
        <p:spPr>
          <a:xfrm>
            <a:off x="2783840" y="1476375"/>
            <a:ext cx="8504555" cy="1076325"/>
          </a:xfrm>
          <a:prstGeom prst="rect">
            <a:avLst/>
          </a:prstGeom>
          <a:noFill/>
        </p:spPr>
        <p:txBody>
          <a:bodyPr wrap="square" rtlCol="0" anchor="t">
            <a:spAutoFit/>
          </a:bodyPr>
          <a:p>
            <a:pPr algn="l">
              <a:buClrTx/>
              <a:buSzTx/>
              <a:buNone/>
            </a:pPr>
            <a:r>
              <a:rPr lang="zh-CN" altLang="en-US" sz="3200" b="1" dirty="0">
                <a:solidFill>
                  <a:srgbClr val="C00000"/>
                </a:solidFill>
                <a:latin typeface="黑体" charset="0"/>
                <a:ea typeface="黑体" charset="0"/>
                <a:cs typeface="黑体" charset="0"/>
                <a:sym typeface="+mn-ea"/>
              </a:rPr>
              <a:t>实质正义：</a:t>
            </a:r>
            <a:r>
              <a:rPr lang="zh-CN" altLang="en-US" sz="3200" dirty="0">
                <a:solidFill>
                  <a:srgbClr val="C00000"/>
                </a:solidFill>
                <a:latin typeface="黑体" charset="0"/>
                <a:ea typeface="黑体" charset="0"/>
                <a:cs typeface="黑体" charset="0"/>
                <a:sym typeface="+mn-ea"/>
              </a:rPr>
              <a:t>包公，三只眼，“看”，天眼，</a:t>
            </a:r>
            <a:endParaRPr lang="zh-CN" altLang="en-US" sz="3200" dirty="0">
              <a:solidFill>
                <a:srgbClr val="C00000"/>
              </a:solidFill>
              <a:latin typeface="黑体" charset="0"/>
              <a:ea typeface="黑体" charset="0"/>
              <a:cs typeface="黑体" charset="0"/>
            </a:endParaRPr>
          </a:p>
          <a:p>
            <a:pPr algn="l">
              <a:buClrTx/>
              <a:buSzTx/>
              <a:buNone/>
            </a:pPr>
            <a:r>
              <a:rPr lang="zh-CN" altLang="en-US" sz="3200" dirty="0">
                <a:solidFill>
                  <a:srgbClr val="C00000"/>
                </a:solidFill>
                <a:latin typeface="黑体" charset="0"/>
                <a:ea typeface="黑体" charset="0"/>
                <a:cs typeface="黑体" charset="0"/>
                <a:sym typeface="+mn-ea"/>
              </a:rPr>
              <a:t>          </a:t>
            </a:r>
            <a:r>
              <a:rPr lang="en-US" altLang="zh-CN" sz="3200" dirty="0">
                <a:solidFill>
                  <a:srgbClr val="C00000"/>
                </a:solidFill>
                <a:latin typeface="黑体" charset="0"/>
                <a:ea typeface="黑体" charset="0"/>
                <a:cs typeface="黑体" charset="0"/>
                <a:sym typeface="+mn-ea"/>
              </a:rPr>
              <a:t> </a:t>
            </a:r>
            <a:r>
              <a:rPr lang="zh-CN" altLang="en-US" sz="3200" dirty="0">
                <a:solidFill>
                  <a:srgbClr val="C00000"/>
                </a:solidFill>
                <a:latin typeface="黑体" charset="0"/>
                <a:ea typeface="黑体" charset="0"/>
                <a:cs typeface="黑体" charset="0"/>
                <a:sym typeface="+mn-ea"/>
              </a:rPr>
              <a:t>明察秋毫，神人，不现实。</a:t>
            </a:r>
            <a:endParaRPr lang="zh-CN" altLang="en-US" sz="3200" dirty="0">
              <a:solidFill>
                <a:srgbClr val="C00000"/>
              </a:solidFill>
              <a:latin typeface="黑体" charset="0"/>
              <a:ea typeface="黑体" charset="0"/>
              <a:cs typeface="黑体" charset="0"/>
              <a:sym typeface="+mn-ea"/>
            </a:endParaRPr>
          </a:p>
        </p:txBody>
      </p:sp>
      <p:sp>
        <p:nvSpPr>
          <p:cNvPr id="5" name="文本框 4"/>
          <p:cNvSpPr txBox="1"/>
          <p:nvPr/>
        </p:nvSpPr>
        <p:spPr>
          <a:xfrm>
            <a:off x="2783840" y="3353435"/>
            <a:ext cx="7132955" cy="1076325"/>
          </a:xfrm>
          <a:prstGeom prst="rect">
            <a:avLst/>
          </a:prstGeom>
          <a:noFill/>
        </p:spPr>
        <p:txBody>
          <a:bodyPr wrap="square" rtlCol="0">
            <a:spAutoFit/>
          </a:bodyPr>
          <a:p>
            <a:pPr algn="l">
              <a:buClrTx/>
              <a:buSzTx/>
              <a:buNone/>
            </a:pPr>
            <a:r>
              <a:rPr lang="zh-CN" altLang="en-US" sz="3200" b="1" dirty="0">
                <a:solidFill>
                  <a:srgbClr val="C00000"/>
                </a:solidFill>
                <a:latin typeface="黑体" charset="0"/>
                <a:ea typeface="黑体" charset="0"/>
                <a:cs typeface="黑体" charset="0"/>
              </a:rPr>
              <a:t>程序正义：</a:t>
            </a:r>
            <a:r>
              <a:rPr lang="zh-CN" altLang="en-US" sz="3200" dirty="0">
                <a:solidFill>
                  <a:srgbClr val="C00000"/>
                </a:solidFill>
                <a:latin typeface="黑体" charset="0"/>
                <a:ea typeface="黑体" charset="0"/>
                <a:cs typeface="黑体" charset="0"/>
              </a:rPr>
              <a:t>正义女神，蒙眼，“听”，</a:t>
            </a:r>
            <a:endParaRPr lang="zh-CN" altLang="en-US" sz="3200" dirty="0">
              <a:solidFill>
                <a:srgbClr val="C00000"/>
              </a:solidFill>
              <a:latin typeface="黑体" charset="0"/>
              <a:ea typeface="黑体" charset="0"/>
              <a:cs typeface="黑体" charset="0"/>
            </a:endParaRPr>
          </a:p>
          <a:p>
            <a:pPr algn="l">
              <a:buClrTx/>
              <a:buSzTx/>
              <a:buNone/>
            </a:pPr>
            <a:r>
              <a:rPr lang="zh-CN" altLang="en-US" sz="3200" dirty="0">
                <a:solidFill>
                  <a:srgbClr val="C00000"/>
                </a:solidFill>
                <a:latin typeface="黑体" charset="0"/>
                <a:ea typeface="黑体" charset="0"/>
                <a:cs typeface="黑体" charset="0"/>
              </a:rPr>
              <a:t>          </a:t>
            </a:r>
            <a:r>
              <a:rPr lang="en-US" altLang="zh-CN" sz="3200" dirty="0">
                <a:solidFill>
                  <a:srgbClr val="C00000"/>
                </a:solidFill>
                <a:latin typeface="黑体" charset="0"/>
                <a:ea typeface="黑体" charset="0"/>
                <a:cs typeface="黑体" charset="0"/>
              </a:rPr>
              <a:t> </a:t>
            </a:r>
            <a:r>
              <a:rPr lang="zh-CN" altLang="en-US" sz="3200" dirty="0">
                <a:solidFill>
                  <a:srgbClr val="C00000"/>
                </a:solidFill>
                <a:latin typeface="黑体" charset="0"/>
                <a:ea typeface="黑体" charset="0"/>
                <a:cs typeface="黑体" charset="0"/>
              </a:rPr>
              <a:t>普通人，可实现。</a:t>
            </a:r>
            <a:endParaRPr lang="zh-CN" altLang="en-US" sz="3200" b="1" dirty="0">
              <a:solidFill>
                <a:srgbClr val="C00000"/>
              </a:solidFill>
              <a:latin typeface="黑体" charset="0"/>
              <a:ea typeface="黑体" charset="0"/>
              <a:cs typeface="黑体" charset="0"/>
            </a:endParaRPr>
          </a:p>
        </p:txBody>
      </p:sp>
      <p:sp>
        <p:nvSpPr>
          <p:cNvPr id="6" name="文本框 5"/>
          <p:cNvSpPr txBox="1"/>
          <p:nvPr/>
        </p:nvSpPr>
        <p:spPr>
          <a:xfrm>
            <a:off x="948055" y="2211705"/>
            <a:ext cx="1471295" cy="1014730"/>
          </a:xfrm>
          <a:prstGeom prst="rect">
            <a:avLst/>
          </a:prstGeom>
          <a:noFill/>
        </p:spPr>
        <p:txBody>
          <a:bodyPr wrap="square" rtlCol="0">
            <a:spAutoFit/>
          </a:bodyPr>
          <a:p>
            <a:pPr algn="l">
              <a:lnSpc>
                <a:spcPct val="150000"/>
              </a:lnSpc>
              <a:buClrTx/>
              <a:buSzTx/>
              <a:buFontTx/>
            </a:pPr>
            <a:r>
              <a:rPr lang="zh-CN" altLang="en-US" sz="4000" dirty="0">
                <a:solidFill>
                  <a:srgbClr val="C00000"/>
                </a:solidFill>
                <a:effectLst>
                  <a:outerShdw blurRad="50800" dist="38100" dir="2700000" algn="tl" rotWithShape="0">
                    <a:prstClr val="black">
                      <a:alpha val="40000"/>
                    </a:prstClr>
                  </a:outerShdw>
                </a:effectLst>
                <a:latin typeface="黑体" charset="0"/>
                <a:ea typeface="黑体" charset="0"/>
              </a:rPr>
              <a:t>正义</a:t>
            </a:r>
            <a:endParaRPr lang="zh-CN" altLang="en-US" sz="4000" dirty="0">
              <a:solidFill>
                <a:srgbClr val="C00000"/>
              </a:solidFill>
              <a:effectLst>
                <a:outerShdw blurRad="50800" dist="38100" dir="2700000" algn="tl" rotWithShape="0">
                  <a:prstClr val="black">
                    <a:alpha val="40000"/>
                  </a:prstClr>
                </a:outerShdw>
              </a:effectLst>
              <a:latin typeface="黑体" charset="0"/>
              <a:ea typeface="黑体" charset="0"/>
            </a:endParaRPr>
          </a:p>
        </p:txBody>
      </p:sp>
      <p:sp>
        <p:nvSpPr>
          <p:cNvPr id="9" name="左大括号 8"/>
          <p:cNvSpPr/>
          <p:nvPr/>
        </p:nvSpPr>
        <p:spPr>
          <a:xfrm>
            <a:off x="2165350" y="1760855"/>
            <a:ext cx="726440" cy="1917065"/>
          </a:xfrm>
          <a:prstGeom prst="leftBrace">
            <a:avLst/>
          </a:prstGeom>
          <a:ln w="28575"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solidFill>
            </a:endParaRPr>
          </a:p>
        </p:txBody>
      </p:sp>
      <p:sp>
        <p:nvSpPr>
          <p:cNvPr id="10" name="文本框 9"/>
          <p:cNvSpPr txBox="1"/>
          <p:nvPr/>
        </p:nvSpPr>
        <p:spPr>
          <a:xfrm>
            <a:off x="1654810" y="4701540"/>
            <a:ext cx="9390380" cy="1568450"/>
          </a:xfrm>
          <a:prstGeom prst="rect">
            <a:avLst/>
          </a:prstGeom>
          <a:noFill/>
          <a:ln>
            <a:solidFill>
              <a:srgbClr val="C69A77"/>
            </a:solidFill>
          </a:ln>
        </p:spPr>
        <p:txBody>
          <a:bodyPr wrap="square" rtlCol="0" anchor="t">
            <a:spAutoFit/>
          </a:bodyPr>
          <a:p>
            <a:pPr>
              <a:lnSpc>
                <a:spcPct val="150000"/>
              </a:lnSpc>
            </a:pPr>
            <a:r>
              <a:rPr lang="en-US" altLang="zh-CN" sz="3200" b="1" dirty="0">
                <a:solidFill>
                  <a:schemeClr val="accent2">
                    <a:lumMod val="50000"/>
                  </a:schemeClr>
                </a:solidFill>
                <a:latin typeface="楷体" panose="02010609060101010101" charset="-122"/>
                <a:ea typeface="楷体" panose="02010609060101010101" charset="-122"/>
                <a:cs typeface="楷体" panose="02010609060101010101" charset="-122"/>
                <a:sym typeface="+mn-ea"/>
              </a:rPr>
              <a:t>      </a:t>
            </a:r>
            <a:r>
              <a:rPr lang="en-US" altLang="zh-CN" sz="3200" dirty="0">
                <a:solidFill>
                  <a:schemeClr val="accent2">
                    <a:lumMod val="50000"/>
                  </a:schemeClr>
                </a:solidFill>
                <a:latin typeface="黑体" charset="0"/>
                <a:ea typeface="黑体" charset="0"/>
                <a:cs typeface="黑体" charset="0"/>
                <a:sym typeface="+mn-ea"/>
              </a:rPr>
              <a:t> </a:t>
            </a:r>
            <a:r>
              <a:rPr lang="zh-CN" altLang="en-US" sz="3200" dirty="0">
                <a:solidFill>
                  <a:schemeClr val="accent2">
                    <a:lumMod val="50000"/>
                  </a:schemeClr>
                </a:solidFill>
                <a:latin typeface="黑体" charset="0"/>
                <a:ea typeface="黑体" charset="0"/>
                <a:cs typeface="黑体" charset="0"/>
                <a:sym typeface="+mn-ea"/>
              </a:rPr>
              <a:t>法律选择的是程序正义，不是因为它完美，</a:t>
            </a:r>
            <a:endParaRPr lang="zh-CN" altLang="en-US" sz="3200" dirty="0">
              <a:solidFill>
                <a:schemeClr val="accent2">
                  <a:lumMod val="50000"/>
                </a:schemeClr>
              </a:solidFill>
              <a:latin typeface="黑体" charset="0"/>
              <a:ea typeface="黑体" charset="0"/>
              <a:cs typeface="黑体" charset="0"/>
              <a:sym typeface="+mn-ea"/>
            </a:endParaRPr>
          </a:p>
          <a:p>
            <a:pPr>
              <a:lnSpc>
                <a:spcPct val="150000"/>
              </a:lnSpc>
            </a:pPr>
            <a:r>
              <a:rPr lang="zh-CN" altLang="en-US" sz="3200" dirty="0">
                <a:solidFill>
                  <a:schemeClr val="accent2">
                    <a:lumMod val="50000"/>
                  </a:schemeClr>
                </a:solidFill>
                <a:latin typeface="黑体" charset="0"/>
                <a:ea typeface="黑体" charset="0"/>
                <a:cs typeface="黑体" charset="0"/>
                <a:sym typeface="+mn-ea"/>
              </a:rPr>
              <a:t>而是因为它是最不差的。</a:t>
            </a:r>
            <a:endParaRPr lang="zh-CN" altLang="en-US" sz="3200" dirty="0">
              <a:solidFill>
                <a:schemeClr val="accent2">
                  <a:lumMod val="50000"/>
                </a:schemeClr>
              </a:solidFill>
              <a:latin typeface="黑体" charset="0"/>
              <a:ea typeface="黑体" charset="0"/>
              <a:cs typeface="黑体"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19" name="文本框 18"/>
          <p:cNvSpPr txBox="1"/>
          <p:nvPr/>
        </p:nvSpPr>
        <p:spPr>
          <a:xfrm>
            <a:off x="164465" y="128905"/>
            <a:ext cx="52444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01 面对经营法律风险如何维权</a:t>
            </a:r>
            <a:endParaRPr lang="zh-CN" altLang="en-US" sz="2800" u="sng" dirty="0">
              <a:solidFill>
                <a:srgbClr val="A76A4E"/>
              </a:solidFill>
              <a:latin typeface="黑体" charset="0"/>
              <a:ea typeface="黑体" charset="0"/>
              <a:cs typeface="黑体" charset="0"/>
            </a:endParaRPr>
          </a:p>
        </p:txBody>
      </p:sp>
      <p:sp>
        <p:nvSpPr>
          <p:cNvPr id="2" name="文本框 1"/>
          <p:cNvSpPr txBox="1"/>
          <p:nvPr/>
        </p:nvSpPr>
        <p:spPr>
          <a:xfrm>
            <a:off x="3740150" y="1309370"/>
            <a:ext cx="7655560" cy="4297045"/>
          </a:xfrm>
          <a:prstGeom prst="rect">
            <a:avLst/>
          </a:prstGeom>
          <a:noFill/>
        </p:spPr>
        <p:txBody>
          <a:bodyPr wrap="square" rtlCol="0">
            <a:noAutofit/>
          </a:bodyPr>
          <a:p>
            <a:pPr algn="l">
              <a:lnSpc>
                <a:spcPct val="100000"/>
              </a:lnSpc>
              <a:buClrTx/>
              <a:buSzTx/>
              <a:buFontTx/>
            </a:pPr>
            <a:endParaRPr lang="zh-CN" altLang="en-US" sz="3200" dirty="0">
              <a:solidFill>
                <a:srgbClr val="C00000"/>
              </a:solidFill>
              <a:latin typeface="黑体" charset="0"/>
              <a:ea typeface="黑体" charset="0"/>
              <a:cs typeface="黑体" charset="0"/>
              <a:sym typeface="+mn-ea"/>
            </a:endParaRPr>
          </a:p>
          <a:p>
            <a:pPr algn="l">
              <a:lnSpc>
                <a:spcPct val="100000"/>
              </a:lnSpc>
              <a:buClrTx/>
              <a:buSzTx/>
              <a:buFontTx/>
            </a:pPr>
            <a:r>
              <a:rPr lang="zh-CN" altLang="en-US" sz="3200" dirty="0">
                <a:solidFill>
                  <a:srgbClr val="C00000"/>
                </a:solidFill>
                <a:latin typeface="黑体" charset="0"/>
                <a:ea typeface="黑体" charset="0"/>
                <a:cs typeface="黑体" charset="0"/>
                <a:sym typeface="+mn-ea"/>
              </a:rPr>
              <a:t>法律上的因果关系：</a:t>
            </a:r>
            <a:r>
              <a:rPr lang="zh-CN" altLang="en-US" sz="3200" dirty="0">
                <a:solidFill>
                  <a:schemeClr val="accent2">
                    <a:lumMod val="50000"/>
                  </a:schemeClr>
                </a:solidFill>
                <a:latin typeface="黑体" charset="0"/>
                <a:ea typeface="黑体" charset="0"/>
                <a:sym typeface="+mn-ea"/>
              </a:rPr>
              <a:t>杀人偿命</a:t>
            </a:r>
            <a:endParaRPr lang="zh-CN" altLang="en-US" sz="3200" dirty="0">
              <a:solidFill>
                <a:srgbClr val="C00000"/>
              </a:solidFill>
              <a:latin typeface="黑体" charset="0"/>
              <a:ea typeface="黑体" charset="0"/>
              <a:cs typeface="黑体" charset="0"/>
              <a:sym typeface="+mn-ea"/>
            </a:endParaRPr>
          </a:p>
          <a:p>
            <a:pPr algn="l">
              <a:lnSpc>
                <a:spcPct val="100000"/>
              </a:lnSpc>
              <a:buClrTx/>
              <a:buSzTx/>
              <a:buFontTx/>
            </a:pPr>
            <a:endParaRPr lang="zh-CN" altLang="en-US" sz="3200" dirty="0">
              <a:solidFill>
                <a:srgbClr val="C00000"/>
              </a:solidFill>
              <a:latin typeface="黑体" charset="0"/>
              <a:ea typeface="黑体" charset="0"/>
              <a:cs typeface="黑体" charset="0"/>
              <a:sym typeface="+mn-ea"/>
            </a:endParaRPr>
          </a:p>
          <a:p>
            <a:pPr algn="l">
              <a:lnSpc>
                <a:spcPct val="100000"/>
              </a:lnSpc>
              <a:buClrTx/>
              <a:buSzTx/>
              <a:buFontTx/>
            </a:pPr>
            <a:endParaRPr lang="zh-CN" altLang="en-US" sz="3200" dirty="0">
              <a:solidFill>
                <a:srgbClr val="C00000"/>
              </a:solidFill>
              <a:latin typeface="黑体" charset="0"/>
              <a:ea typeface="黑体" charset="0"/>
              <a:cs typeface="黑体" charset="0"/>
              <a:sym typeface="+mn-ea"/>
            </a:endParaRPr>
          </a:p>
          <a:p>
            <a:pPr algn="l">
              <a:lnSpc>
                <a:spcPct val="100000"/>
              </a:lnSpc>
              <a:buClrTx/>
              <a:buSzTx/>
              <a:buFontTx/>
            </a:pPr>
            <a:r>
              <a:rPr lang="zh-CN" altLang="en-US" sz="3200" dirty="0">
                <a:solidFill>
                  <a:srgbClr val="C00000"/>
                </a:solidFill>
                <a:latin typeface="黑体" charset="0"/>
                <a:ea typeface="黑体" charset="0"/>
                <a:cs typeface="黑体" charset="0"/>
                <a:sym typeface="+mn-ea"/>
              </a:rPr>
              <a:t>事实上的因果关系：</a:t>
            </a:r>
            <a:r>
              <a:rPr lang="zh-CN" altLang="en-US" sz="3200" dirty="0">
                <a:solidFill>
                  <a:schemeClr val="accent2">
                    <a:lumMod val="50000"/>
                  </a:schemeClr>
                </a:solidFill>
                <a:latin typeface="黑体" charset="0"/>
                <a:ea typeface="黑体" charset="0"/>
                <a:cs typeface="黑体" charset="0"/>
                <a:sym typeface="+mn-ea"/>
              </a:rPr>
              <a:t>气死人不偿命</a:t>
            </a:r>
            <a:endParaRPr lang="zh-CN" altLang="en-US" sz="3200" dirty="0">
              <a:solidFill>
                <a:schemeClr val="accent2">
                  <a:lumMod val="50000"/>
                </a:schemeClr>
              </a:solidFill>
              <a:latin typeface="黑体" charset="0"/>
              <a:ea typeface="黑体" charset="0"/>
              <a:cs typeface="黑体" charset="0"/>
              <a:sym typeface="+mn-ea"/>
            </a:endParaRPr>
          </a:p>
          <a:p>
            <a:pPr algn="l">
              <a:lnSpc>
                <a:spcPct val="100000"/>
              </a:lnSpc>
              <a:buClrTx/>
              <a:buSzTx/>
              <a:buFontTx/>
            </a:pPr>
            <a:endParaRPr lang="zh-CN" altLang="en-US" sz="3200" dirty="0">
              <a:solidFill>
                <a:srgbClr val="C00000"/>
              </a:solidFill>
              <a:latin typeface="黑体" charset="0"/>
              <a:ea typeface="黑体" charset="0"/>
              <a:cs typeface="黑体" charset="0"/>
              <a:sym typeface="+mn-ea"/>
            </a:endParaRPr>
          </a:p>
          <a:p>
            <a:pPr algn="l">
              <a:lnSpc>
                <a:spcPct val="100000"/>
              </a:lnSpc>
              <a:buClrTx/>
              <a:buSzTx/>
              <a:buFontTx/>
            </a:pPr>
            <a:endParaRPr lang="zh-CN" altLang="en-US" sz="3200" dirty="0">
              <a:solidFill>
                <a:srgbClr val="C00000"/>
              </a:solidFill>
              <a:latin typeface="黑体" charset="0"/>
              <a:ea typeface="黑体" charset="0"/>
              <a:cs typeface="黑体" charset="0"/>
            </a:endParaRPr>
          </a:p>
          <a:p>
            <a:pPr algn="l">
              <a:buClrTx/>
              <a:buSzTx/>
              <a:buFontTx/>
            </a:pPr>
            <a:endParaRPr lang="zh-CN" altLang="en-US" sz="3200" dirty="0">
              <a:solidFill>
                <a:srgbClr val="C00000"/>
              </a:solidFill>
              <a:latin typeface="黑体" charset="0"/>
              <a:ea typeface="黑体" charset="0"/>
              <a:cs typeface="黑体" charset="0"/>
            </a:endParaRPr>
          </a:p>
        </p:txBody>
      </p:sp>
      <p:sp>
        <p:nvSpPr>
          <p:cNvPr id="9" name="左大括号 8"/>
          <p:cNvSpPr/>
          <p:nvPr/>
        </p:nvSpPr>
        <p:spPr>
          <a:xfrm>
            <a:off x="2973070" y="1958340"/>
            <a:ext cx="767080" cy="1687195"/>
          </a:xfrm>
          <a:prstGeom prst="leftBrace">
            <a:avLst/>
          </a:prstGeom>
          <a:ln w="28575"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accent1"/>
              </a:solidFill>
            </a:endParaRPr>
          </a:p>
        </p:txBody>
      </p:sp>
      <p:sp>
        <p:nvSpPr>
          <p:cNvPr id="5" name="文本框 4"/>
          <p:cNvSpPr txBox="1"/>
          <p:nvPr/>
        </p:nvSpPr>
        <p:spPr>
          <a:xfrm>
            <a:off x="1089660" y="2510155"/>
            <a:ext cx="1998980" cy="583565"/>
          </a:xfrm>
          <a:prstGeom prst="rect">
            <a:avLst/>
          </a:prstGeom>
          <a:noFill/>
        </p:spPr>
        <p:txBody>
          <a:bodyPr wrap="square" rtlCol="0" anchor="t">
            <a:spAutoFit/>
          </a:bodyPr>
          <a:p>
            <a:r>
              <a:rPr lang="zh-CN" altLang="en-US" sz="3200" dirty="0">
                <a:solidFill>
                  <a:srgbClr val="C00000"/>
                </a:solidFill>
                <a:latin typeface="黑体" charset="0"/>
                <a:ea typeface="黑体" charset="0"/>
                <a:cs typeface="黑体" charset="0"/>
                <a:sym typeface="+mn-ea"/>
              </a:rPr>
              <a:t>因果关系</a:t>
            </a:r>
            <a:endParaRPr lang="zh-CN" altLang="en-US" sz="3200" dirty="0">
              <a:solidFill>
                <a:srgbClr val="C00000"/>
              </a:solidFill>
              <a:latin typeface="黑体" charset="0"/>
              <a:ea typeface="黑体" charset="0"/>
              <a:cs typeface="黑体" charset="0"/>
              <a:sym typeface="+mn-ea"/>
            </a:endParaRPr>
          </a:p>
        </p:txBody>
      </p:sp>
      <p:sp>
        <p:nvSpPr>
          <p:cNvPr id="3" name="文本框 2"/>
          <p:cNvSpPr txBox="1"/>
          <p:nvPr/>
        </p:nvSpPr>
        <p:spPr>
          <a:xfrm>
            <a:off x="3401060" y="4099560"/>
            <a:ext cx="6981825" cy="1506855"/>
          </a:xfrm>
          <a:prstGeom prst="rect">
            <a:avLst/>
          </a:prstGeom>
          <a:noFill/>
          <a:ln>
            <a:solidFill>
              <a:schemeClr val="accent2">
                <a:lumMod val="75000"/>
              </a:schemeClr>
            </a:solidFill>
          </a:ln>
        </p:spPr>
        <p:txBody>
          <a:bodyPr wrap="square" rtlCol="0">
            <a:spAutoFit/>
          </a:bodyPr>
          <a:p>
            <a:pPr algn="l">
              <a:lnSpc>
                <a:spcPct val="100000"/>
              </a:lnSpc>
              <a:buClrTx/>
              <a:buSzTx/>
              <a:buFontTx/>
            </a:pPr>
            <a:r>
              <a:rPr lang="zh-CN" altLang="en-US" sz="2400" dirty="0">
                <a:solidFill>
                  <a:schemeClr val="accent2">
                    <a:lumMod val="50000"/>
                  </a:schemeClr>
                </a:solidFill>
                <a:latin typeface="黑体" charset="0"/>
                <a:ea typeface="黑体" charset="0"/>
                <a:cs typeface="黑体" charset="0"/>
                <a:sym typeface="+mn-ea"/>
              </a:rPr>
              <a:t>例</a:t>
            </a:r>
            <a:r>
              <a:rPr lang="en-US" altLang="zh-CN" sz="2400" dirty="0">
                <a:solidFill>
                  <a:schemeClr val="accent2">
                    <a:lumMod val="50000"/>
                  </a:schemeClr>
                </a:solidFill>
                <a:latin typeface="黑体" charset="0"/>
                <a:ea typeface="黑体" charset="0"/>
                <a:cs typeface="黑体" charset="0"/>
                <a:sym typeface="+mn-ea"/>
              </a:rPr>
              <a:t>1</a:t>
            </a:r>
            <a:r>
              <a:rPr lang="zh-CN" altLang="en-US" sz="2400" dirty="0">
                <a:solidFill>
                  <a:schemeClr val="accent2">
                    <a:lumMod val="50000"/>
                  </a:schemeClr>
                </a:solidFill>
                <a:latin typeface="黑体" charset="0"/>
                <a:ea typeface="黑体" charset="0"/>
                <a:cs typeface="黑体" charset="0"/>
                <a:sym typeface="+mn-ea"/>
              </a:rPr>
              <a:t>：医生电梯劝烟气死老人案。</a:t>
            </a:r>
            <a:endParaRPr lang="zh-CN" altLang="en-US" sz="2400" dirty="0">
              <a:solidFill>
                <a:schemeClr val="accent2">
                  <a:lumMod val="50000"/>
                </a:schemeClr>
              </a:solidFill>
              <a:latin typeface="黑体" charset="0"/>
              <a:ea typeface="黑体" charset="0"/>
              <a:cs typeface="黑体" charset="0"/>
              <a:sym typeface="+mn-ea"/>
            </a:endParaRPr>
          </a:p>
          <a:p>
            <a:pPr algn="l">
              <a:lnSpc>
                <a:spcPct val="100000"/>
              </a:lnSpc>
              <a:buClrTx/>
              <a:buSzTx/>
              <a:buFontTx/>
            </a:pPr>
            <a:r>
              <a:rPr lang="zh-CN" altLang="en-US" sz="2400" dirty="0">
                <a:solidFill>
                  <a:schemeClr val="accent2">
                    <a:lumMod val="50000"/>
                  </a:schemeClr>
                </a:solidFill>
                <a:latin typeface="黑体" charset="0"/>
                <a:ea typeface="黑体" charset="0"/>
                <a:cs typeface="黑体" charset="0"/>
                <a:sym typeface="+mn-ea"/>
              </a:rPr>
              <a:t>例</a:t>
            </a:r>
            <a:r>
              <a:rPr lang="en-US" altLang="zh-CN" sz="2400" dirty="0">
                <a:solidFill>
                  <a:schemeClr val="accent2">
                    <a:lumMod val="50000"/>
                  </a:schemeClr>
                </a:solidFill>
                <a:latin typeface="黑体" charset="0"/>
                <a:ea typeface="黑体" charset="0"/>
                <a:cs typeface="黑体" charset="0"/>
                <a:sym typeface="+mn-ea"/>
              </a:rPr>
              <a:t>2</a:t>
            </a:r>
            <a:r>
              <a:rPr lang="zh-CN" altLang="en-US" sz="2400" dirty="0">
                <a:solidFill>
                  <a:schemeClr val="accent2">
                    <a:lumMod val="50000"/>
                  </a:schemeClr>
                </a:solidFill>
                <a:latin typeface="黑体" charset="0"/>
                <a:ea typeface="黑体" charset="0"/>
                <a:cs typeface="黑体" charset="0"/>
                <a:sym typeface="+mn-ea"/>
              </a:rPr>
              <a:t>：快递小哥骑车闯红灯——货车紧急避险撞路边电杆——医院停电——手术台上病人死亡。</a:t>
            </a:r>
            <a:endParaRPr lang="zh-CN" altLang="en-US" sz="2000" dirty="0">
              <a:solidFill>
                <a:schemeClr val="accent2">
                  <a:lumMod val="50000"/>
                </a:schemeClr>
              </a:solidFill>
              <a:latin typeface="黑体" charset="0"/>
              <a:ea typeface="黑体" charset="0"/>
              <a:cs typeface="黑体" charset="0"/>
            </a:endParaRPr>
          </a:p>
          <a:p>
            <a:endParaRPr lang="zh-CN"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rcRect/>
          <a:stretch>
            <a:fillRect/>
          </a:stretch>
        </p:blipFill>
        <p:spPr>
          <a:xfrm>
            <a:off x="8989695" y="-38100"/>
            <a:ext cx="2406015" cy="6920865"/>
          </a:xfrm>
          <a:prstGeom prst="rect">
            <a:avLst/>
          </a:prstGeom>
        </p:spPr>
      </p:pic>
      <p:sp>
        <p:nvSpPr>
          <p:cNvPr id="19" name="文本框 18"/>
          <p:cNvSpPr txBox="1"/>
          <p:nvPr/>
        </p:nvSpPr>
        <p:spPr>
          <a:xfrm>
            <a:off x="164465" y="128905"/>
            <a:ext cx="5244465" cy="607695"/>
          </a:xfrm>
          <a:prstGeom prst="rect">
            <a:avLst/>
          </a:prstGeom>
          <a:noFill/>
        </p:spPr>
        <p:txBody>
          <a:bodyPr wrap="square" rtlCol="0">
            <a:spAutoFit/>
          </a:bodyPr>
          <a:p>
            <a:pPr algn="ctr">
              <a:lnSpc>
                <a:spcPct val="120000"/>
              </a:lnSpc>
              <a:buClrTx/>
              <a:buSzTx/>
              <a:buFontTx/>
            </a:pPr>
            <a:r>
              <a:rPr lang="zh-CN" altLang="en-US" sz="2800" u="sng" dirty="0">
                <a:solidFill>
                  <a:srgbClr val="A76A4E"/>
                </a:solidFill>
                <a:latin typeface="黑体" charset="0"/>
                <a:ea typeface="黑体" charset="0"/>
                <a:cs typeface="黑体" charset="0"/>
              </a:rPr>
              <a:t>01 面对经营法律风险如何维权</a:t>
            </a:r>
            <a:endParaRPr lang="zh-CN" altLang="en-US" sz="2800" u="sng" dirty="0">
              <a:solidFill>
                <a:srgbClr val="A76A4E"/>
              </a:solidFill>
              <a:latin typeface="黑体" charset="0"/>
              <a:ea typeface="黑体" charset="0"/>
              <a:cs typeface="黑体" charset="0"/>
            </a:endParaRPr>
          </a:p>
        </p:txBody>
      </p:sp>
      <p:sp>
        <p:nvSpPr>
          <p:cNvPr id="17" name="左大括号 16"/>
          <p:cNvSpPr/>
          <p:nvPr/>
        </p:nvSpPr>
        <p:spPr>
          <a:xfrm>
            <a:off x="2955925" y="1480820"/>
            <a:ext cx="801370" cy="2199640"/>
          </a:xfrm>
          <a:prstGeom prst="leftBrace">
            <a:avLst/>
          </a:prstGeom>
          <a:ln w="28575"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accent1"/>
              </a:solidFill>
            </a:endParaRPr>
          </a:p>
        </p:txBody>
      </p:sp>
      <p:sp>
        <p:nvSpPr>
          <p:cNvPr id="24" name="文本框 23"/>
          <p:cNvSpPr txBox="1"/>
          <p:nvPr/>
        </p:nvSpPr>
        <p:spPr>
          <a:xfrm>
            <a:off x="1616710" y="4191000"/>
            <a:ext cx="8371840" cy="1753235"/>
          </a:xfrm>
          <a:prstGeom prst="rect">
            <a:avLst/>
          </a:prstGeom>
          <a:noFill/>
          <a:ln>
            <a:solidFill>
              <a:schemeClr val="accent2">
                <a:lumMod val="75000"/>
              </a:schemeClr>
            </a:solidFill>
          </a:ln>
        </p:spPr>
        <p:txBody>
          <a:bodyPr wrap="square" rtlCol="0">
            <a:spAutoFit/>
          </a:bodyPr>
          <a:p>
            <a:pPr indent="0" fontAlgn="auto">
              <a:lnSpc>
                <a:spcPct val="150000"/>
              </a:lnSpc>
            </a:pPr>
            <a:r>
              <a:rPr lang="zh-CN" altLang="en-US" sz="2400">
                <a:latin typeface="黑体" charset="0"/>
                <a:ea typeface="黑体" charset="0"/>
                <a:cs typeface="黑体" charset="0"/>
              </a:rPr>
              <a:t>按照耗费的</a:t>
            </a:r>
            <a:r>
              <a:rPr lang="zh-CN" altLang="en-US" sz="2400">
                <a:highlight>
                  <a:srgbClr val="C0C0C0"/>
                </a:highlight>
                <a:latin typeface="黑体" charset="0"/>
                <a:ea typeface="黑体" charset="0"/>
                <a:cs typeface="黑体" charset="0"/>
              </a:rPr>
              <a:t>时间和精力</a:t>
            </a:r>
            <a:r>
              <a:rPr lang="zh-CN" altLang="en-US" sz="2400">
                <a:latin typeface="黑体" charset="0"/>
                <a:ea typeface="黑体" charset="0"/>
                <a:cs typeface="黑体" charset="0"/>
              </a:rPr>
              <a:t>排序：和解＜调解＜仲裁＜</a:t>
            </a:r>
            <a:r>
              <a:rPr lang="zh-CN" altLang="en-US" sz="2400">
                <a:highlight>
                  <a:srgbClr val="C0C0C0"/>
                </a:highlight>
                <a:latin typeface="黑体" charset="0"/>
                <a:ea typeface="黑体" charset="0"/>
                <a:cs typeface="黑体" charset="0"/>
              </a:rPr>
              <a:t>诉讼</a:t>
            </a:r>
            <a:endParaRPr lang="zh-CN" altLang="en-US" sz="2400">
              <a:highlight>
                <a:srgbClr val="808080"/>
              </a:highlight>
              <a:latin typeface="黑体" charset="0"/>
              <a:ea typeface="黑体" charset="0"/>
              <a:cs typeface="黑体" charset="0"/>
            </a:endParaRPr>
          </a:p>
          <a:p>
            <a:pPr indent="0" fontAlgn="auto">
              <a:lnSpc>
                <a:spcPct val="150000"/>
              </a:lnSpc>
            </a:pPr>
            <a:r>
              <a:rPr lang="zh-CN" altLang="en-US" sz="2400">
                <a:latin typeface="黑体" charset="0"/>
                <a:ea typeface="黑体" charset="0"/>
                <a:cs typeface="黑体" charset="0"/>
              </a:rPr>
              <a:t>按照</a:t>
            </a:r>
            <a:r>
              <a:rPr lang="zh-CN" altLang="en-US" sz="2400">
                <a:highlight>
                  <a:srgbClr val="C0C0C0"/>
                </a:highlight>
                <a:latin typeface="黑体" charset="0"/>
                <a:ea typeface="黑体" charset="0"/>
                <a:cs typeface="黑体" charset="0"/>
              </a:rPr>
              <a:t>强制力的大小</a:t>
            </a:r>
            <a:r>
              <a:rPr lang="zh-CN" altLang="en-US" sz="2400">
                <a:latin typeface="黑体" charset="0"/>
                <a:ea typeface="黑体" charset="0"/>
                <a:cs typeface="黑体" charset="0"/>
              </a:rPr>
              <a:t>排序：</a:t>
            </a:r>
            <a:r>
              <a:rPr lang="zh-CN" altLang="en-US" sz="2400">
                <a:highlight>
                  <a:srgbClr val="C0C0C0"/>
                </a:highlight>
                <a:latin typeface="黑体" charset="0"/>
                <a:ea typeface="黑体" charset="0"/>
                <a:cs typeface="黑体" charset="0"/>
              </a:rPr>
              <a:t>诉讼</a:t>
            </a:r>
            <a:r>
              <a:rPr lang="zh-CN" altLang="en-US" sz="2400">
                <a:latin typeface="黑体" charset="0"/>
                <a:ea typeface="黑体" charset="0"/>
                <a:cs typeface="黑体" charset="0"/>
              </a:rPr>
              <a:t>≥仲裁≥调解＞</a:t>
            </a:r>
            <a:r>
              <a:rPr lang="zh-CN" altLang="en-US" sz="2400">
                <a:latin typeface="黑体" charset="0"/>
                <a:ea typeface="黑体" charset="0"/>
                <a:cs typeface="黑体" charset="0"/>
              </a:rPr>
              <a:t>和解</a:t>
            </a:r>
            <a:endParaRPr lang="zh-CN" altLang="en-US" sz="2400">
              <a:latin typeface="黑体" charset="0"/>
              <a:ea typeface="黑体" charset="0"/>
              <a:cs typeface="黑体" charset="0"/>
            </a:endParaRPr>
          </a:p>
          <a:p>
            <a:pPr indent="0" fontAlgn="auto">
              <a:lnSpc>
                <a:spcPct val="150000"/>
              </a:lnSpc>
            </a:pPr>
            <a:r>
              <a:rPr lang="zh-CN" altLang="en-US" sz="2400">
                <a:latin typeface="黑体" charset="0"/>
                <a:ea typeface="黑体" charset="0"/>
                <a:cs typeface="黑体" charset="0"/>
              </a:rPr>
              <a:t>按照</a:t>
            </a:r>
            <a:r>
              <a:rPr lang="zh-CN" altLang="en-US" sz="2400">
                <a:highlight>
                  <a:srgbClr val="C0C0C0"/>
                </a:highlight>
                <a:latin typeface="黑体" charset="0"/>
                <a:ea typeface="黑体" charset="0"/>
                <a:cs typeface="黑体" charset="0"/>
              </a:rPr>
              <a:t>支出的金钱</a:t>
            </a:r>
            <a:r>
              <a:rPr lang="zh-CN" altLang="en-US" sz="2400">
                <a:latin typeface="黑体" charset="0"/>
                <a:ea typeface="黑体" charset="0"/>
                <a:cs typeface="黑体" charset="0"/>
              </a:rPr>
              <a:t>排序：和解≈调解</a:t>
            </a:r>
            <a:r>
              <a:rPr lang="zh-CN" altLang="en-US" sz="2400">
                <a:latin typeface="黑体" charset="0"/>
                <a:ea typeface="黑体" charset="0"/>
                <a:cs typeface="黑体" charset="0"/>
                <a:sym typeface="+mn-ea"/>
              </a:rPr>
              <a:t>＜</a:t>
            </a:r>
            <a:r>
              <a:rPr lang="zh-CN" altLang="en-US" sz="2400">
                <a:latin typeface="黑体" charset="0"/>
                <a:ea typeface="黑体" charset="0"/>
                <a:cs typeface="黑体" charset="0"/>
              </a:rPr>
              <a:t>仲裁</a:t>
            </a:r>
            <a:r>
              <a:rPr lang="zh-CN" altLang="en-US" sz="2400">
                <a:latin typeface="黑体" charset="0"/>
                <a:ea typeface="黑体" charset="0"/>
                <a:cs typeface="黑体" charset="0"/>
                <a:sym typeface="+mn-ea"/>
              </a:rPr>
              <a:t>≈</a:t>
            </a:r>
            <a:r>
              <a:rPr lang="zh-CN" altLang="en-US" sz="2400">
                <a:highlight>
                  <a:srgbClr val="C0C0C0"/>
                </a:highlight>
                <a:latin typeface="黑体" charset="0"/>
                <a:ea typeface="黑体" charset="0"/>
                <a:cs typeface="黑体" charset="0"/>
              </a:rPr>
              <a:t>诉讼</a:t>
            </a:r>
            <a:endParaRPr lang="zh-CN" altLang="en-US" sz="2400">
              <a:highlight>
                <a:srgbClr val="C0C0C0"/>
              </a:highlight>
              <a:latin typeface="黑体" charset="0"/>
              <a:ea typeface="黑体" charset="0"/>
              <a:cs typeface="黑体" charset="0"/>
            </a:endParaRPr>
          </a:p>
        </p:txBody>
      </p:sp>
      <p:sp>
        <p:nvSpPr>
          <p:cNvPr id="25" name="文本框 24"/>
          <p:cNvSpPr txBox="1"/>
          <p:nvPr/>
        </p:nvSpPr>
        <p:spPr>
          <a:xfrm>
            <a:off x="3855085" y="1083310"/>
            <a:ext cx="6609715" cy="3107690"/>
          </a:xfrm>
          <a:prstGeom prst="rect">
            <a:avLst/>
          </a:prstGeom>
          <a:noFill/>
        </p:spPr>
        <p:txBody>
          <a:bodyPr wrap="square" rtlCol="0">
            <a:spAutoFit/>
          </a:bodyPr>
          <a:p>
            <a:r>
              <a:rPr lang="zh-CN" altLang="en-US" sz="2800" dirty="0">
                <a:solidFill>
                  <a:srgbClr val="C00000"/>
                </a:solidFill>
                <a:latin typeface="黑体" charset="0"/>
                <a:ea typeface="黑体" charset="0"/>
                <a:cs typeface="黑体" charset="0"/>
              </a:rPr>
              <a:t>和解：双方</a:t>
            </a:r>
            <a:r>
              <a:rPr lang="zh-CN" altLang="en-US" sz="2800" dirty="0">
                <a:solidFill>
                  <a:srgbClr val="C00000"/>
                </a:solidFill>
                <a:latin typeface="黑体" charset="0"/>
                <a:ea typeface="黑体" charset="0"/>
                <a:cs typeface="黑体" charset="0"/>
              </a:rPr>
              <a:t>协商</a:t>
            </a:r>
            <a:endParaRPr lang="zh-CN" altLang="en-US" sz="2800" dirty="0">
              <a:solidFill>
                <a:srgbClr val="C00000"/>
              </a:solidFill>
              <a:latin typeface="黑体" charset="0"/>
              <a:ea typeface="黑体" charset="0"/>
              <a:cs typeface="黑体" charset="0"/>
            </a:endParaRPr>
          </a:p>
          <a:p>
            <a:endParaRPr lang="zh-CN" altLang="en-US" sz="2800" dirty="0">
              <a:solidFill>
                <a:srgbClr val="C00000"/>
              </a:solidFill>
              <a:latin typeface="黑体" charset="0"/>
              <a:ea typeface="黑体" charset="0"/>
              <a:cs typeface="黑体" charset="0"/>
            </a:endParaRPr>
          </a:p>
          <a:p>
            <a:r>
              <a:rPr lang="zh-CN" altLang="en-US" sz="2800" dirty="0">
                <a:solidFill>
                  <a:srgbClr val="C00000"/>
                </a:solidFill>
                <a:latin typeface="黑体" charset="0"/>
                <a:ea typeface="黑体" charset="0"/>
                <a:cs typeface="黑体" charset="0"/>
              </a:rPr>
              <a:t>调解：调解组织</a:t>
            </a:r>
            <a:r>
              <a:rPr lang="zh-CN" altLang="en-US" sz="2800" dirty="0">
                <a:solidFill>
                  <a:srgbClr val="C00000"/>
                </a:solidFill>
                <a:latin typeface="黑体" charset="0"/>
                <a:ea typeface="黑体" charset="0"/>
                <a:cs typeface="黑体" charset="0"/>
              </a:rPr>
              <a:t>介入</a:t>
            </a:r>
            <a:endParaRPr lang="zh-CN" altLang="en-US" sz="2800" dirty="0">
              <a:solidFill>
                <a:srgbClr val="C00000"/>
              </a:solidFill>
              <a:latin typeface="黑体" charset="0"/>
              <a:ea typeface="黑体" charset="0"/>
              <a:cs typeface="黑体" charset="0"/>
            </a:endParaRPr>
          </a:p>
          <a:p>
            <a:endParaRPr lang="zh-CN" altLang="en-US" sz="2800" dirty="0">
              <a:solidFill>
                <a:srgbClr val="C00000"/>
              </a:solidFill>
              <a:latin typeface="黑体" charset="0"/>
              <a:ea typeface="黑体" charset="0"/>
              <a:cs typeface="黑体" charset="0"/>
            </a:endParaRPr>
          </a:p>
          <a:p>
            <a:r>
              <a:rPr lang="zh-CN" altLang="en-US" sz="2800" dirty="0">
                <a:solidFill>
                  <a:srgbClr val="C00000"/>
                </a:solidFill>
                <a:latin typeface="黑体" charset="0"/>
                <a:ea typeface="黑体" charset="0"/>
                <a:cs typeface="黑体" charset="0"/>
              </a:rPr>
              <a:t>仲裁：仲裁机构仲裁</a:t>
            </a:r>
            <a:endParaRPr lang="zh-CN" altLang="en-US" sz="2800" dirty="0">
              <a:solidFill>
                <a:srgbClr val="C00000"/>
              </a:solidFill>
              <a:latin typeface="黑体" charset="0"/>
              <a:ea typeface="黑体" charset="0"/>
              <a:cs typeface="黑体" charset="0"/>
            </a:endParaRPr>
          </a:p>
          <a:p>
            <a:endParaRPr lang="zh-CN" altLang="en-US" sz="2800" dirty="0">
              <a:solidFill>
                <a:srgbClr val="C00000"/>
              </a:solidFill>
              <a:latin typeface="黑体" charset="0"/>
              <a:ea typeface="黑体" charset="0"/>
              <a:cs typeface="黑体" charset="0"/>
            </a:endParaRPr>
          </a:p>
          <a:p>
            <a:r>
              <a:rPr lang="zh-CN" altLang="en-US" sz="2800" dirty="0">
                <a:solidFill>
                  <a:srgbClr val="C00000"/>
                </a:solidFill>
                <a:latin typeface="黑体" charset="0"/>
                <a:ea typeface="黑体" charset="0"/>
                <a:cs typeface="黑体" charset="0"/>
              </a:rPr>
              <a:t>诉讼：人民法院</a:t>
            </a:r>
            <a:r>
              <a:rPr lang="zh-CN" altLang="en-US" sz="2800" dirty="0">
                <a:solidFill>
                  <a:srgbClr val="C00000"/>
                </a:solidFill>
                <a:latin typeface="黑体" charset="0"/>
                <a:ea typeface="黑体" charset="0"/>
                <a:cs typeface="黑体" charset="0"/>
              </a:rPr>
              <a:t>审理</a:t>
            </a:r>
            <a:endParaRPr lang="zh-CN" altLang="en-US" sz="2800" dirty="0">
              <a:solidFill>
                <a:srgbClr val="C00000"/>
              </a:solidFill>
              <a:latin typeface="黑体" charset="0"/>
              <a:ea typeface="黑体" charset="0"/>
              <a:cs typeface="黑体" charset="0"/>
            </a:endParaRPr>
          </a:p>
        </p:txBody>
      </p:sp>
      <p:sp>
        <p:nvSpPr>
          <p:cNvPr id="26" name="文本框 25"/>
          <p:cNvSpPr txBox="1"/>
          <p:nvPr/>
        </p:nvSpPr>
        <p:spPr>
          <a:xfrm>
            <a:off x="820420" y="2345055"/>
            <a:ext cx="1998345" cy="583565"/>
          </a:xfrm>
          <a:prstGeom prst="rect">
            <a:avLst/>
          </a:prstGeom>
          <a:noFill/>
        </p:spPr>
        <p:txBody>
          <a:bodyPr wrap="square" rtlCol="0">
            <a:spAutoFit/>
          </a:bodyPr>
          <a:p>
            <a:pPr algn="l">
              <a:buClrTx/>
              <a:buSzTx/>
              <a:buFontTx/>
            </a:pPr>
            <a:r>
              <a:rPr lang="zh-CN" altLang="en-US" sz="3200" dirty="0">
                <a:solidFill>
                  <a:srgbClr val="C00000"/>
                </a:solidFill>
                <a:latin typeface="黑体" charset="0"/>
                <a:ea typeface="黑体" charset="0"/>
                <a:cs typeface="黑体" charset="0"/>
              </a:rPr>
              <a:t>方式选择</a:t>
            </a:r>
            <a:endParaRPr lang="zh-CN" altLang="en-US" sz="3200" dirty="0">
              <a:solidFill>
                <a:srgbClr val="C00000"/>
              </a:solidFill>
              <a:latin typeface="黑体" charset="0"/>
              <a:ea typeface="黑体" charset="0"/>
              <a:cs typeface="黑体" charset="0"/>
            </a:endParaRPr>
          </a:p>
        </p:txBody>
      </p:sp>
    </p:spTree>
  </p:cSld>
  <p:clrMapOvr>
    <a:masterClrMapping/>
  </p:clrMapOvr>
</p:sld>
</file>

<file path=ppt/tags/tag1.xml><?xml version="1.0" encoding="utf-8"?>
<p:tagLst xmlns:p="http://schemas.openxmlformats.org/presentationml/2006/main">
  <p:tag name="KSO_WM_UNIT_PLACING_PICTURE_USER_VIEWPORT" val="{&quot;height&quot;:1102.5,&quot;width&quot;:4585.5}"/>
  <p:tag name="KSO_WM_BEAUTIFY_FLAG" val=""/>
</p:tagLst>
</file>

<file path=ppt/tags/tag10.xml><?xml version="1.0" encoding="utf-8"?>
<p:tagLst xmlns:p="http://schemas.openxmlformats.org/presentationml/2006/main">
  <p:tag name="KSO_WM_TEMPLATE_CATEGORY" val="custom"/>
  <p:tag name="KSO_WM_TEMPLATE_INDEX" val="20184651"/>
  <p:tag name="KSO_WM_TAG_VERSION" val="1.0"/>
  <p:tag name="KSO_WM_SLIDE_ID" val="custom20184651_5"/>
  <p:tag name="KSO_WM_SLIDE_INDEX" val="5"/>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 name="KSO_WM_SPECIAL_SOURCE" val="bdnull"/>
</p:tagLst>
</file>

<file path=ppt/tags/tag11.xml><?xml version="1.0" encoding="utf-8"?>
<p:tagLst xmlns:p="http://schemas.openxmlformats.org/presentationml/2006/main">
  <p:tag name="KSO_WM_UNIT_PLACING_PICTURE_USER_VIEWPORT" val="{&quot;height&quot;:7205,&quot;width&quot;:11759}"/>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BEAUTIFY_FLAG" val="#wm#"/>
  <p:tag name="KSO_WM_TEMPLATE_CATEGORY" val="custom"/>
  <p:tag name="KSO_WM_TEMPLATE_INDEX" val="20184553"/>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20184553"/>
  <p:tag name="KSO_WM_SPECIAL_SOURCE" val="bdnull"/>
</p:tagLst>
</file>

<file path=ppt/tags/tag18.xml><?xml version="1.0" encoding="utf-8"?>
<p:tagLst xmlns:p="http://schemas.openxmlformats.org/presentationml/2006/main">
  <p:tag name="KSO_WM_BEAUTIFY_FLAG" val="#wm#"/>
  <p:tag name="KSO_WM_TEMPLATE_CATEGORY" val="custom"/>
  <p:tag name="KSO_WM_TEMPLATE_INDEX" val="20184553"/>
  <p:tag name="KSO_WM_SPECIAL_SOURCE" val="bdnull"/>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PLACING_PICTURE_USER_VIEWPORT" val="{&quot;height&quot;:11612,&quot;width&quot;:7965}"/>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SPECIAL_SOURCE" val="bdnull"/>
</p:tagLst>
</file>

<file path=ppt/tags/tag27.xml><?xml version="1.0" encoding="utf-8"?>
<p:tagLst xmlns:p="http://schemas.openxmlformats.org/presentationml/2006/main">
  <p:tag name="KSO_WM_UNIT_PLACING_PICTURE_USER_VIEWPORT" val="{&quot;height&quot;:1102.5,&quot;width&quot;:4585.5}"/>
  <p:tag name="KSO_WM_BEAUTIFY_FLAG" val=""/>
</p:tagLst>
</file>

<file path=ppt/tags/tag28.xml><?xml version="1.0" encoding="utf-8"?>
<p:tagLst xmlns:p="http://schemas.openxmlformats.org/presentationml/2006/main">
  <p:tag name="KSO_WM_TEMPLATE_CATEGORY" val="custom"/>
  <p:tag name="KSO_WM_TEMPLATE_INDEX" val="20184651"/>
  <p:tag name="KSO_WM_UNIT_TYPE" val="e"/>
  <p:tag name="KSO_WM_UNIT_INDEX" val="1"/>
  <p:tag name="KSO_WM_UNIT_ID" val="custom20184651_5*e*1"/>
  <p:tag name="KSO_WM_UNIT_LAYERLEVEL" val="1"/>
  <p:tag name="KSO_WM_UNIT_VALUE" val="6"/>
  <p:tag name="KSO_WM_UNIT_HIGHLIGHT" val="0"/>
  <p:tag name="KSO_WM_UNIT_COMPATIBLE" val="1"/>
  <p:tag name="KSO_WM_BEAUTIFY_FLAG" val="#wm#"/>
  <p:tag name="KSO_WM_TAG_VERSION" val="1.0"/>
  <p:tag name="KSO_WM_UNIT_PRESET_TEXT" val="PART&#13;ONE"/>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29.xml><?xml version="1.0" encoding="utf-8"?>
<p:tagLst xmlns:p="http://schemas.openxmlformats.org/presentationml/2006/main">
  <p:tag name="KSO_WM_TEMPLATE_CATEGORY" val="custom"/>
  <p:tag name="KSO_WM_TEMPLATE_INDEX" val="20184651"/>
  <p:tag name="KSO_WM_TAG_VERSION" val="1.0"/>
  <p:tag name="KSO_WM_SLIDE_ID" val="custom20184651_5"/>
  <p:tag name="KSO_WM_SLIDE_INDEX" val="5"/>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 name="KSO_WM_SPECIAL_SOURCE" val="bdnull"/>
</p:tagLst>
</file>

<file path=ppt/tags/tag3.xml><?xml version="1.0" encoding="utf-8"?>
<p:tagLst xmlns:p="http://schemas.openxmlformats.org/presentationml/2006/main">
  <p:tag name="KSO_WM_BEAUTIFY_FLAG" val="#wm#"/>
  <p:tag name="KSO_WM_TEMPLATE_CATEGORY" val="custom"/>
  <p:tag name="KSO_WM_TEMPLATE_INDEX" val="20184553"/>
  <p:tag name="KSO_WM_SPECIAL_SOURCE" val="bdnull"/>
</p:tagLst>
</file>

<file path=ppt/tags/tag30.xml><?xml version="1.0" encoding="utf-8"?>
<p:tagLst xmlns:p="http://schemas.openxmlformats.org/presentationml/2006/main">
  <p:tag name="TABLE_ENDDRAG_ORIGIN_RECT" val="728*298"/>
  <p:tag name="TABLE_ENDDRAG_RECT" val="134*120*728*298"/>
</p:tagLst>
</file>

<file path=ppt/tags/tag31.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5*a*1"/>
  <p:tag name="KSO_WM_UNIT_LAYERLEVEL" val="1"/>
  <p:tag name="KSO_WM_UNIT_VALUE" val="55"/>
  <p:tag name="KSO_WM_UNIT_HIGHLIGHT" val="0"/>
  <p:tag name="KSO_WM_UNIT_COMPATIBLE" val="0"/>
  <p:tag name="KSO_WM_BEAUTIFY_FLAG" val="#wm#"/>
  <p:tag name="KSO_WM_TAG_VERSION" val="1.0"/>
  <p:tag name="KSO_WM_UNIT_NOCLEAR" val="0"/>
  <p:tag name="KSO_WM_UNIT_DIAGRAM_ISNUMVISUAL" val="0"/>
  <p:tag name="KSO_WM_UNIT_DIAGRAM_ISREFERUNIT" val="0"/>
  <p:tag name="KSO_WM_UNIT_PRESET_TEXT" val="Lorem ipsum dolor sit amet, consectetur adipisicing elit.Lorem ipsum dolor sit amet, consectetur adipisicing elit."/>
  <p:tag name="KSO_WM_UNIT_ISCONTENTSTITLE" val="0"/>
  <p:tag name="KSO_WM_UNIT_ISNUMDGMTITLE" val="0"/>
</p:tagLst>
</file>

<file path=ppt/tags/tag32.xml><?xml version="1.0" encoding="utf-8"?>
<p:tagLst xmlns:p="http://schemas.openxmlformats.org/presentationml/2006/main">
  <p:tag name="KSO_WM_UNIT_PLACING_PICTURE_USER_VIEWPORT" val="{&quot;height&quot;:1102.5,&quot;width&quot;:4585.5}"/>
  <p:tag name="KSO_WM_BEAUTIFY_FLAG" val=""/>
</p:tagLst>
</file>

<file path=ppt/tags/tag33.xml><?xml version="1.0" encoding="utf-8"?>
<p:tagLst xmlns:p="http://schemas.openxmlformats.org/presentationml/2006/main">
  <p:tag name="KSO_WM_TEMPLATE_CATEGORY" val="custom"/>
  <p:tag name="KSO_WM_TEMPLATE_INDEX" val="20184651"/>
  <p:tag name="KSO_WM_UNIT_TYPE" val="e"/>
  <p:tag name="KSO_WM_UNIT_INDEX" val="1"/>
  <p:tag name="KSO_WM_UNIT_ID" val="custom20184651_5*e*1"/>
  <p:tag name="KSO_WM_UNIT_LAYERLEVEL" val="1"/>
  <p:tag name="KSO_WM_UNIT_VALUE" val="6"/>
  <p:tag name="KSO_WM_UNIT_HIGHLIGHT" val="0"/>
  <p:tag name="KSO_WM_UNIT_COMPATIBLE" val="1"/>
  <p:tag name="KSO_WM_BEAUTIFY_FLAG" val="#wm#"/>
  <p:tag name="KSO_WM_TAG_VERSION" val="1.0"/>
  <p:tag name="KSO_WM_UNIT_PRESET_TEXT" val="PART&#13;ONE"/>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34.xml><?xml version="1.0" encoding="utf-8"?>
<p:tagLst xmlns:p="http://schemas.openxmlformats.org/presentationml/2006/main">
  <p:tag name="KSO_WM_TEMPLATE_CATEGORY" val="custom"/>
  <p:tag name="KSO_WM_TEMPLATE_INDEX" val="20184651"/>
  <p:tag name="KSO_WM_TAG_VERSION" val="1.0"/>
  <p:tag name="KSO_WM_SLIDE_ID" val="custom20184651_5"/>
  <p:tag name="KSO_WM_SLIDE_INDEX" val="5"/>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 name="KSO_WM_SPECIAL_SOURCE" val="bdnull"/>
</p:tagLst>
</file>

<file path=ppt/tags/tag35.xml><?xml version="1.0" encoding="utf-8"?>
<p:tagLst xmlns:p="http://schemas.openxmlformats.org/presentationml/2006/main">
  <p:tag name="KSO_WM_TAG_VERSION" val="1.0"/>
  <p:tag name="KSO_WM_BEAUTIFY_FLAG" val="#wm#"/>
  <p:tag name="KSO_WM_UNIT_TYPE" val="i"/>
  <p:tag name="KSO_WM_UNIT_ID" val="custom20184651_23*i*1"/>
  <p:tag name="KSO_WM_TEMPLATE_CATEGORY" val="custom"/>
  <p:tag name="KSO_WM_TEMPLATE_INDEX" val="20184651"/>
  <p:tag name="KSO_WM_UNIT_INDEX" val="1"/>
  <p:tag name="KSO_WM_UNIT_HIGHLIGHT" val="0"/>
  <p:tag name="KSO_WM_UNIT_COMPATIBLE" val="0"/>
  <p:tag name="KSO_WM_UNIT_DIAGRAM_ISNUMVISUAL" val="0"/>
  <p:tag name="KSO_WM_UNIT_DIAGRAM_ISREFERUNIT" val="0"/>
  <p:tag name="KSO_WM_DIAGRAM_GROUP_CODE" val="l1-8"/>
  <p:tag name="KSO_WM_UNIT_LAYERLEVEL" val="1"/>
  <p:tag name="KSO_WM_SLIDE_BACKGROUND_TYPE" val="general"/>
  <p:tag name="KSO_WM_SLIDE_BK_DARK_LIGHT" val="2"/>
  <p:tag name="WM_BEAUTIFY_SHAPE_IDENTITY" val="{32ab0fed-28b2-db04-7dfa-eb6603ace12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LINE_FORE_SCHEMECOLOR_INDEX_BRIGHTNESS" val="-0.35"/>
  <p:tag name="KSO_WM_UNIT_LINE_FORE_SCHEMECOLOR_INDEX" val="14"/>
  <p:tag name="KSO_WM_UNIT_LINE_FILL_TYPE" val="2"/>
</p:tagLst>
</file>

<file path=ppt/tags/tag37.xml><?xml version="1.0" encoding="utf-8"?>
<p:tagLst xmlns:p="http://schemas.openxmlformats.org/presentationml/2006/main">
  <p:tag name="KSO_WM_SLIDE_BK_DARK_LIGHT" val="2"/>
  <p:tag name="KSO_WM_SLIDE_BACKGROUND_TYPE" val="general"/>
  <p:tag name="KSO_WM_SPECIAL_SOURCE" val="bdnull"/>
</p:tagLst>
</file>

<file path=ppt/tags/tag38.xml><?xml version="1.0" encoding="utf-8"?>
<p:tagLst xmlns:p="http://schemas.openxmlformats.org/presentationml/2006/main">
  <p:tag name="KSO_WM_UNIT_PLACING_PICTURE_USER_VIEWPORT" val="{&quot;height&quot;:1102.5,&quot;width&quot;:4585.5}"/>
  <p:tag name="KSO_WM_BEAUTIFY_FLAG" val=""/>
</p:tagLst>
</file>

<file path=ppt/tags/tag39.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UNIT_PLACING_PICTURE_USER_VIEWPORT" val="{&quot;height&quot;:1102.5,&quot;width&quot;:4585.5}"/>
  <p:tag name="KSO_WM_BEAUTIFY_FLAG" val=""/>
</p:tagLst>
</file>

<file path=ppt/tags/tag40.xml><?xml version="1.0" encoding="utf-8"?>
<p:tagLst xmlns:p="http://schemas.openxmlformats.org/presentationml/2006/main">
  <p:tag name="COMMONDATA" val="eyJoZGlkIjoiY2MxYWZmZjViZDZhYTUzNjQ3ZWFhY2JlMjRhN2EyMzUifQ=="/>
  <p:tag name="KSO_WPP_MARK_KEY" val="0ab4368d-6e45-4e31-9a2a-87c3756f892b"/>
</p:tagLst>
</file>

<file path=ppt/tags/tag5.xml><?xml version="1.0" encoding="utf-8"?>
<p:tagLst xmlns:p="http://schemas.openxmlformats.org/presentationml/2006/main">
  <p:tag name="KSO_WM_UNIT_PLACING_PICTURE_USER_VIEWPORT" val="{&quot;height&quot;:1102.5,&quot;width&quot;:4585.5}"/>
  <p:tag name="KSO_WM_BEAUTIFY_FLAG" val=""/>
</p:tagLst>
</file>

<file path=ppt/tags/tag6.xml><?xml version="1.0" encoding="utf-8"?>
<p:tagLst xmlns:p="http://schemas.openxmlformats.org/presentationml/2006/main">
  <p:tag name="KSO_WM_TEMPLATE_CATEGORY" val="custom"/>
  <p:tag name="KSO_WM_TEMPLATE_INDEX" val="20184651"/>
  <p:tag name="KSO_WM_UNIT_TYPE" val="e"/>
  <p:tag name="KSO_WM_UNIT_INDEX" val="1"/>
  <p:tag name="KSO_WM_UNIT_ID" val="custom20184651_5*e*1"/>
  <p:tag name="KSO_WM_UNIT_LAYERLEVEL" val="1"/>
  <p:tag name="KSO_WM_UNIT_VALUE" val="6"/>
  <p:tag name="KSO_WM_UNIT_HIGHLIGHT" val="0"/>
  <p:tag name="KSO_WM_UNIT_COMPATIBLE" val="1"/>
  <p:tag name="KSO_WM_BEAUTIFY_FLAG" val="#wm#"/>
  <p:tag name="KSO_WM_TAG_VERSION" val="1.0"/>
  <p:tag name="KSO_WM_UNIT_PRESET_TEXT" val="PART&#13;ONE"/>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TEMPLATE_CATEGORY" val="custom"/>
  <p:tag name="KSO_WM_TEMPLATE_INDEX" val="20184651"/>
  <p:tag name="KSO_WM_TAG_VERSION" val="1.0"/>
  <p:tag name="KSO_WM_SLIDE_ID" val="custom20184651_5"/>
  <p:tag name="KSO_WM_SLIDE_INDEX" val="5"/>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 name="KSO_WM_SPECIAL_SOURCE" val="bdnull"/>
</p:tagLst>
</file>

<file path=ppt/tags/tag8.xml><?xml version="1.0" encoding="utf-8"?>
<p:tagLst xmlns:p="http://schemas.openxmlformats.org/presentationml/2006/main">
  <p:tag name="KSO_WM_UNIT_PLACING_PICTURE_USER_VIEWPORT" val="{&quot;height&quot;:1102.5,&quot;width&quot;:4585.5}"/>
  <p:tag name="KSO_WM_BEAUTIFY_FLAG" val=""/>
</p:tagLst>
</file>

<file path=ppt/tags/tag9.xml><?xml version="1.0" encoding="utf-8"?>
<p:tagLst xmlns:p="http://schemas.openxmlformats.org/presentationml/2006/main">
  <p:tag name="KSO_WM_TEMPLATE_CATEGORY" val="custom"/>
  <p:tag name="KSO_WM_TEMPLATE_INDEX" val="20184651"/>
  <p:tag name="KSO_WM_UNIT_TYPE" val="e"/>
  <p:tag name="KSO_WM_UNIT_INDEX" val="1"/>
  <p:tag name="KSO_WM_UNIT_ID" val="custom20184651_5*e*1"/>
  <p:tag name="KSO_WM_UNIT_LAYERLEVEL" val="1"/>
  <p:tag name="KSO_WM_UNIT_VALUE" val="6"/>
  <p:tag name="KSO_WM_UNIT_HIGHLIGHT" val="0"/>
  <p:tag name="KSO_WM_UNIT_COMPATIBLE" val="1"/>
  <p:tag name="KSO_WM_BEAUTIFY_FLAG" val="#wm#"/>
  <p:tag name="KSO_WM_TAG_VERSION" val="1.0"/>
  <p:tag name="KSO_WM_UNIT_PRESET_TEXT" val="PART&#13;ONE"/>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7913</Words>
  <Application>WPS 文字</Application>
  <PresentationFormat>宽屏</PresentationFormat>
  <Paragraphs>528</Paragraphs>
  <Slides>52</Slides>
  <Notes>0</Notes>
  <HiddenSlides>0</HiddenSlides>
  <MMClips>0</MMClips>
  <ScaleCrop>false</ScaleCrop>
  <HeadingPairs>
    <vt:vector size="6" baseType="variant">
      <vt:variant>
        <vt:lpstr>已用的字体</vt:lpstr>
      </vt:variant>
      <vt:variant>
        <vt:i4>38</vt:i4>
      </vt:variant>
      <vt:variant>
        <vt:lpstr>主题</vt:lpstr>
      </vt:variant>
      <vt:variant>
        <vt:i4>1</vt:i4>
      </vt:variant>
      <vt:variant>
        <vt:lpstr>幻灯片标题</vt:lpstr>
      </vt:variant>
      <vt:variant>
        <vt:i4>52</vt:i4>
      </vt:variant>
    </vt:vector>
  </HeadingPairs>
  <TitlesOfParts>
    <vt:vector size="91" baseType="lpstr">
      <vt:lpstr>Arial</vt:lpstr>
      <vt:lpstr>宋体</vt:lpstr>
      <vt:lpstr>Wingdings</vt:lpstr>
      <vt:lpstr>黑体</vt:lpstr>
      <vt:lpstr>汉仪中黑KW</vt:lpstr>
      <vt:lpstr>汉仪中隶书简</vt:lpstr>
      <vt:lpstr>Century Gothic</vt:lpstr>
      <vt:lpstr>苹方-简</vt:lpstr>
      <vt:lpstr>微软雅黑</vt:lpstr>
      <vt:lpstr>宋体</vt:lpstr>
      <vt:lpstr>方正楷体_GBK</vt:lpstr>
      <vt:lpstr>黑体</vt:lpstr>
      <vt:lpstr>楷体</vt:lpstr>
      <vt:lpstr>汉仪旗黑</vt:lpstr>
      <vt:lpstr>Arial Unicode MS</vt:lpstr>
      <vt:lpstr>Calibri Light</vt:lpstr>
      <vt:lpstr>Helvetica Neue</vt:lpstr>
      <vt:lpstr>汉仪书宋二KW</vt:lpstr>
      <vt:lpstr>Calibri</vt:lpstr>
      <vt:lpstr>汉仪楷体简</vt:lpstr>
      <vt:lpstr>汉仪楷体KW</vt:lpstr>
      <vt:lpstr>华光仿宋_CNKI</vt:lpstr>
      <vt:lpstr>华文中宋</vt:lpstr>
      <vt:lpstr>等线</vt:lpstr>
      <vt:lpstr>华文楷体</vt:lpstr>
      <vt:lpstr>华文行楷</vt:lpstr>
      <vt:lpstr>微软雅黑</vt:lpstr>
      <vt:lpstr>Wingdings 2</vt:lpstr>
      <vt:lpstr>Arial</vt:lpstr>
      <vt:lpstr>行楷-简</vt:lpstr>
      <vt:lpstr>汉仪中等线KW</vt:lpstr>
      <vt:lpstr>方正仿宋_GBK</vt:lpstr>
      <vt:lpstr>华光仿宋_CNKI</vt:lpstr>
      <vt:lpstr>华文中宋</vt:lpstr>
      <vt:lpstr>华文行楷</vt:lpstr>
      <vt:lpstr>方正楷体_GBK</vt:lpstr>
      <vt:lpstr>楷体</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weizhenhua</dc:creator>
  <cp:lastModifiedBy>万八一</cp:lastModifiedBy>
  <cp:revision>304</cp:revision>
  <dcterms:created xsi:type="dcterms:W3CDTF">2024-11-05T03:23:09Z</dcterms:created>
  <dcterms:modified xsi:type="dcterms:W3CDTF">2024-11-05T03:23:09Z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2052-6.2.1.8344</vt:lpwstr>
  </property>
  <property fmtid="{D5CDD505-2E9C-101B-9397-08002B2CF9AE}" pid="3" name="ICV">
    <vt:lpwstr>B21BFF0F250E418E9C8F2967E8468604_43</vt:lpwstr>
  </property>
</Properties>
</file>