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7"/>
  </p:notesMasterIdLst>
  <p:sldIdLst>
    <p:sldId id="317" r:id="rId4"/>
    <p:sldId id="318" r:id="rId5"/>
    <p:sldId id="319" r:id="rId6"/>
    <p:sldId id="320" r:id="rId7"/>
    <p:sldId id="347" r:id="rId8"/>
    <p:sldId id="350" r:id="rId9"/>
    <p:sldId id="351" r:id="rId10"/>
    <p:sldId id="352" r:id="rId11"/>
    <p:sldId id="353" r:id="rId12"/>
    <p:sldId id="354" r:id="rId13"/>
    <p:sldId id="355" r:id="rId14"/>
    <p:sldId id="607" r:id="rId15"/>
    <p:sldId id="356" r:id="rId16"/>
    <p:sldId id="387" r:id="rId17"/>
    <p:sldId id="348" r:id="rId18"/>
    <p:sldId id="357" r:id="rId19"/>
    <p:sldId id="388" r:id="rId20"/>
    <p:sldId id="389" r:id="rId21"/>
    <p:sldId id="390" r:id="rId22"/>
    <p:sldId id="391" r:id="rId23"/>
    <p:sldId id="392" r:id="rId24"/>
    <p:sldId id="439" r:id="rId25"/>
    <p:sldId id="496" r:id="rId26"/>
    <p:sldId id="397" r:id="rId27"/>
    <p:sldId id="398" r:id="rId28"/>
    <p:sldId id="393" r:id="rId29"/>
    <p:sldId id="497" r:id="rId30"/>
    <p:sldId id="399" r:id="rId31"/>
    <p:sldId id="400" r:id="rId32"/>
    <p:sldId id="553" r:id="rId33"/>
    <p:sldId id="401" r:id="rId34"/>
    <p:sldId id="395" r:id="rId35"/>
    <p:sldId id="402" r:id="rId36"/>
    <p:sldId id="403" r:id="rId37"/>
    <p:sldId id="404" r:id="rId38"/>
    <p:sldId id="396" r:id="rId39"/>
    <p:sldId id="394" r:id="rId40"/>
    <p:sldId id="405" r:id="rId41"/>
    <p:sldId id="358" r:id="rId42"/>
    <p:sldId id="407" r:id="rId43"/>
    <p:sldId id="406" r:id="rId44"/>
    <p:sldId id="440" r:id="rId45"/>
    <p:sldId id="321" r:id="rId46"/>
    <p:sldId id="411" r:id="rId47"/>
    <p:sldId id="444" r:id="rId48"/>
    <p:sldId id="446" r:id="rId49"/>
    <p:sldId id="445" r:id="rId50"/>
    <p:sldId id="452" r:id="rId51"/>
    <p:sldId id="447" r:id="rId52"/>
    <p:sldId id="448" r:id="rId53"/>
    <p:sldId id="449" r:id="rId54"/>
    <p:sldId id="450" r:id="rId55"/>
    <p:sldId id="453" r:id="rId56"/>
    <p:sldId id="415" r:id="rId57"/>
    <p:sldId id="454" r:id="rId58"/>
    <p:sldId id="455" r:id="rId59"/>
    <p:sldId id="456" r:id="rId60"/>
    <p:sldId id="458" r:id="rId61"/>
    <p:sldId id="459" r:id="rId62"/>
    <p:sldId id="500" r:id="rId63"/>
    <p:sldId id="460" r:id="rId64"/>
    <p:sldId id="461" r:id="rId65"/>
    <p:sldId id="462" r:id="rId66"/>
    <p:sldId id="463" r:id="rId67"/>
    <p:sldId id="467" r:id="rId68"/>
    <p:sldId id="468" r:id="rId69"/>
    <p:sldId id="469" r:id="rId70"/>
    <p:sldId id="470" r:id="rId71"/>
    <p:sldId id="471" r:id="rId72"/>
    <p:sldId id="472" r:id="rId73"/>
    <p:sldId id="464" r:id="rId74"/>
    <p:sldId id="473" r:id="rId75"/>
    <p:sldId id="501" r:id="rId76"/>
    <p:sldId id="604" r:id="rId77"/>
    <p:sldId id="605" r:id="rId78"/>
    <p:sldId id="606" r:id="rId79"/>
    <p:sldId id="474" r:id="rId80"/>
    <p:sldId id="478" r:id="rId81"/>
    <p:sldId id="479" r:id="rId82"/>
    <p:sldId id="480" r:id="rId83"/>
    <p:sldId id="481" r:id="rId84"/>
    <p:sldId id="483" r:id="rId85"/>
    <p:sldId id="324" r:id="rId8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0000"/>
    <a:srgbClr val="FFECC6"/>
    <a:srgbClr val="D52C23"/>
    <a:srgbClr val="F8E0B6"/>
    <a:srgbClr val="F1D3A1"/>
    <a:srgbClr val="FAFC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3" autoAdjust="0"/>
    <p:restoredTop sz="94660"/>
  </p:normalViewPr>
  <p:slideViewPr>
    <p:cSldViewPr snapToGrid="0" showGuides="1">
      <p:cViewPr>
        <p:scale>
          <a:sx n="100" d="100"/>
          <a:sy n="100" d="100"/>
        </p:scale>
        <p:origin x="288" y="828"/>
      </p:cViewPr>
      <p:guideLst>
        <p:guide orient="horz" pos="1928"/>
        <p:guide pos="38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bleStyles" Target="tableStyles.xml"/><Relationship Id="rId9" Type="http://schemas.openxmlformats.org/officeDocument/2006/relationships/slide" Target="slides/slide6.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notesMaster" Target="notesMasters/notesMaster1.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7F2B2-C81D-4948-9EDF-568F71B8993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8009E-218E-4EEF-9489-D323FC6996E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尾页">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advTm="3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transition spd="slow" advTm="300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正文页">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819" y="246017"/>
            <a:ext cx="1046375" cy="848726"/>
          </a:xfrm>
          <a:prstGeom prst="rect">
            <a:avLst/>
          </a:prstGeom>
        </p:spPr>
      </p:pic>
      <p:sp>
        <p:nvSpPr>
          <p:cNvPr id="11" name="Aichitds1"/>
          <p:cNvSpPr txBox="1"/>
          <p:nvPr userDrawn="1"/>
        </p:nvSpPr>
        <p:spPr>
          <a:xfrm>
            <a:off x="1340580" y="266306"/>
            <a:ext cx="5523721" cy="553998"/>
          </a:xfrm>
          <a:prstGeom prst="rect">
            <a:avLst/>
          </a:prstGeom>
          <a:noFill/>
        </p:spPr>
        <p:txBody>
          <a:bodyPr wrap="square" rtlCol="0">
            <a:spAutoFit/>
          </a:bodyPr>
          <a:lstStyle/>
          <a:p>
            <a:pPr algn="l"/>
            <a:r>
              <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rPr>
              <a:t>没有共产党就没有新中国</a:t>
            </a:r>
            <a:endPar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endParaRPr>
          </a:p>
        </p:txBody>
      </p:sp>
    </p:spTree>
  </p:cSld>
  <p:clrMapOvr>
    <a:masterClrMapping/>
  </p:clrMapOvr>
  <p:transition spd="slow" advTm="3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正文页">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819" y="246017"/>
            <a:ext cx="1046375" cy="848726"/>
          </a:xfrm>
          <a:prstGeom prst="rect">
            <a:avLst/>
          </a:prstGeom>
        </p:spPr>
      </p:pic>
      <p:sp>
        <p:nvSpPr>
          <p:cNvPr id="11" name="Aichitds1"/>
          <p:cNvSpPr txBox="1"/>
          <p:nvPr userDrawn="1"/>
        </p:nvSpPr>
        <p:spPr>
          <a:xfrm>
            <a:off x="1340579" y="276580"/>
            <a:ext cx="6416340" cy="553998"/>
          </a:xfrm>
          <a:prstGeom prst="rect">
            <a:avLst/>
          </a:prstGeom>
          <a:noFill/>
        </p:spPr>
        <p:txBody>
          <a:bodyPr wrap="square" rtlCol="0">
            <a:spAutoFit/>
          </a:bodyPr>
          <a:lstStyle/>
          <a:p>
            <a:pPr algn="l"/>
            <a:r>
              <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rPr>
              <a:t>没有共产党就没有社会主义中国</a:t>
            </a:r>
            <a:endPar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endParaRPr>
          </a:p>
        </p:txBody>
      </p:sp>
    </p:spTree>
  </p:cSld>
  <p:clrMapOvr>
    <a:masterClrMapping/>
  </p:clrMapOvr>
  <p:transition spd="slow" advTm="3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正文页">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819" y="246017"/>
            <a:ext cx="1046375" cy="848726"/>
          </a:xfrm>
          <a:prstGeom prst="rect">
            <a:avLst/>
          </a:prstGeom>
        </p:spPr>
      </p:pic>
      <p:sp>
        <p:nvSpPr>
          <p:cNvPr id="11" name="Aichitds1"/>
          <p:cNvSpPr txBox="1"/>
          <p:nvPr userDrawn="1"/>
        </p:nvSpPr>
        <p:spPr>
          <a:xfrm>
            <a:off x="1330304" y="276580"/>
            <a:ext cx="6621893" cy="553998"/>
          </a:xfrm>
          <a:prstGeom prst="rect">
            <a:avLst/>
          </a:prstGeom>
          <a:noFill/>
        </p:spPr>
        <p:txBody>
          <a:bodyPr wrap="square" rtlCol="0">
            <a:spAutoFit/>
          </a:bodyPr>
          <a:lstStyle/>
          <a:p>
            <a:pPr algn="l"/>
            <a:r>
              <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rPr>
              <a:t>没有共产党就没有中国特色社会主义</a:t>
            </a:r>
            <a:endPar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endParaRPr>
          </a:p>
        </p:txBody>
      </p:sp>
    </p:spTree>
  </p:cSld>
  <p:clrMapOvr>
    <a:masterClrMapping/>
  </p:clrMapOvr>
  <p:transition spd="slow" advTm="300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正文页">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819" y="246017"/>
            <a:ext cx="1046375" cy="848726"/>
          </a:xfrm>
          <a:prstGeom prst="rect">
            <a:avLst/>
          </a:prstGeom>
        </p:spPr>
      </p:pic>
      <p:sp>
        <p:nvSpPr>
          <p:cNvPr id="11" name="Aichitds1"/>
          <p:cNvSpPr txBox="1"/>
          <p:nvPr userDrawn="1"/>
        </p:nvSpPr>
        <p:spPr>
          <a:xfrm>
            <a:off x="1330305" y="266306"/>
            <a:ext cx="6416340" cy="553998"/>
          </a:xfrm>
          <a:prstGeom prst="rect">
            <a:avLst/>
          </a:prstGeom>
          <a:noFill/>
        </p:spPr>
        <p:txBody>
          <a:bodyPr wrap="square" rtlCol="0">
            <a:spAutoFit/>
          </a:bodyPr>
          <a:lstStyle/>
          <a:p>
            <a:pPr algn="l"/>
            <a:r>
              <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rPr>
              <a:t>党的百年光辉历程给我们的深刻启示</a:t>
            </a:r>
            <a:endParaRPr kumimoji="1" lang="zh-CN" altLang="en-US" sz="3000" b="1" dirty="0">
              <a:gradFill flip="none" rotWithShape="1">
                <a:gsLst>
                  <a:gs pos="100000">
                    <a:srgbClr val="A41105"/>
                  </a:gs>
                  <a:gs pos="0">
                    <a:srgbClr val="FF081D"/>
                  </a:gs>
                </a:gsLst>
                <a:lin ang="5400000" scaled="1"/>
                <a:tileRect/>
              </a:gradFill>
              <a:latin typeface="思源黑体" panose="020B0500000000000000" pitchFamily="34" charset="-122"/>
              <a:ea typeface="思源黑体" panose="020B0500000000000000" pitchFamily="34" charset="-122"/>
              <a:sym typeface="微软雅黑" panose="020B0503020204020204" pitchFamily="34" charset="-122"/>
            </a:endParaRPr>
          </a:p>
        </p:txBody>
      </p:sp>
    </p:spTree>
  </p:cSld>
  <p:clrMapOvr>
    <a:masterClrMapping/>
  </p:clrMapOvr>
  <p:transition spd="slow" advTm="3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fld>
            <a:endParaRPr lang="zh-CN" altLang="en-US"/>
          </a:p>
        </p:txBody>
      </p:sp>
    </p:spTree>
  </p:cSld>
  <p:clrMapOvr>
    <a:masterClrMapping/>
  </p:clrMapOvr>
  <p:transition spd="slow" advTm="3000">
    <p:comb/>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microsoft.com/office/2007/relationships/hdphoto" Target="../media/image3.wdp"/><Relationship Id="rId8" Type="http://schemas.openxmlformats.org/officeDocument/2006/relationships/image" Target="../media/image2.png"/><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image" Target="../media/image5.png"/><Relationship Id="rId10" Type="http://schemas.openxmlformats.org/officeDocument/2006/relationships/image" Target="../media/image4.png"/><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93410"/>
            <a:ext cx="12192000" cy="4546301"/>
          </a:xfrm>
          <a:prstGeom prst="rect">
            <a:avLst/>
          </a:prstGeom>
        </p:spPr>
      </p:pic>
      <p:pic>
        <p:nvPicPr>
          <p:cNvPr id="3" name="图片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258295" y="5004686"/>
            <a:ext cx="1951719" cy="1853314"/>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t="57436"/>
          <a:stretch>
            <a:fillRect/>
          </a:stretch>
        </p:blipFill>
        <p:spPr>
          <a:xfrm>
            <a:off x="-1" y="4150867"/>
            <a:ext cx="4090589" cy="2611929"/>
          </a:xfrm>
          <a:prstGeom prst="rect">
            <a:avLst/>
          </a:prstGeom>
        </p:spPr>
      </p:pic>
      <p:cxnSp>
        <p:nvCxnSpPr>
          <p:cNvPr id="22" name="直接连接符 21"/>
          <p:cNvCxnSpPr/>
          <p:nvPr userDrawn="1"/>
        </p:nvCxnSpPr>
        <p:spPr>
          <a:xfrm>
            <a:off x="1438382" y="933185"/>
            <a:ext cx="1075361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6843252" y="-5460"/>
            <a:ext cx="5348748" cy="1519616"/>
          </a:xfrm>
          <a:prstGeom prst="rect">
            <a:avLst/>
          </a:prstGeom>
        </p:spPr>
      </p:pic>
      <p:pic>
        <p:nvPicPr>
          <p:cNvPr id="27" name="图片 26"/>
          <p:cNvPicPr>
            <a:picLocks noChangeAspect="1"/>
          </p:cNvPicPr>
          <p:nvPr userDrawn="1"/>
        </p:nvPicPr>
        <p:blipFill>
          <a:blip r:embed="rId13"/>
          <a:stretch>
            <a:fillRect/>
          </a:stretch>
        </p:blipFill>
        <p:spPr>
          <a:xfrm>
            <a:off x="167126" y="1289924"/>
            <a:ext cx="11857748" cy="5310076"/>
          </a:xfrm>
          <a:prstGeom prst="rect">
            <a:avLst/>
          </a:prstGeom>
          <a:ln>
            <a:noFill/>
          </a:ln>
          <a:effectLst>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advTm="3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8.png"/><Relationship Id="rId6" Type="http://schemas.openxmlformats.org/officeDocument/2006/relationships/image" Target="../media/image6.png"/><Relationship Id="rId5" Type="http://schemas.openxmlformats.org/officeDocument/2006/relationships/tags" Target="../tags/tag1.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1" Type="http://schemas.openxmlformats.org/officeDocument/2006/relationships/slideLayout" Target="../slideLayouts/slideLayout2.xml"/><Relationship Id="rId10" Type="http://schemas.openxmlformats.org/officeDocument/2006/relationships/image" Target="../media/image9.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6.png"/><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34.wdp"/><Relationship Id="rId5" Type="http://schemas.openxmlformats.org/officeDocument/2006/relationships/image" Target="../media/image3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hdphoto" Target="../media/image38.wdp"/><Relationship Id="rId7" Type="http://schemas.openxmlformats.org/officeDocument/2006/relationships/image" Target="../media/image37.png"/><Relationship Id="rId6" Type="http://schemas.microsoft.com/office/2007/relationships/hdphoto" Target="../media/image36.wdp"/><Relationship Id="rId5" Type="http://schemas.openxmlformats.org/officeDocument/2006/relationships/image" Target="../media/image35.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1" Type="http://schemas.openxmlformats.org/officeDocument/2006/relationships/slideLayout" Target="../slideLayouts/slideLayout2.xml"/><Relationship Id="rId10" Type="http://schemas.microsoft.com/office/2007/relationships/hdphoto" Target="../media/image40.wdp"/><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45.wdp"/><Relationship Id="rId7" Type="http://schemas.openxmlformats.org/officeDocument/2006/relationships/image" Target="../media/image44.png"/><Relationship Id="rId6" Type="http://schemas.microsoft.com/office/2007/relationships/hdphoto" Target="../media/image43.wdp"/><Relationship Id="rId5" Type="http://schemas.openxmlformats.org/officeDocument/2006/relationships/image" Target="../media/image42.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47.wdp"/><Relationship Id="rId5" Type="http://schemas.openxmlformats.org/officeDocument/2006/relationships/image" Target="../media/image46.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51.wdp"/><Relationship Id="rId7" Type="http://schemas.openxmlformats.org/officeDocument/2006/relationships/image" Target="../media/image50.png"/><Relationship Id="rId6" Type="http://schemas.microsoft.com/office/2007/relationships/hdphoto" Target="../media/image49.wdp"/><Relationship Id="rId5" Type="http://schemas.openxmlformats.org/officeDocument/2006/relationships/image" Target="../media/image48.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9" Type="http://schemas.openxmlformats.org/officeDocument/2006/relationships/image" Target="../media/image58.png"/><Relationship Id="rId8" Type="http://schemas.microsoft.com/office/2007/relationships/hdphoto" Target="../media/image57.wdp"/><Relationship Id="rId7" Type="http://schemas.openxmlformats.org/officeDocument/2006/relationships/image" Target="../media/image56.png"/><Relationship Id="rId6" Type="http://schemas.microsoft.com/office/2007/relationships/hdphoto" Target="../media/image55.wdp"/><Relationship Id="rId5" Type="http://schemas.openxmlformats.org/officeDocument/2006/relationships/image" Target="../media/image54.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1" Type="http://schemas.openxmlformats.org/officeDocument/2006/relationships/slideLayout" Target="../slideLayouts/slideLayout2.xml"/><Relationship Id="rId10" Type="http://schemas.microsoft.com/office/2007/relationships/hdphoto" Target="../media/image59.wdp"/><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 Id="rId3" Type="http://schemas.openxmlformats.org/officeDocument/2006/relationships/image" Target="../media/image6.png"/><Relationship Id="rId2" Type="http://schemas.microsoft.com/office/2007/relationships/hdphoto" Target="../media/image3.wdp"/><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9" Type="http://schemas.openxmlformats.org/officeDocument/2006/relationships/image" Target="../media/image65.png"/><Relationship Id="rId8" Type="http://schemas.microsoft.com/office/2007/relationships/hdphoto" Target="../media/image64.wdp"/><Relationship Id="rId7" Type="http://schemas.openxmlformats.org/officeDocument/2006/relationships/image" Target="../media/image63.png"/><Relationship Id="rId6" Type="http://schemas.microsoft.com/office/2007/relationships/hdphoto" Target="../media/image62.wdp"/><Relationship Id="rId5" Type="http://schemas.openxmlformats.org/officeDocument/2006/relationships/image" Target="../media/image61.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1" Type="http://schemas.openxmlformats.org/officeDocument/2006/relationships/slideLayout" Target="../slideLayouts/slideLayout2.xml"/><Relationship Id="rId10" Type="http://schemas.microsoft.com/office/2007/relationships/hdphoto" Target="../media/image66.wdp"/><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9" Type="http://schemas.openxmlformats.org/officeDocument/2006/relationships/image" Target="../media/image71.png"/><Relationship Id="rId8" Type="http://schemas.microsoft.com/office/2007/relationships/hdphoto" Target="../media/image70.wdp"/><Relationship Id="rId7" Type="http://schemas.openxmlformats.org/officeDocument/2006/relationships/image" Target="../media/image69.png"/><Relationship Id="rId6" Type="http://schemas.microsoft.com/office/2007/relationships/hdphoto" Target="../media/image68.wdp"/><Relationship Id="rId5" Type="http://schemas.openxmlformats.org/officeDocument/2006/relationships/image" Target="../media/image67.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3" Type="http://schemas.openxmlformats.org/officeDocument/2006/relationships/slideLayout" Target="../slideLayouts/slideLayout2.xml"/><Relationship Id="rId12" Type="http://schemas.microsoft.com/office/2007/relationships/hdphoto" Target="../media/image74.wdp"/><Relationship Id="rId11" Type="http://schemas.openxmlformats.org/officeDocument/2006/relationships/image" Target="../media/image73.png"/><Relationship Id="rId10" Type="http://schemas.microsoft.com/office/2007/relationships/hdphoto" Target="../media/image72.wdp"/><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78.wdp"/><Relationship Id="rId7" Type="http://schemas.openxmlformats.org/officeDocument/2006/relationships/image" Target="../media/image77.png"/><Relationship Id="rId6" Type="http://schemas.microsoft.com/office/2007/relationships/hdphoto" Target="../media/image76.wdp"/><Relationship Id="rId5" Type="http://schemas.openxmlformats.org/officeDocument/2006/relationships/image" Target="../media/image75.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80.wdp"/><Relationship Id="rId5" Type="http://schemas.openxmlformats.org/officeDocument/2006/relationships/image" Target="../media/image79.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82.wdp"/><Relationship Id="rId5" Type="http://schemas.openxmlformats.org/officeDocument/2006/relationships/image" Target="../media/image81.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9" Type="http://schemas.openxmlformats.org/officeDocument/2006/relationships/image" Target="../media/image87.png"/><Relationship Id="rId8" Type="http://schemas.microsoft.com/office/2007/relationships/hdphoto" Target="../media/image86.wdp"/><Relationship Id="rId7" Type="http://schemas.openxmlformats.org/officeDocument/2006/relationships/image" Target="../media/image85.png"/><Relationship Id="rId6" Type="http://schemas.microsoft.com/office/2007/relationships/hdphoto" Target="../media/image84.wdp"/><Relationship Id="rId5" Type="http://schemas.openxmlformats.org/officeDocument/2006/relationships/image" Target="../media/image8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1" Type="http://schemas.openxmlformats.org/officeDocument/2006/relationships/slideLayout" Target="../slideLayouts/slideLayout2.xml"/><Relationship Id="rId10" Type="http://schemas.microsoft.com/office/2007/relationships/hdphoto" Target="../media/image88.wdp"/><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95.wdp"/><Relationship Id="rId7" Type="http://schemas.openxmlformats.org/officeDocument/2006/relationships/image" Target="../media/image94.png"/><Relationship Id="rId6" Type="http://schemas.microsoft.com/office/2007/relationships/hdphoto" Target="../media/image93.wdp"/><Relationship Id="rId5" Type="http://schemas.openxmlformats.org/officeDocument/2006/relationships/image" Target="../media/image92.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99.wdp"/><Relationship Id="rId7" Type="http://schemas.openxmlformats.org/officeDocument/2006/relationships/image" Target="../media/image98.png"/><Relationship Id="rId6" Type="http://schemas.microsoft.com/office/2007/relationships/hdphoto" Target="../media/image97.wdp"/><Relationship Id="rId5" Type="http://schemas.openxmlformats.org/officeDocument/2006/relationships/image" Target="../media/image96.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9" Type="http://schemas.openxmlformats.org/officeDocument/2006/relationships/image" Target="../media/image104.png"/><Relationship Id="rId8" Type="http://schemas.microsoft.com/office/2007/relationships/hdphoto" Target="../media/image103.wdp"/><Relationship Id="rId7" Type="http://schemas.openxmlformats.org/officeDocument/2006/relationships/image" Target="../media/image102.png"/><Relationship Id="rId6" Type="http://schemas.microsoft.com/office/2007/relationships/hdphoto" Target="../media/image101.wdp"/><Relationship Id="rId5" Type="http://schemas.openxmlformats.org/officeDocument/2006/relationships/image" Target="../media/image100.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1" Type="http://schemas.openxmlformats.org/officeDocument/2006/relationships/slideLayout" Target="../slideLayouts/slideLayout2.xml"/><Relationship Id="rId10" Type="http://schemas.microsoft.com/office/2007/relationships/hdphoto" Target="../media/image105.wdp"/><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4.png"/><Relationship Id="rId3" Type="http://schemas.openxmlformats.org/officeDocument/2006/relationships/image" Target="../media/image10.png"/><Relationship Id="rId22" Type="http://schemas.openxmlformats.org/officeDocument/2006/relationships/slideLayout" Target="../slideLayouts/slideLayout2.xml"/><Relationship Id="rId21" Type="http://schemas.openxmlformats.org/officeDocument/2006/relationships/tags" Target="../tags/tag33.xml"/><Relationship Id="rId20" Type="http://schemas.openxmlformats.org/officeDocument/2006/relationships/tags" Target="../tags/tag32.xml"/><Relationship Id="rId2" Type="http://schemas.microsoft.com/office/2007/relationships/hdphoto" Target="../media/image3.wdp"/><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9" Type="http://schemas.openxmlformats.org/officeDocument/2006/relationships/slideLayout" Target="../slideLayouts/slideLayout2.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08.wdp"/><Relationship Id="rId5" Type="http://schemas.openxmlformats.org/officeDocument/2006/relationships/image" Target="../media/image107.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9" Type="http://schemas.openxmlformats.org/officeDocument/2006/relationships/image" Target="../media/image113.png"/><Relationship Id="rId8" Type="http://schemas.microsoft.com/office/2007/relationships/hdphoto" Target="../media/image112.wdp"/><Relationship Id="rId7" Type="http://schemas.openxmlformats.org/officeDocument/2006/relationships/image" Target="../media/image111.png"/><Relationship Id="rId6" Type="http://schemas.microsoft.com/office/2007/relationships/hdphoto" Target="../media/image110.wdp"/><Relationship Id="rId5" Type="http://schemas.openxmlformats.org/officeDocument/2006/relationships/image" Target="../media/image109.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1" Type="http://schemas.openxmlformats.org/officeDocument/2006/relationships/slideLayout" Target="../slideLayouts/slideLayout2.xml"/><Relationship Id="rId10" Type="http://schemas.microsoft.com/office/2007/relationships/hdphoto" Target="../media/image114.wdp"/><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7.jpeg"/><Relationship Id="rId6" Type="http://schemas.microsoft.com/office/2007/relationships/hdphoto" Target="../media/image116.wdp"/><Relationship Id="rId5" Type="http://schemas.openxmlformats.org/officeDocument/2006/relationships/image" Target="../media/image115.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5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19.wdp"/><Relationship Id="rId5" Type="http://schemas.openxmlformats.org/officeDocument/2006/relationships/image" Target="../media/image118.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5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21.wdp"/><Relationship Id="rId5" Type="http://schemas.openxmlformats.org/officeDocument/2006/relationships/image" Target="../media/image120.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126.wdp"/><Relationship Id="rId7" Type="http://schemas.openxmlformats.org/officeDocument/2006/relationships/image" Target="../media/image125.png"/><Relationship Id="rId6" Type="http://schemas.microsoft.com/office/2007/relationships/hdphoto" Target="../media/image124.wdp"/><Relationship Id="rId5" Type="http://schemas.openxmlformats.org/officeDocument/2006/relationships/image" Target="../media/image12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28.wdp"/><Relationship Id="rId5" Type="http://schemas.openxmlformats.org/officeDocument/2006/relationships/image" Target="../media/image127.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132.wdp"/><Relationship Id="rId7" Type="http://schemas.openxmlformats.org/officeDocument/2006/relationships/image" Target="../media/image131.png"/><Relationship Id="rId6" Type="http://schemas.microsoft.com/office/2007/relationships/hdphoto" Target="../media/image130.wdp"/><Relationship Id="rId5" Type="http://schemas.openxmlformats.org/officeDocument/2006/relationships/image" Target="../media/image129.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136.wdp"/><Relationship Id="rId7" Type="http://schemas.openxmlformats.org/officeDocument/2006/relationships/image" Target="../media/image135.png"/><Relationship Id="rId6" Type="http://schemas.microsoft.com/office/2007/relationships/hdphoto" Target="../media/image134.wdp"/><Relationship Id="rId5" Type="http://schemas.openxmlformats.org/officeDocument/2006/relationships/image" Target="../media/image13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9.png"/><Relationship Id="rId6" Type="http://schemas.microsoft.com/office/2007/relationships/hdphoto" Target="../media/image138.wdp"/><Relationship Id="rId5" Type="http://schemas.openxmlformats.org/officeDocument/2006/relationships/image" Target="../media/image137.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41.wdp"/><Relationship Id="rId5" Type="http://schemas.openxmlformats.org/officeDocument/2006/relationships/image" Target="../media/image140.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6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3.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6.xml.rels><?xml version="1.0" encoding="UTF-8" standalone="yes"?>
<Relationships xmlns="http://schemas.openxmlformats.org/package/2006/relationships"><Relationship Id="rId9" Type="http://schemas.openxmlformats.org/officeDocument/2006/relationships/image" Target="../media/image156.png"/><Relationship Id="rId8" Type="http://schemas.openxmlformats.org/officeDocument/2006/relationships/image" Target="../media/image155.png"/><Relationship Id="rId7" Type="http://schemas.openxmlformats.org/officeDocument/2006/relationships/image" Target="../media/image154.png"/><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7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59.png"/><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60.png"/><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8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61.png"/><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_rels/slide8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6.png"/><Relationship Id="rId2" Type="http://schemas.microsoft.com/office/2007/relationships/hdphoto" Target="../media/image3.wdp"/><Relationship Id="rId1" Type="http://schemas.openxmlformats.org/officeDocument/2006/relationships/image" Target="../media/image2.png"/></Relationships>
</file>

<file path=ppt/slides/_rels/slide8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tags" Target="../tags/tag56.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4.png"/><Relationship Id="rId3" Type="http://schemas.openxmlformats.org/officeDocument/2006/relationships/image" Target="../media/image10.png"/><Relationship Id="rId2" Type="http://schemas.microsoft.com/office/2007/relationships/hdphoto" Target="../media/image3.wdp"/><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79440"/>
            <a:ext cx="12192000" cy="454630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295" y="5004686"/>
            <a:ext cx="1951719" cy="1853314"/>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7436"/>
          <a:stretch>
            <a:fillRect/>
          </a:stretch>
        </p:blipFill>
        <p:spPr>
          <a:xfrm>
            <a:off x="-1" y="4150867"/>
            <a:ext cx="4090589" cy="2611929"/>
          </a:xfrm>
          <a:prstGeom prst="rect">
            <a:avLst/>
          </a:prstGeom>
        </p:spPr>
      </p:pic>
      <p:sp>
        <p:nvSpPr>
          <p:cNvPr id="20" name="PA-Aichitds1"/>
          <p:cNvSpPr txBox="1"/>
          <p:nvPr>
            <p:custDataLst>
              <p:tags r:id="rId5"/>
            </p:custDataLst>
          </p:nvPr>
        </p:nvSpPr>
        <p:spPr>
          <a:xfrm>
            <a:off x="852170" y="2621915"/>
            <a:ext cx="1076134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6600" b="1" i="0" spc="300" baseline="0" noProof="0" dirty="0">
                <a:ln>
                  <a:noFill/>
                </a:ln>
                <a:gradFill flip="none" rotWithShape="1">
                  <a:gsLst>
                    <a:gs pos="100000">
                      <a:srgbClr val="A41105"/>
                    </a:gs>
                    <a:gs pos="0">
                      <a:srgbClr val="FF081D"/>
                    </a:gs>
                  </a:gsLst>
                  <a:lin ang="5400000" scaled="1"/>
                  <a:tileRect/>
                </a:gra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学党史 颂党恩 跟党走</a:t>
            </a:r>
            <a:endParaRPr kumimoji="1" lang="zh-CN" altLang="en-US" sz="6600" b="1" i="0" spc="300" baseline="0" noProof="0" dirty="0">
              <a:ln>
                <a:noFill/>
              </a:ln>
              <a:gradFill flip="none" rotWithShape="1">
                <a:gsLst>
                  <a:gs pos="100000">
                    <a:srgbClr val="A41105"/>
                  </a:gs>
                  <a:gs pos="0">
                    <a:srgbClr val="FF081D"/>
                  </a:gs>
                </a:gsLst>
                <a:lin ang="5400000" scaled="1"/>
                <a:tileRect/>
              </a:gra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3" name="文本框 42"/>
          <p:cNvSpPr txBox="1"/>
          <p:nvPr/>
        </p:nvSpPr>
        <p:spPr>
          <a:xfrm>
            <a:off x="4565339" y="3891278"/>
            <a:ext cx="3061320" cy="584775"/>
          </a:xfrm>
          <a:prstGeom prst="rect">
            <a:avLst/>
          </a:prstGeom>
          <a:noFill/>
        </p:spPr>
        <p:txBody>
          <a:bodyPr wrap="square" rtlCol="0">
            <a:spAutoFit/>
          </a:bodyPr>
          <a:lstStyle/>
          <a:p>
            <a:pPr algn="dist" defTabSz="914400"/>
            <a:r>
              <a:rPr lang="en-US" altLang="zh-CN" sz="3200" b="1" dirty="0">
                <a:gradFill>
                  <a:gsLst>
                    <a:gs pos="0">
                      <a:srgbClr val="FF0000"/>
                    </a:gs>
                    <a:gs pos="100000">
                      <a:srgbClr val="C00000"/>
                    </a:gs>
                  </a:gsLst>
                  <a:lin ang="5400000" scaled="1"/>
                </a:gradFill>
                <a:latin typeface="Impact" panose="020B0806030902050204" pitchFamily="34" charset="0"/>
                <a:ea typeface="三极琼影简体" panose="00000500000000000000" pitchFamily="2" charset="-122"/>
              </a:rPr>
              <a:t>1921-2021</a:t>
            </a:r>
            <a:endParaRPr lang="zh-CN" altLang="en-US" sz="3200" b="1" dirty="0">
              <a:gradFill>
                <a:gsLst>
                  <a:gs pos="0">
                    <a:srgbClr val="FF0000"/>
                  </a:gs>
                  <a:gs pos="100000">
                    <a:srgbClr val="C00000"/>
                  </a:gs>
                </a:gsLst>
                <a:lin ang="5400000" scaled="1"/>
              </a:gradFill>
              <a:latin typeface="Impact" panose="020B0806030902050204" pitchFamily="34" charset="0"/>
              <a:ea typeface="三极琼影简体" panose="00000500000000000000" pitchFamily="2" charset="-122"/>
            </a:endParaRPr>
          </a:p>
        </p:txBody>
      </p:sp>
      <p:sp>
        <p:nvSpPr>
          <p:cNvPr id="45" name="圆角矩形 7"/>
          <p:cNvSpPr/>
          <p:nvPr/>
        </p:nvSpPr>
        <p:spPr>
          <a:xfrm>
            <a:off x="4555490" y="4888230"/>
            <a:ext cx="3355340" cy="445770"/>
          </a:xfrm>
          <a:prstGeom prst="roundRect">
            <a:avLst>
              <a:gd name="adj" fmla="val 50000"/>
            </a:avLst>
          </a:prstGeom>
          <a:noFill/>
          <a:ln w="19050" cap="flat" cmpd="sng" algn="ctr">
            <a:solidFill>
              <a:srgbClr val="C00000"/>
            </a:solidFill>
            <a:prstDash val="solid"/>
          </a:ln>
          <a:effectLst/>
        </p:spPr>
        <p:txBody>
          <a:bodyPr rtlCol="0" anchor="ctr"/>
          <a:lstStyle/>
          <a:p>
            <a:pPr algn="ctr" defTabSz="1219200">
              <a:defRPr/>
            </a:pPr>
            <a:r>
              <a:rPr lang="zh-CN" altLang="en-US" b="1" kern="0" dirty="0" smtClean="0">
                <a:solidFill>
                  <a:schemeClr val="tx1"/>
                </a:solidFill>
                <a:latin typeface="思源黑体 Normal" panose="020B0400000000000000" pitchFamily="34" charset="-122"/>
                <a:ea typeface="思源黑体 Normal" panose="020B0400000000000000" pitchFamily="34" charset="-122"/>
                <a:sym typeface="Century Gothic" panose="020B0502020202020204" pitchFamily="34" charset="0"/>
              </a:rPr>
              <a:t>中共泸州市委党校  陈出新</a:t>
            </a:r>
            <a:endParaRPr lang="zh-CN" altLang="en-US" b="1" kern="0" dirty="0" smtClean="0">
              <a:solidFill>
                <a:schemeClr val="tx1"/>
              </a:solidFill>
              <a:latin typeface="思源黑体 Normal" panose="020B0400000000000000" pitchFamily="34" charset="-122"/>
              <a:ea typeface="思源黑体 Normal" panose="020B0400000000000000" pitchFamily="34" charset="-122"/>
              <a:sym typeface="Century Gothic" panose="020B0502020202020204" pitchFamily="34" charset="0"/>
            </a:endParaRPr>
          </a:p>
        </p:txBody>
      </p:sp>
      <p:pic>
        <p:nvPicPr>
          <p:cNvPr id="49" name="图片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2" y="-5461"/>
            <a:ext cx="6339640" cy="1801135"/>
          </a:xfrm>
          <a:prstGeom prst="rect">
            <a:avLst/>
          </a:prstGeom>
        </p:spPr>
      </p:pic>
      <p:pic>
        <p:nvPicPr>
          <p:cNvPr id="51" name="图片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9284" y="871333"/>
            <a:ext cx="1239345" cy="1275398"/>
          </a:xfrm>
          <a:prstGeom prst="rect">
            <a:avLst/>
          </a:prstGeom>
        </p:spPr>
      </p:pic>
      <p:pic>
        <p:nvPicPr>
          <p:cNvPr id="2" name="安静党政">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53267" y="-5461"/>
            <a:ext cx="609600" cy="60960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0000">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14:bounceEnd="40000">
                                          <p:cBhvr additive="base">
                                            <p:cTn id="15"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0000">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14:bounceEnd="40000">
                                          <p:cBhvr additive="base">
                                            <p:cTn id="19" dur="10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fltVal val="0"/>
                                              </p:val>
                                            </p:tav>
                                            <p:tav tm="100000">
                                              <p:val>
                                                <p:strVal val="#ppt_w"/>
                                              </p:val>
                                            </p:tav>
                                          </p:tavLst>
                                        </p:anim>
                                        <p:anim calcmode="lin" valueType="num">
                                          <p:cBhvr>
                                            <p:cTn id="29" dur="500" fill="hold"/>
                                            <p:tgtEl>
                                              <p:spTgt spid="43"/>
                                            </p:tgtEl>
                                            <p:attrNameLst>
                                              <p:attrName>ppt_h</p:attrName>
                                            </p:attrNameLst>
                                          </p:cBhvr>
                                          <p:tavLst>
                                            <p:tav tm="0">
                                              <p:val>
                                                <p:fltVal val="0"/>
                                              </p:val>
                                            </p:tav>
                                            <p:tav tm="100000">
                                              <p:val>
                                                <p:strVal val="#ppt_h"/>
                                              </p:val>
                                            </p:tav>
                                          </p:tavLst>
                                        </p:anim>
                                        <p:animEffect transition="in" filter="fade">
                                          <p:cBhvr>
                                            <p:cTn id="30" dur="500"/>
                                            <p:tgtEl>
                                              <p:spTgt spid="43"/>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strVal val="#ppt_w+.3"/>
                                              </p:val>
                                            </p:tav>
                                            <p:tav tm="100000">
                                              <p:val>
                                                <p:strVal val="#ppt_w"/>
                                              </p:val>
                                            </p:tav>
                                          </p:tavLst>
                                        </p:anim>
                                        <p:anim calcmode="lin" valueType="num">
                                          <p:cBhvr>
                                            <p:cTn id="34" dur="1000" fill="hold"/>
                                            <p:tgtEl>
                                              <p:spTgt spid="45"/>
                                            </p:tgtEl>
                                            <p:attrNameLst>
                                              <p:attrName>ppt_h</p:attrName>
                                            </p:attrNameLst>
                                          </p:cBhvr>
                                          <p:tavLst>
                                            <p:tav tm="0">
                                              <p:val>
                                                <p:strVal val="#ppt_h"/>
                                              </p:val>
                                            </p:tav>
                                            <p:tav tm="100000">
                                              <p:val>
                                                <p:strVal val="#ppt_h"/>
                                              </p:val>
                                            </p:tav>
                                          </p:tavLst>
                                        </p:anim>
                                        <p:animEffect transition="in" filter="fade">
                                          <p:cBhvr>
                                            <p:cTn id="3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2"/>
                    </p:tgtEl>
                  </p:cMediaNode>
                </p:audio>
              </p:childTnLst>
            </p:cTn>
          </p:par>
        </p:tnLst>
        <p:bldLst>
          <p:bldP spid="43" grpId="0"/>
          <p:bldP spid="45" grpId="0" bldLvl="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1000" fill="hold"/>
                                            <p:tgtEl>
                                              <p:spTgt spid="47"/>
                                            </p:tgtEl>
                                            <p:attrNameLst>
                                              <p:attrName>ppt_x</p:attrName>
                                            </p:attrNameLst>
                                          </p:cBhvr>
                                          <p:tavLst>
                                            <p:tav tm="0">
                                              <p:val>
                                                <p:strVal val="#ppt_x"/>
                                              </p:val>
                                            </p:tav>
                                            <p:tav tm="100000">
                                              <p:val>
                                                <p:strVal val="#ppt_x"/>
                                              </p:val>
                                            </p:tav>
                                          </p:tavLst>
                                        </p:anim>
                                        <p:anim calcmode="lin" valueType="num">
                                          <p:cBhvr additive="base">
                                            <p:cTn id="16" dur="10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ppt_x"/>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500" fill="hold"/>
                                            <p:tgtEl>
                                              <p:spTgt spid="51"/>
                                            </p:tgtEl>
                                            <p:attrNameLst>
                                              <p:attrName>ppt_w</p:attrName>
                                            </p:attrNameLst>
                                          </p:cBhvr>
                                          <p:tavLst>
                                            <p:tav tm="0">
                                              <p:val>
                                                <p:fltVal val="0"/>
                                              </p:val>
                                            </p:tav>
                                            <p:tav tm="100000">
                                              <p:val>
                                                <p:strVal val="#ppt_w"/>
                                              </p:val>
                                            </p:tav>
                                          </p:tavLst>
                                        </p:anim>
                                        <p:anim calcmode="lin" valueType="num">
                                          <p:cBhvr>
                                            <p:cTn id="24" dur="500" fill="hold"/>
                                            <p:tgtEl>
                                              <p:spTgt spid="51"/>
                                            </p:tgtEl>
                                            <p:attrNameLst>
                                              <p:attrName>ppt_h</p:attrName>
                                            </p:attrNameLst>
                                          </p:cBhvr>
                                          <p:tavLst>
                                            <p:tav tm="0">
                                              <p:val>
                                                <p:fltVal val="0"/>
                                              </p:val>
                                            </p:tav>
                                            <p:tav tm="100000">
                                              <p:val>
                                                <p:strVal val="#ppt_h"/>
                                              </p:val>
                                            </p:tav>
                                          </p:tavLst>
                                        </p:anim>
                                        <p:animEffect transition="in" filter="fade">
                                          <p:cBhvr>
                                            <p:cTn id="25" dur="500"/>
                                            <p:tgtEl>
                                              <p:spTgt spid="5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fltVal val="0"/>
                                              </p:val>
                                            </p:tav>
                                            <p:tav tm="100000">
                                              <p:val>
                                                <p:strVal val="#ppt_w"/>
                                              </p:val>
                                            </p:tav>
                                          </p:tavLst>
                                        </p:anim>
                                        <p:anim calcmode="lin" valueType="num">
                                          <p:cBhvr>
                                            <p:cTn id="29" dur="500" fill="hold"/>
                                            <p:tgtEl>
                                              <p:spTgt spid="43"/>
                                            </p:tgtEl>
                                            <p:attrNameLst>
                                              <p:attrName>ppt_h</p:attrName>
                                            </p:attrNameLst>
                                          </p:cBhvr>
                                          <p:tavLst>
                                            <p:tav tm="0">
                                              <p:val>
                                                <p:fltVal val="0"/>
                                              </p:val>
                                            </p:tav>
                                            <p:tav tm="100000">
                                              <p:val>
                                                <p:strVal val="#ppt_h"/>
                                              </p:val>
                                            </p:tav>
                                          </p:tavLst>
                                        </p:anim>
                                        <p:animEffect transition="in" filter="fade">
                                          <p:cBhvr>
                                            <p:cTn id="30" dur="500"/>
                                            <p:tgtEl>
                                              <p:spTgt spid="43"/>
                                            </p:tgtEl>
                                          </p:cBhvr>
                                        </p:animEffect>
                                      </p:childTnLst>
                                    </p:cTn>
                                  </p:par>
                                  <p:par>
                                    <p:cTn id="31" presetID="50" presetClass="entr" presetSubtype="0" decel="10000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strVal val="#ppt_w+.3"/>
                                              </p:val>
                                            </p:tav>
                                            <p:tav tm="100000">
                                              <p:val>
                                                <p:strVal val="#ppt_w"/>
                                              </p:val>
                                            </p:tav>
                                          </p:tavLst>
                                        </p:anim>
                                        <p:anim calcmode="lin" valueType="num">
                                          <p:cBhvr>
                                            <p:cTn id="34" dur="1000" fill="hold"/>
                                            <p:tgtEl>
                                              <p:spTgt spid="45"/>
                                            </p:tgtEl>
                                            <p:attrNameLst>
                                              <p:attrName>ppt_h</p:attrName>
                                            </p:attrNameLst>
                                          </p:cBhvr>
                                          <p:tavLst>
                                            <p:tav tm="0">
                                              <p:val>
                                                <p:strVal val="#ppt_h"/>
                                              </p:val>
                                            </p:tav>
                                            <p:tav tm="100000">
                                              <p:val>
                                                <p:strVal val="#ppt_h"/>
                                              </p:val>
                                            </p:tav>
                                          </p:tavLst>
                                        </p:anim>
                                        <p:animEffect transition="in" filter="fade">
                                          <p:cBhvr>
                                            <p:cTn id="3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2"/>
                    </p:tgtEl>
                  </p:cMediaNode>
                </p:audio>
              </p:childTnLst>
            </p:cTn>
          </p:par>
        </p:tnLst>
        <p:bldLst>
          <p:bldP spid="43" grpId="0"/>
          <p:bldP spid="45" grpId="0" bldLvl="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0901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53745" y="1344930"/>
            <a:ext cx="9784080" cy="521970"/>
          </a:xfrm>
          <a:prstGeom prst="rect">
            <a:avLst/>
          </a:prstGeom>
          <a:noFill/>
        </p:spPr>
        <p:txBody>
          <a:bodyPr wrap="none" rtlCol="0" anchor="t">
            <a:spAutoFit/>
          </a:bodyPr>
          <a:p>
            <a:r>
              <a:rPr lang="zh-CN" altLang="en-US" sz="2800" dirty="0">
                <a:solidFill>
                  <a:srgbClr val="C00000"/>
                </a:solidFill>
                <a:latin typeface="黑体" panose="02010609060101010101" charset="-122"/>
                <a:ea typeface="黑体" panose="02010609060101010101" charset="-122"/>
                <a:sym typeface="+mn-ea"/>
              </a:rPr>
              <a:t>前赴后继的武装起义，展现了中华民族的上下求索和不屈不挠</a:t>
            </a:r>
            <a:endParaRPr lang="zh-CN" altLang="en-US" sz="2800" dirty="0">
              <a:solidFill>
                <a:srgbClr val="C00000"/>
              </a:solidFill>
              <a:latin typeface="黑体" panose="02010609060101010101" charset="-122"/>
              <a:ea typeface="黑体" panose="02010609060101010101" charset="-122"/>
              <a:sym typeface="+mn-ea"/>
            </a:endParaRPr>
          </a:p>
        </p:txBody>
      </p:sp>
      <p:sp>
        <p:nvSpPr>
          <p:cNvPr id="3" name="文本框 2"/>
          <p:cNvSpPr txBox="1"/>
          <p:nvPr/>
        </p:nvSpPr>
        <p:spPr>
          <a:xfrm>
            <a:off x="1764030" y="2028825"/>
            <a:ext cx="3249930" cy="4092575"/>
          </a:xfrm>
          <a:prstGeom prst="rect">
            <a:avLst/>
          </a:prstGeom>
          <a:noFill/>
          <a:ln w="28575">
            <a:solidFill>
              <a:srgbClr val="C00000"/>
            </a:solidFill>
          </a:ln>
        </p:spPr>
        <p:txBody>
          <a:bodyPr wrap="square" rtlCol="0" anchor="t">
            <a:spAutoFit/>
          </a:bodyPr>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广州起义（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1895</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10</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三洲田起义（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1900</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10</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黄冈起义（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1907</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5</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七女湖起义（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1907</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6</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防城起义（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1907</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9</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镇南关起义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(1907</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12</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a:t>
            </a:r>
            <a:endParaRPr lang="en-US" altLang="zh-CN"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上思起义（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1908</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3</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河口起义（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1908</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4</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新军起义（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1910</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2</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endParaRPr lang="zh-CN" altLang="en-US" sz="2000" dirty="0">
              <a:solidFill>
                <a:srgbClr val="663300"/>
              </a:solidFill>
              <a:latin typeface="等线" panose="02010600030101010101" charset="-122"/>
              <a:ea typeface="等线" panose="02010600030101010101" charset="-122"/>
              <a:cs typeface="等线" panose="02010600030101010101" charset="-122"/>
            </a:endParaRPr>
          </a:p>
          <a:p>
            <a:pPr eaLnBrk="1" hangingPunct="1">
              <a:lnSpc>
                <a:spcPct val="130000"/>
              </a:lnSpc>
              <a:buNone/>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黄花冈起义</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(1911</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年</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4</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月</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a:t>
            </a:r>
            <a:endParaRPr lang="zh-CN" altLang="en-US" sz="2000">
              <a:latin typeface="等线" panose="02010600030101010101" charset="-122"/>
              <a:ea typeface="等线" panose="02010600030101010101" charset="-122"/>
              <a:cs typeface="等线" panose="02010600030101010101" charset="-122"/>
            </a:endParaRPr>
          </a:p>
        </p:txBody>
      </p:sp>
      <p:pic>
        <p:nvPicPr>
          <p:cNvPr id="19459" name="Picture 5" descr="u=3538257791,1753621834&amp;fm=21&amp;gp=0"/>
          <p:cNvPicPr>
            <a:picLocks noChangeAspect="1"/>
          </p:cNvPicPr>
          <p:nvPr/>
        </p:nvPicPr>
        <p:blipFill>
          <a:blip r:embed="rId5"/>
          <a:stretch>
            <a:fillRect/>
          </a:stretch>
        </p:blipFill>
        <p:spPr>
          <a:xfrm>
            <a:off x="5951220" y="2352675"/>
            <a:ext cx="4485005" cy="3561715"/>
          </a:xfrm>
          <a:prstGeom prst="rect">
            <a:avLst/>
          </a:prstGeom>
          <a:noFill/>
          <a:ln w="9525">
            <a:noFill/>
          </a:ln>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9156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20482" name="Picture 7" descr="70b2OOOPICce"/>
          <p:cNvPicPr>
            <a:picLocks noChangeAspect="1"/>
          </p:cNvPicPr>
          <p:nvPr/>
        </p:nvPicPr>
        <p:blipFill>
          <a:blip r:embed="rId5"/>
          <a:stretch>
            <a:fillRect/>
          </a:stretch>
        </p:blipFill>
        <p:spPr>
          <a:xfrm>
            <a:off x="1303020" y="2308225"/>
            <a:ext cx="4554855" cy="3588385"/>
          </a:xfrm>
          <a:prstGeom prst="rect">
            <a:avLst/>
          </a:prstGeom>
          <a:noFill/>
          <a:ln w="9525">
            <a:noFill/>
          </a:ln>
        </p:spPr>
      </p:pic>
      <p:sp>
        <p:nvSpPr>
          <p:cNvPr id="59" name="矩形 58"/>
          <p:cNvSpPr/>
          <p:nvPr/>
        </p:nvSpPr>
        <p:spPr>
          <a:xfrm>
            <a:off x="6339840" y="2308225"/>
            <a:ext cx="4426585" cy="4102735"/>
          </a:xfrm>
          <a:prstGeom prst="rect">
            <a:avLst/>
          </a:prstGeom>
        </p:spPr>
        <p:txBody>
          <a:bodyPr wrap="square" lIns="105571" tIns="52784" rIns="105571" bIns="52784">
            <a:spAutoFit/>
          </a:bodyPr>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             是指发生于中国农历辛亥年（清宣统三年），即公元1911年至1912年初，旨在推翻清朝专制帝制、建立共和政体的全国性革命。</a:t>
            </a:r>
            <a:r>
              <a:rPr kumimoji="0" lang="en-US" altLang="zh-CN"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1912</a:t>
            </a:r>
            <a:r>
              <a:rPr kumimoji="0" lang="zh-CN" altLang="en-US"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年</a:t>
            </a:r>
            <a:r>
              <a:rPr kumimoji="0" lang="en-US" altLang="zh-CN"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a:t>
            </a:r>
            <a:r>
              <a:rPr kumimoji="0" lang="zh-CN" altLang="en-US"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月在南京成立了中华民国政府，孙中山为临时大总统。</a:t>
            </a:r>
            <a:r>
              <a:rPr kumimoji="0" lang="zh-CN" altLang="en-US"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到了</a:t>
            </a:r>
            <a:r>
              <a:rPr kumimoji="0" lang="en-US" altLang="zh-CN"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4</a:t>
            </a:r>
            <a:r>
              <a:rPr kumimoji="0" lang="zh-CN" altLang="en-US"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月，孙中山被迫辞职，代表地主买办利益的袁世凯窃取了政权，葬送了革命成果。</a:t>
            </a:r>
            <a:r>
              <a:rPr kumimoji="0" lang="en-US" altLang="zh-CN"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1916</a:t>
            </a:r>
            <a:r>
              <a:rPr kumimoji="0" lang="zh-CN" altLang="en-US"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年</a:t>
            </a:r>
            <a:r>
              <a:rPr kumimoji="0" lang="en-US" altLang="zh-CN"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6</a:t>
            </a:r>
            <a:r>
              <a:rPr kumimoji="0" lang="zh-CN" altLang="en-US"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月袁世凯死后，日美英等帝国主义国家纷纷在中国扶植军阀，作为侵略中国的工具。</a:t>
            </a:r>
            <a:r>
              <a:rPr kumimoji="0" lang="zh-CN" altLang="en-US"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中国重新陷入了军阀割据的局面。（希望在何方）</a:t>
            </a:r>
            <a:r>
              <a:rPr kumimoji="0" lang="zh-CN" altLang="en-US" sz="2000"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 </a:t>
            </a:r>
            <a:endParaRPr kumimoji="0" lang="zh-CN" altLang="en-US" sz="2000"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3" name="Aitds5"/>
          <p:cNvSpPr/>
          <p:nvPr/>
        </p:nvSpPr>
        <p:spPr>
          <a:xfrm>
            <a:off x="1786890" y="1341755"/>
            <a:ext cx="8709025" cy="607060"/>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辛亥革命推翻了中国最后一个封建王朝</a:t>
            </a:r>
            <a:endPar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endParaRPr>
          </a:p>
        </p:txBody>
      </p:sp>
      <p:sp>
        <p:nvSpPr>
          <p:cNvPr id="7" name="矩形 6"/>
          <p:cNvSpPr/>
          <p:nvPr/>
        </p:nvSpPr>
        <p:spPr>
          <a:xfrm>
            <a:off x="6732270" y="2388235"/>
            <a:ext cx="1134110" cy="334010"/>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b="1" dirty="0">
                <a:cs typeface="+mn-ea"/>
                <a:sym typeface="+mn-lt"/>
              </a:rPr>
              <a:t>辛亥革命</a:t>
            </a:r>
            <a:r>
              <a:rPr sz="2400" b="1" dirty="0">
                <a:cs typeface="+mn-ea"/>
                <a:sym typeface="+mn-lt"/>
              </a:rPr>
              <a:t>    </a:t>
            </a:r>
            <a:endParaRPr sz="2400" b="1" dirty="0">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14340" name="图片 3" descr="http://ent.cntv.cn/20100915/images/1284529991832_12843687673661476.jpg"/>
          <p:cNvPicPr>
            <a:picLocks noChangeAspect="1"/>
          </p:cNvPicPr>
          <p:nvPr/>
        </p:nvPicPr>
        <p:blipFill>
          <a:blip r:embed="rId5"/>
          <a:stretch>
            <a:fillRect/>
          </a:stretch>
        </p:blipFill>
        <p:spPr>
          <a:xfrm>
            <a:off x="1241743" y="1920875"/>
            <a:ext cx="4244975" cy="3100388"/>
          </a:xfrm>
          <a:prstGeom prst="rect">
            <a:avLst/>
          </a:prstGeom>
          <a:noFill/>
          <a:ln w="9525">
            <a:noFill/>
          </a:ln>
        </p:spPr>
      </p:pic>
      <p:pic>
        <p:nvPicPr>
          <p:cNvPr id="14339" name="图片 2" descr="http://haoku.b0.upaiyun.com/698/678999/0.jpg"/>
          <p:cNvPicPr>
            <a:picLocks noChangeAspect="1"/>
          </p:cNvPicPr>
          <p:nvPr/>
        </p:nvPicPr>
        <p:blipFill>
          <a:blip r:embed="rId6"/>
          <a:stretch>
            <a:fillRect/>
          </a:stretch>
        </p:blipFill>
        <p:spPr>
          <a:xfrm>
            <a:off x="5606733" y="2023745"/>
            <a:ext cx="4495800" cy="2809875"/>
          </a:xfrm>
          <a:prstGeom prst="rect">
            <a:avLst/>
          </a:prstGeom>
          <a:noFill/>
          <a:ln w="9525">
            <a:noFill/>
          </a:ln>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Aitds5"/>
          <p:cNvSpPr/>
          <p:nvPr/>
        </p:nvSpPr>
        <p:spPr>
          <a:xfrm>
            <a:off x="3430069" y="1192169"/>
            <a:ext cx="4261304"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十月革命</a:t>
            </a:r>
            <a:endPar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endParaRPr>
          </a:p>
        </p:txBody>
      </p:sp>
      <p:sp>
        <p:nvSpPr>
          <p:cNvPr id="5" name="Aitds6"/>
          <p:cNvSpPr/>
          <p:nvPr/>
        </p:nvSpPr>
        <p:spPr>
          <a:xfrm>
            <a:off x="1716438" y="1192169"/>
            <a:ext cx="1406326"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1508" name="Picture 9" descr="u=693854711,3754416879&amp;fm=21&amp;gp=0"/>
          <p:cNvPicPr>
            <a:picLocks noChangeAspect="1"/>
          </p:cNvPicPr>
          <p:nvPr/>
        </p:nvPicPr>
        <p:blipFill>
          <a:blip r:embed="rId5"/>
          <a:stretch>
            <a:fillRect/>
          </a:stretch>
        </p:blipFill>
        <p:spPr>
          <a:xfrm>
            <a:off x="2201545" y="3550920"/>
            <a:ext cx="3002915" cy="2778760"/>
          </a:xfrm>
          <a:prstGeom prst="rect">
            <a:avLst/>
          </a:prstGeom>
          <a:noFill/>
          <a:ln w="9525">
            <a:noFill/>
          </a:ln>
        </p:spPr>
      </p:pic>
      <p:pic>
        <p:nvPicPr>
          <p:cNvPr id="21507" name="Picture 7" descr="u=699476266,3966218727&amp;fm=21&amp;gp=0"/>
          <p:cNvPicPr>
            <a:picLocks noChangeAspect="1"/>
          </p:cNvPicPr>
          <p:nvPr/>
        </p:nvPicPr>
        <p:blipFill>
          <a:blip r:embed="rId6"/>
          <a:stretch>
            <a:fillRect/>
          </a:stretch>
        </p:blipFill>
        <p:spPr>
          <a:xfrm>
            <a:off x="5662295" y="3550920"/>
            <a:ext cx="3413125" cy="2797810"/>
          </a:xfrm>
          <a:prstGeom prst="rect">
            <a:avLst/>
          </a:prstGeom>
          <a:noFill/>
          <a:ln w="9525">
            <a:noFill/>
          </a:ln>
        </p:spPr>
      </p:pic>
      <p:sp>
        <p:nvSpPr>
          <p:cNvPr id="6" name="文本框 5"/>
          <p:cNvSpPr txBox="1"/>
          <p:nvPr/>
        </p:nvSpPr>
        <p:spPr>
          <a:xfrm>
            <a:off x="1306195" y="1798955"/>
            <a:ext cx="9455150" cy="1751965"/>
          </a:xfrm>
          <a:prstGeom prst="rect">
            <a:avLst/>
          </a:prstGeom>
          <a:noFill/>
        </p:spPr>
        <p:txBody>
          <a:bodyPr wrap="square" rtlCol="0" anchor="t">
            <a:spAutoFit/>
          </a:bodyPr>
          <a:p>
            <a:pPr>
              <a:lnSpc>
                <a:spcPct val="120000"/>
              </a:lnSpc>
            </a:pPr>
            <a:r>
              <a:rPr lang="zh-CN" altLang="en-US"/>
              <a:t>俄国十月革命，又称红色十月、十月起义、彼得格勒武装起义或布尔什维克革命，获胜的苏联红军一方称之为"伟大的十月社会主义革命"，是俄国工人阶级在布尔什维克党领导下联合贫农所完成的</a:t>
            </a:r>
            <a:r>
              <a:rPr lang="zh-CN" altLang="en-US" u="sng"/>
              <a:t>伟大的社会主义革命</a:t>
            </a:r>
            <a:r>
              <a:rPr lang="zh-CN" altLang="en-US"/>
              <a:t>，是1917年俄国革命中第二个、也是最后的重要阶段。因发生在俄历(儒略历)1917年10月25日(公历11月7日)，故称"十月革命"。</a:t>
            </a:r>
            <a:endParaRPr lang="zh-CN" altLang="en-US"/>
          </a:p>
          <a:p>
            <a:pPr>
              <a:lnSpc>
                <a:spcPct val="120000"/>
              </a:lnSpc>
            </a:pPr>
            <a:r>
              <a:rPr lang="zh-CN" altLang="en-US"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      俄国十月革命一声炮响，给中国人民送来了马克思列宁主义。</a:t>
            </a:r>
            <a:endParaRPr lang="zh-CN" altLang="en-US"/>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500"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ppt_w+.3"/>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animEffect transition="in" filter="fade">
                                          <p:cBhvr>
                                            <p:cTn id="17" dur="500"/>
                                            <p:tgtEl>
                                              <p:spTgt spid="2"/>
                                            </p:tgtEl>
                                          </p:cBhvr>
                                        </p:animEffect>
                                      </p:childTnLst>
                                    </p:cTn>
                                  </p:par>
                                  <p:par>
                                    <p:cTn id="18" presetID="50" presetClass="entr" presetSubtype="0" decel="100000" fill="hold" grpId="0" nodeType="withEffect">
                                      <p:stCondLst>
                                        <p:cond delay="0"/>
                                      </p:stCondLst>
                                      <p:childTnLst>
                                        <p:set>
                                          <p:cBhvr>
                                            <p:cTn id="19" dur="500"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strVal val="#ppt_w+.3"/>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500"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ppt_w+.3"/>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animEffect transition="in" filter="fade">
                                          <p:cBhvr>
                                            <p:cTn id="17" dur="500"/>
                                            <p:tgtEl>
                                              <p:spTgt spid="2"/>
                                            </p:tgtEl>
                                          </p:cBhvr>
                                        </p:animEffect>
                                      </p:childTnLst>
                                    </p:cTn>
                                  </p:par>
                                  <p:par>
                                    <p:cTn id="18" presetID="50" presetClass="entr" presetSubtype="0" decel="100000" fill="hold" grpId="0" nodeType="withEffect">
                                      <p:stCondLst>
                                        <p:cond delay="0"/>
                                      </p:stCondLst>
                                      <p:childTnLst>
                                        <p:set>
                                          <p:cBhvr>
                                            <p:cTn id="19" dur="500"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strVal val="#ppt_w+.3"/>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Aitds5"/>
          <p:cNvSpPr/>
          <p:nvPr/>
        </p:nvSpPr>
        <p:spPr>
          <a:xfrm>
            <a:off x="3334184" y="1220109"/>
            <a:ext cx="4261304"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600" b="1" noProof="0" dirty="0">
                <a:ln>
                  <a:noFill/>
                </a:ln>
                <a:solidFill>
                  <a:srgbClr val="FFFEF9"/>
                </a:solidFill>
                <a:effectLst/>
                <a:uLnTx/>
                <a:uFillTx/>
                <a:latin typeface="思源黑体" panose="020B0500000000000000" pitchFamily="34" charset="-122"/>
                <a:ea typeface="思源黑体" panose="020B0500000000000000" pitchFamily="34" charset="-122"/>
                <a:sym typeface="+mn-ea"/>
              </a:rPr>
              <a:t>五四运动</a:t>
            </a:r>
            <a:endPar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endParaRPr>
          </a:p>
        </p:txBody>
      </p:sp>
      <p:sp>
        <p:nvSpPr>
          <p:cNvPr id="5" name="Aitds6"/>
          <p:cNvSpPr/>
          <p:nvPr/>
        </p:nvSpPr>
        <p:spPr>
          <a:xfrm>
            <a:off x="1654843" y="1220109"/>
            <a:ext cx="1406326"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文本框 6"/>
          <p:cNvSpPr txBox="1"/>
          <p:nvPr/>
        </p:nvSpPr>
        <p:spPr>
          <a:xfrm>
            <a:off x="723900" y="1990090"/>
            <a:ext cx="5809615" cy="4092575"/>
          </a:xfrm>
          <a:prstGeom prst="rect">
            <a:avLst/>
          </a:prstGeom>
          <a:noFill/>
        </p:spPr>
        <p:txBody>
          <a:bodyPr wrap="square" rtlCol="0" anchor="t">
            <a:spAutoFit/>
          </a:bodyPr>
          <a:p>
            <a:pPr>
              <a:lnSpc>
                <a:spcPct val="130000"/>
              </a:lnSpc>
            </a:pPr>
            <a:r>
              <a:rPr lang="zh-CN" altLang="en-US" sz="2000" b="1" u="sng">
                <a:solidFill>
                  <a:srgbClr val="C00000"/>
                </a:solidFill>
              </a:rPr>
              <a:t>1919年爆发的“五四”运动，是中国革命史上具有划时代意义的事件，它标志着中国新民主主义革命的伟大开端。五四运动为中国共产党的成立在思想上和干部上作了准备。</a:t>
            </a:r>
            <a:r>
              <a:rPr lang="zh-CN" altLang="en-US" sz="2000" b="1">
                <a:solidFill>
                  <a:srgbClr val="C00000"/>
                </a:solidFill>
              </a:rPr>
              <a:t>学生代表：张国焘、邓中夏、罗章龙、瞿秋白、张太雷、于方舟、马俊、周恩来、张闻天、沈泽民、陈潭秋。主要领导人：陈独秀。      进步团体：少年中国学会（李大钊）、马克思学说研究会（邓中夏）、觉悟社（周恩来、邓颖超）、新民学会（毛泽东、蔡和森、李维汉、向警予）</a:t>
            </a:r>
            <a:endParaRPr lang="zh-CN" altLang="en-US" sz="2000" b="1">
              <a:solidFill>
                <a:srgbClr val="C00000"/>
              </a:solidFill>
            </a:endParaRPr>
          </a:p>
          <a:p>
            <a:pPr>
              <a:lnSpc>
                <a:spcPct val="130000"/>
              </a:lnSpc>
            </a:pPr>
            <a:r>
              <a:rPr lang="zh-CN" altLang="en-US" sz="2000" b="1" u="sng">
                <a:solidFill>
                  <a:srgbClr val="C00000"/>
                </a:solidFill>
              </a:rPr>
              <a:t>“五四”精神：爱国  自救  进步  科学  民主。</a:t>
            </a:r>
            <a:endParaRPr lang="zh-CN" altLang="en-US" sz="2000" b="1" u="sng">
              <a:solidFill>
                <a:srgbClr val="C00000"/>
              </a:solidFill>
            </a:endParaRPr>
          </a:p>
        </p:txBody>
      </p:sp>
      <p:pic>
        <p:nvPicPr>
          <p:cNvPr id="23554" name="Picture 5" descr="p29623004"/>
          <p:cNvPicPr>
            <a:picLocks noChangeAspect="1"/>
          </p:cNvPicPr>
          <p:nvPr/>
        </p:nvPicPr>
        <p:blipFill>
          <a:blip r:embed="rId5"/>
          <a:stretch>
            <a:fillRect/>
          </a:stretch>
        </p:blipFill>
        <p:spPr>
          <a:xfrm>
            <a:off x="6663690" y="2573020"/>
            <a:ext cx="5092065" cy="3032125"/>
          </a:xfrm>
          <a:prstGeom prst="rect">
            <a:avLst/>
          </a:prstGeom>
          <a:noFill/>
          <a:ln w="9525">
            <a:noFill/>
          </a:ln>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500"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ppt_w+.3"/>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animEffect transition="in" filter="fade">
                                          <p:cBhvr>
                                            <p:cTn id="17" dur="500"/>
                                            <p:tgtEl>
                                              <p:spTgt spid="2"/>
                                            </p:tgtEl>
                                          </p:cBhvr>
                                        </p:animEffect>
                                      </p:childTnLst>
                                    </p:cTn>
                                  </p:par>
                                  <p:par>
                                    <p:cTn id="18" presetID="50" presetClass="entr" presetSubtype="0" decel="100000" fill="hold" grpId="0" nodeType="withEffect">
                                      <p:stCondLst>
                                        <p:cond delay="0"/>
                                      </p:stCondLst>
                                      <p:childTnLst>
                                        <p:set>
                                          <p:cBhvr>
                                            <p:cTn id="19" dur="500"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strVal val="#ppt_w+.3"/>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500"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ppt_w+.3"/>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animEffect transition="in" filter="fade">
                                          <p:cBhvr>
                                            <p:cTn id="17" dur="500"/>
                                            <p:tgtEl>
                                              <p:spTgt spid="2"/>
                                            </p:tgtEl>
                                          </p:cBhvr>
                                        </p:animEffect>
                                      </p:childTnLst>
                                    </p:cTn>
                                  </p:par>
                                  <p:par>
                                    <p:cTn id="18" presetID="50" presetClass="entr" presetSubtype="0" decel="100000" fill="hold" grpId="0" nodeType="withEffect">
                                      <p:stCondLst>
                                        <p:cond delay="0"/>
                                      </p:stCondLst>
                                      <p:childTnLst>
                                        <p:set>
                                          <p:cBhvr>
                                            <p:cTn id="19" dur="500"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strVal val="#ppt_w+.3"/>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635"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10073005" y="5006975"/>
            <a:ext cx="2417445" cy="215646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矩形 1"/>
          <p:cNvSpPr>
            <a:spLocks noChangeAspect="1"/>
          </p:cNvSpPr>
          <p:nvPr/>
        </p:nvSpPr>
        <p:spPr>
          <a:xfrm>
            <a:off x="1695059" y="1545747"/>
            <a:ext cx="4416448" cy="76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35" b="1" dirty="0">
                <a:solidFill>
                  <a:srgbClr val="C00000"/>
                </a:solidFill>
                <a:cs typeface="+mn-ea"/>
                <a:sym typeface="+mn-lt"/>
              </a:rPr>
              <a:t>南陈北李相约建党</a:t>
            </a:r>
            <a:endParaRPr lang="zh-CN" altLang="en-US" sz="2135" b="1" dirty="0">
              <a:solidFill>
                <a:srgbClr val="C00000"/>
              </a:solidFill>
              <a:cs typeface="+mn-ea"/>
              <a:sym typeface="+mn-lt"/>
            </a:endParaRPr>
          </a:p>
        </p:txBody>
      </p:sp>
      <p:sp>
        <p:nvSpPr>
          <p:cNvPr id="21" name="矩形 20"/>
          <p:cNvSpPr>
            <a:spLocks noChangeAspect="1"/>
          </p:cNvSpPr>
          <p:nvPr/>
        </p:nvSpPr>
        <p:spPr>
          <a:xfrm>
            <a:off x="1695059" y="2742298"/>
            <a:ext cx="4416448" cy="76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135" b="1">
                <a:solidFill>
                  <a:srgbClr val="C00000"/>
                </a:solidFill>
                <a:cs typeface="+mn-ea"/>
                <a:sym typeface="+mn-lt"/>
              </a:rPr>
              <a:t>   </a:t>
            </a:r>
            <a:r>
              <a:rPr lang="zh-CN" altLang="en-US" sz="2135" b="1">
                <a:solidFill>
                  <a:srgbClr val="C00000"/>
                </a:solidFill>
                <a:cs typeface="+mn-ea"/>
                <a:sym typeface="+mn-lt"/>
              </a:rPr>
              <a:t>俄共远东局派人来华考察</a:t>
            </a:r>
            <a:endParaRPr lang="zh-CN" altLang="en-US" sz="2135" b="1" dirty="0">
              <a:solidFill>
                <a:srgbClr val="C00000"/>
              </a:solidFill>
              <a:cs typeface="+mn-ea"/>
              <a:sym typeface="+mn-lt"/>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365" y="1644650"/>
            <a:ext cx="599440" cy="56959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4350" y="2845435"/>
            <a:ext cx="592455" cy="56261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815" y="4059555"/>
            <a:ext cx="617855" cy="58674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815" y="5236210"/>
            <a:ext cx="635635" cy="603250"/>
          </a:xfrm>
          <a:prstGeom prst="rect">
            <a:avLst/>
          </a:prstGeom>
        </p:spPr>
      </p:pic>
      <p:sp>
        <p:nvSpPr>
          <p:cNvPr id="25" name="矩形 24"/>
          <p:cNvSpPr>
            <a:spLocks noChangeAspect="1"/>
          </p:cNvSpPr>
          <p:nvPr/>
        </p:nvSpPr>
        <p:spPr>
          <a:xfrm>
            <a:off x="1695059" y="3968815"/>
            <a:ext cx="4416448" cy="76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135" b="1">
                <a:solidFill>
                  <a:srgbClr val="C00000"/>
                </a:solidFill>
                <a:cs typeface="+mn-ea"/>
                <a:sym typeface="+mn-lt"/>
              </a:rPr>
              <a:t>        </a:t>
            </a:r>
            <a:r>
              <a:rPr lang="zh-CN" altLang="en-US" sz="2135" b="1">
                <a:solidFill>
                  <a:srgbClr val="C00000"/>
                </a:solidFill>
                <a:cs typeface="+mn-ea"/>
                <a:sym typeface="+mn-lt"/>
              </a:rPr>
              <a:t>各地相继成立共产党早期组织</a:t>
            </a:r>
            <a:endParaRPr lang="zh-CN" altLang="en-US" sz="2135" b="1" dirty="0">
              <a:solidFill>
                <a:srgbClr val="C00000"/>
              </a:solidFill>
              <a:cs typeface="+mn-ea"/>
              <a:sym typeface="+mn-lt"/>
            </a:endParaRPr>
          </a:p>
        </p:txBody>
      </p:sp>
      <p:sp>
        <p:nvSpPr>
          <p:cNvPr id="29" name="矩形 28"/>
          <p:cNvSpPr>
            <a:spLocks noChangeAspect="1"/>
          </p:cNvSpPr>
          <p:nvPr/>
        </p:nvSpPr>
        <p:spPr>
          <a:xfrm>
            <a:off x="1641475" y="5153660"/>
            <a:ext cx="4643120" cy="76771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135" b="1">
                <a:solidFill>
                  <a:srgbClr val="C00000"/>
                </a:solidFill>
                <a:cs typeface="+mn-ea"/>
                <a:sym typeface="+mn-lt"/>
              </a:rPr>
              <a:t>         </a:t>
            </a:r>
            <a:r>
              <a:rPr lang="zh-CN" altLang="en-US" sz="2135" b="1">
                <a:solidFill>
                  <a:srgbClr val="C00000"/>
                </a:solidFill>
                <a:cs typeface="+mn-ea"/>
                <a:sym typeface="+mn-lt"/>
              </a:rPr>
              <a:t>党的“一大”标志着中共正式成立</a:t>
            </a:r>
            <a:endParaRPr lang="zh-CN" altLang="en-US" sz="2135" b="1" dirty="0">
              <a:solidFill>
                <a:srgbClr val="C00000"/>
              </a:solidFill>
              <a:cs typeface="+mn-ea"/>
              <a:sym typeface="+mn-lt"/>
            </a:endParaRPr>
          </a:p>
        </p:txBody>
      </p:sp>
      <p:sp>
        <p:nvSpPr>
          <p:cNvPr id="8" name="矩形 7"/>
          <p:cNvSpPr/>
          <p:nvPr/>
        </p:nvSpPr>
        <p:spPr>
          <a:xfrm>
            <a:off x="6649720" y="1462405"/>
            <a:ext cx="4736465" cy="4492625"/>
          </a:xfrm>
          <a:prstGeom prst="rect">
            <a:avLst/>
          </a:prstGeom>
          <a:noFill/>
        </p:spPr>
        <p:txBody>
          <a:bodyPr wrap="square" rtlCol="0">
            <a:spAutoFit/>
          </a:bodyPr>
          <a:p>
            <a:pPr marL="381000" indent="-381000" algn="just">
              <a:lnSpc>
                <a:spcPct val="110000"/>
              </a:lnSpc>
              <a:buFont typeface="Wingdings" panose="05000000000000000000" pitchFamily="2" charset="2"/>
              <a:buChar char="u"/>
            </a:pPr>
            <a:r>
              <a:rPr lang="zh-CN" altLang="en-US" sz="2000" b="1" u="sng" dirty="0">
                <a:solidFill>
                  <a:srgbClr val="C00000"/>
                </a:solidFill>
                <a:cs typeface="+mn-ea"/>
                <a:sym typeface="+mn-lt"/>
              </a:rPr>
              <a:t>1920年8月，上海共产党发起组建立，成为各地建党活动的联络中心。</a:t>
            </a:r>
            <a:endParaRPr lang="zh-CN" altLang="en-US" sz="2000" b="1" u="sng" dirty="0">
              <a:solidFill>
                <a:srgbClr val="C00000"/>
              </a:solidFill>
              <a:cs typeface="+mn-ea"/>
              <a:sym typeface="+mn-lt"/>
            </a:endParaRPr>
          </a:p>
          <a:p>
            <a:pPr marL="381000" indent="-381000" algn="just">
              <a:lnSpc>
                <a:spcPct val="110000"/>
              </a:lnSpc>
              <a:buFont typeface="Wingdings" panose="05000000000000000000" pitchFamily="2" charset="2"/>
              <a:buChar char="u"/>
            </a:pPr>
            <a:r>
              <a:rPr lang="zh-CN" altLang="en-US" sz="2000" b="1" dirty="0">
                <a:solidFill>
                  <a:srgbClr val="C00000"/>
                </a:solidFill>
                <a:cs typeface="+mn-ea"/>
                <a:sym typeface="+mn-lt"/>
              </a:rPr>
              <a:t>1920年秋，董必武、陈潭秋、包惠僧等成立武汉共产党早期组织。</a:t>
            </a:r>
            <a:endParaRPr lang="zh-CN" altLang="en-US" sz="2000" b="1" dirty="0">
              <a:solidFill>
                <a:srgbClr val="C00000"/>
              </a:solidFill>
              <a:cs typeface="+mn-ea"/>
              <a:sym typeface="+mn-lt"/>
            </a:endParaRPr>
          </a:p>
          <a:p>
            <a:pPr marL="381000" indent="-381000" algn="just">
              <a:lnSpc>
                <a:spcPct val="110000"/>
              </a:lnSpc>
              <a:buFont typeface="Wingdings" panose="05000000000000000000" pitchFamily="2" charset="2"/>
              <a:buChar char="u"/>
            </a:pPr>
            <a:r>
              <a:rPr lang="zh-CN" altLang="en-US" sz="2000" b="1" dirty="0">
                <a:solidFill>
                  <a:srgbClr val="C00000"/>
                </a:solidFill>
                <a:cs typeface="+mn-ea"/>
                <a:sym typeface="+mn-lt"/>
              </a:rPr>
              <a:t>同年秋，毛泽东、何叔衡等在湖南组建共产党早期组织。</a:t>
            </a:r>
            <a:endParaRPr lang="en-US" altLang="zh-CN" sz="2000" b="1" dirty="0">
              <a:solidFill>
                <a:srgbClr val="C00000"/>
              </a:solidFill>
              <a:cs typeface="+mn-ea"/>
              <a:sym typeface="+mn-lt"/>
            </a:endParaRPr>
          </a:p>
          <a:p>
            <a:pPr marL="381000" indent="-381000" algn="just">
              <a:lnSpc>
                <a:spcPct val="110000"/>
              </a:lnSpc>
              <a:buFont typeface="Wingdings" panose="05000000000000000000" pitchFamily="2" charset="2"/>
              <a:buChar char="u"/>
            </a:pPr>
            <a:r>
              <a:rPr lang="zh-CN" altLang="en-US" sz="2000" b="1" dirty="0">
                <a:solidFill>
                  <a:srgbClr val="C00000"/>
                </a:solidFill>
                <a:cs typeface="+mn-ea"/>
                <a:sym typeface="+mn-lt"/>
              </a:rPr>
              <a:t>王尽美、邓恩铭等在山东建立共产党早期组织。</a:t>
            </a:r>
            <a:endParaRPr lang="zh-CN" altLang="en-US" sz="2000" b="1" dirty="0">
              <a:solidFill>
                <a:srgbClr val="C00000"/>
              </a:solidFill>
              <a:cs typeface="+mn-ea"/>
              <a:sym typeface="+mn-lt"/>
            </a:endParaRPr>
          </a:p>
          <a:p>
            <a:pPr marL="381000" indent="-381000" algn="just">
              <a:lnSpc>
                <a:spcPct val="110000"/>
              </a:lnSpc>
              <a:buFont typeface="Wingdings" panose="05000000000000000000" pitchFamily="2" charset="2"/>
              <a:buChar char="u"/>
            </a:pPr>
            <a:r>
              <a:rPr lang="zh-CN" altLang="en-US" sz="2000" b="1" dirty="0">
                <a:solidFill>
                  <a:srgbClr val="C00000"/>
                </a:solidFill>
                <a:cs typeface="+mn-ea"/>
                <a:sym typeface="+mn-lt"/>
              </a:rPr>
              <a:t>同年冬，施存统、周佛海等在日本东京建立旅日共产党早期组织。</a:t>
            </a:r>
            <a:endParaRPr lang="zh-CN" altLang="en-US" sz="2000" b="1" dirty="0">
              <a:solidFill>
                <a:srgbClr val="C00000"/>
              </a:solidFill>
              <a:cs typeface="+mn-ea"/>
              <a:sym typeface="+mn-lt"/>
            </a:endParaRPr>
          </a:p>
          <a:p>
            <a:pPr marL="381000" indent="-381000" algn="just">
              <a:lnSpc>
                <a:spcPct val="110000"/>
              </a:lnSpc>
              <a:buFont typeface="Wingdings" panose="05000000000000000000" pitchFamily="2" charset="2"/>
              <a:buChar char="u"/>
            </a:pPr>
            <a:r>
              <a:rPr lang="zh-CN" altLang="en-US" sz="2000" b="1" dirty="0">
                <a:solidFill>
                  <a:srgbClr val="C00000"/>
                </a:solidFill>
                <a:cs typeface="+mn-ea"/>
                <a:sym typeface="+mn-lt"/>
              </a:rPr>
              <a:t>1921年春，广州建立共产党小组；</a:t>
            </a:r>
            <a:endParaRPr lang="zh-CN" altLang="en-US" sz="2000" b="1" dirty="0">
              <a:solidFill>
                <a:srgbClr val="C00000"/>
              </a:solidFill>
              <a:cs typeface="+mn-ea"/>
              <a:sym typeface="+mn-lt"/>
            </a:endParaRPr>
          </a:p>
          <a:p>
            <a:pPr marL="381000" indent="-381000" algn="just">
              <a:lnSpc>
                <a:spcPct val="110000"/>
              </a:lnSpc>
              <a:buFont typeface="Wingdings" panose="05000000000000000000" pitchFamily="2" charset="2"/>
              <a:buChar char="u"/>
            </a:pPr>
            <a:r>
              <a:rPr lang="zh-CN" altLang="en-US" sz="2000" b="1" dirty="0">
                <a:solidFill>
                  <a:srgbClr val="C00000"/>
                </a:solidFill>
                <a:cs typeface="+mn-ea"/>
                <a:sym typeface="+mn-lt"/>
              </a:rPr>
              <a:t>同年春，在法国的中国留学生也建立了旅欧共产党小组；</a:t>
            </a:r>
            <a:endParaRPr lang="zh-CN" altLang="en-US" sz="2000" b="1" dirty="0">
              <a:solidFill>
                <a:srgbClr val="C00000"/>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3" name="Aitds6"/>
          <p:cNvSpPr/>
          <p:nvPr/>
        </p:nvSpPr>
        <p:spPr>
          <a:xfrm>
            <a:off x="2378178" y="1286741"/>
            <a:ext cx="1406326"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endParaRPr>
          </a:p>
        </p:txBody>
      </p:sp>
      <p:sp>
        <p:nvSpPr>
          <p:cNvPr id="12" name="Aitds5"/>
          <p:cNvSpPr/>
          <p:nvPr/>
        </p:nvSpPr>
        <p:spPr>
          <a:xfrm>
            <a:off x="4011164" y="1286741"/>
            <a:ext cx="4261304"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中国共产党成立</a:t>
            </a:r>
            <a:endPar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endParaRPr>
          </a:p>
        </p:txBody>
      </p:sp>
      <p:sp>
        <p:nvSpPr>
          <p:cNvPr id="2" name="文本框 1"/>
          <p:cNvSpPr txBox="1"/>
          <p:nvPr/>
        </p:nvSpPr>
        <p:spPr>
          <a:xfrm>
            <a:off x="1468120" y="1996440"/>
            <a:ext cx="9452610" cy="829945"/>
          </a:xfrm>
          <a:prstGeom prst="rect">
            <a:avLst/>
          </a:prstGeom>
          <a:noFill/>
        </p:spPr>
        <p:txBody>
          <a:bodyPr wrap="square" rtlCol="0" anchor="t">
            <a:spAutoFit/>
          </a:bodyPr>
          <a:p>
            <a:pPr>
              <a:lnSpc>
                <a:spcPct val="120000"/>
              </a:lnSpc>
            </a:pPr>
            <a:r>
              <a:rPr lang="en-US" altLang="zh-CN"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1921</a:t>
            </a:r>
            <a:r>
              <a:rPr lang="zh-CN" altLang="en-US"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年</a:t>
            </a:r>
            <a:r>
              <a:rPr lang="en-US" altLang="zh-CN"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7</a:t>
            </a:r>
            <a:r>
              <a:rPr lang="zh-CN" altLang="en-US"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月</a:t>
            </a:r>
            <a:r>
              <a:rPr lang="en-US" altLang="zh-CN"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23</a:t>
            </a:r>
            <a:r>
              <a:rPr lang="zh-CN" altLang="en-US"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日晚，中国共产党第一次全国代表大会在上海法租界望志路</a:t>
            </a:r>
            <a:r>
              <a:rPr lang="en-US" altLang="zh-CN"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106</a:t>
            </a:r>
            <a:r>
              <a:rPr lang="zh-CN" altLang="en-US"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号（今兴业路</a:t>
            </a:r>
            <a:r>
              <a:rPr lang="en-US" altLang="zh-CN"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76</a:t>
            </a:r>
            <a:r>
              <a:rPr lang="zh-CN" altLang="en-US"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rPr>
              <a:t>号）正式开幕，最后一天的会议转移到浙江嘉兴南湖的船上举行。</a:t>
            </a:r>
            <a:endParaRPr lang="zh-CN" altLang="en-US" sz="200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mn-ea"/>
            </a:endParaRPr>
          </a:p>
        </p:txBody>
      </p:sp>
      <p:pic>
        <p:nvPicPr>
          <p:cNvPr id="27650" name="Picture 4" descr="337aaf2372d281ec9a149821be8b6255"/>
          <p:cNvPicPr>
            <a:picLocks noChangeAspect="1"/>
          </p:cNvPicPr>
          <p:nvPr/>
        </p:nvPicPr>
        <p:blipFill>
          <a:blip r:embed="rId5"/>
          <a:stretch>
            <a:fillRect/>
          </a:stretch>
        </p:blipFill>
        <p:spPr>
          <a:xfrm>
            <a:off x="1781810" y="2884170"/>
            <a:ext cx="3962400" cy="3524250"/>
          </a:xfrm>
          <a:prstGeom prst="rect">
            <a:avLst/>
          </a:prstGeom>
          <a:noFill/>
          <a:ln w="9525">
            <a:noFill/>
          </a:ln>
        </p:spPr>
      </p:pic>
      <p:pic>
        <p:nvPicPr>
          <p:cNvPr id="27651" name="Picture 6" descr="77094b36acaf2edd0170a9408d1001e938019392"/>
          <p:cNvPicPr>
            <a:picLocks noChangeAspect="1"/>
          </p:cNvPicPr>
          <p:nvPr/>
        </p:nvPicPr>
        <p:blipFill>
          <a:blip r:embed="rId6"/>
          <a:stretch>
            <a:fillRect/>
          </a:stretch>
        </p:blipFill>
        <p:spPr>
          <a:xfrm>
            <a:off x="6039485" y="2925445"/>
            <a:ext cx="3795395" cy="3009265"/>
          </a:xfrm>
          <a:prstGeom prst="rect">
            <a:avLst/>
          </a:prstGeom>
          <a:noFill/>
          <a:ln w="9525">
            <a:noFill/>
          </a:ln>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500"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ppt_w+.3"/>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animEffect transition="in" filter="fade">
                                          <p:cBhvr>
                                            <p:cTn id="17" dur="500"/>
                                            <p:tgtEl>
                                              <p:spTgt spid="13"/>
                                            </p:tgtEl>
                                          </p:cBhvr>
                                        </p:animEffect>
                                      </p:childTnLst>
                                    </p:cTn>
                                  </p:par>
                                  <p:par>
                                    <p:cTn id="18" presetID="50" presetClass="entr" presetSubtype="0" decel="100000" fill="hold" grpId="0" nodeType="withEffect">
                                      <p:stCondLst>
                                        <p:cond delay="0"/>
                                      </p:stCondLst>
                                      <p:childTnLst>
                                        <p:set>
                                          <p:cBhvr>
                                            <p:cTn id="19" dur="500"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ppt_w+.3"/>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50" presetClass="entr" presetSubtype="0" decel="100000" fill="hold" grpId="0" nodeType="withEffect">
                                      <p:stCondLst>
                                        <p:cond delay="0"/>
                                      </p:stCondLst>
                                      <p:childTnLst>
                                        <p:set>
                                          <p:cBhvr>
                                            <p:cTn id="14" dur="500"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ppt_w+.3"/>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animEffect transition="in" filter="fade">
                                          <p:cBhvr>
                                            <p:cTn id="17" dur="500"/>
                                            <p:tgtEl>
                                              <p:spTgt spid="13"/>
                                            </p:tgtEl>
                                          </p:cBhvr>
                                        </p:animEffect>
                                      </p:childTnLst>
                                    </p:cTn>
                                  </p:par>
                                  <p:par>
                                    <p:cTn id="18" presetID="50" presetClass="entr" presetSubtype="0" decel="100000" fill="hold" grpId="0" nodeType="withEffect">
                                      <p:stCondLst>
                                        <p:cond delay="0"/>
                                      </p:stCondLst>
                                      <p:childTnLst>
                                        <p:set>
                                          <p:cBhvr>
                                            <p:cTn id="19" dur="500"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strVal val="#ppt_w+.3"/>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2" grpId="0" bldLvl="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5"/>
          <a:stretch>
            <a:fillRect/>
          </a:stretch>
        </p:blipFill>
        <p:spPr>
          <a:xfrm>
            <a:off x="6097270" y="981710"/>
            <a:ext cx="3790950" cy="2524125"/>
          </a:xfrm>
          <a:prstGeom prst="rect">
            <a:avLst/>
          </a:prstGeom>
        </p:spPr>
      </p:pic>
      <p:pic>
        <p:nvPicPr>
          <p:cNvPr id="3" name="图片 2"/>
          <p:cNvPicPr>
            <a:picLocks noChangeAspect="1"/>
          </p:cNvPicPr>
          <p:nvPr/>
        </p:nvPicPr>
        <p:blipFill>
          <a:blip r:embed="rId6"/>
          <a:stretch>
            <a:fillRect/>
          </a:stretch>
        </p:blipFill>
        <p:spPr>
          <a:xfrm>
            <a:off x="1146175" y="3705860"/>
            <a:ext cx="4567555" cy="2577465"/>
          </a:xfrm>
          <a:prstGeom prst="rect">
            <a:avLst/>
          </a:prstGeom>
        </p:spPr>
      </p:pic>
      <p:pic>
        <p:nvPicPr>
          <p:cNvPr id="5" name="图片 4"/>
          <p:cNvPicPr>
            <a:picLocks noChangeAspect="1"/>
          </p:cNvPicPr>
          <p:nvPr/>
        </p:nvPicPr>
        <p:blipFill>
          <a:blip r:embed="rId7"/>
          <a:stretch>
            <a:fillRect/>
          </a:stretch>
        </p:blipFill>
        <p:spPr>
          <a:xfrm>
            <a:off x="5979795" y="3705860"/>
            <a:ext cx="4762500" cy="2571750"/>
          </a:xfrm>
          <a:prstGeom prst="rect">
            <a:avLst/>
          </a:prstGeom>
        </p:spPr>
      </p:pic>
      <p:pic>
        <p:nvPicPr>
          <p:cNvPr id="6" name="图片 5"/>
          <p:cNvPicPr>
            <a:picLocks noChangeAspect="1"/>
          </p:cNvPicPr>
          <p:nvPr/>
        </p:nvPicPr>
        <p:blipFill>
          <a:blip r:embed="rId8"/>
          <a:srcRect l="3863" t="3035" r="5282" b="6812"/>
          <a:stretch>
            <a:fillRect/>
          </a:stretch>
        </p:blipFill>
        <p:spPr>
          <a:xfrm>
            <a:off x="2318385" y="1062355"/>
            <a:ext cx="3124200" cy="2469515"/>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966470" y="1199515"/>
            <a:ext cx="4319270" cy="4861560"/>
          </a:xfrm>
          <a:prstGeom prst="rect">
            <a:avLst/>
          </a:prstGeom>
          <a:noFill/>
        </p:spPr>
        <p:txBody>
          <a:bodyPr wrap="square" rtlCol="0" anchor="t">
            <a:spAutoFit/>
          </a:bodyPr>
          <a:p>
            <a:r>
              <a:rPr lang="zh-CN" altLang="en-US" sz="2000" b="1">
                <a:solidFill>
                  <a:srgbClr val="C00000"/>
                </a:solidFill>
              </a:rPr>
              <a:t>“中共一大”召开时的58位党员名单（另有53、57名等说法）：</a:t>
            </a:r>
            <a:endParaRPr lang="zh-CN" altLang="en-US" sz="2000" b="1">
              <a:solidFill>
                <a:srgbClr val="C00000"/>
              </a:solidFill>
            </a:endParaRPr>
          </a:p>
          <a:p>
            <a:r>
              <a:rPr lang="zh-CN" altLang="en-US">
                <a:solidFill>
                  <a:srgbClr val="C00000"/>
                </a:solidFill>
              </a:rPr>
              <a:t>上海共产主义小组（14人）</a:t>
            </a:r>
            <a:r>
              <a:rPr lang="zh-CN" altLang="en-US"/>
              <a:t>：</a:t>
            </a:r>
            <a:endParaRPr lang="zh-CN" altLang="en-US"/>
          </a:p>
          <a:p>
            <a:r>
              <a:rPr lang="zh-CN" altLang="en-US"/>
              <a:t>陈独秀(1879年--1942年)，安徽怀宁人</a:t>
            </a:r>
            <a:endParaRPr lang="zh-CN" altLang="en-US"/>
          </a:p>
          <a:p>
            <a:r>
              <a:rPr lang="zh-CN" altLang="en-US"/>
              <a:t>邵力子(1882年--1967年)，浙江绍兴人</a:t>
            </a:r>
            <a:endParaRPr lang="zh-CN" altLang="en-US"/>
          </a:p>
          <a:p>
            <a:r>
              <a:rPr lang="zh-CN" altLang="en-US"/>
              <a:t>杨明斋(1882年--1938年)，山东平度人。</a:t>
            </a:r>
            <a:endParaRPr lang="zh-CN" altLang="en-US"/>
          </a:p>
          <a:p>
            <a:r>
              <a:rPr lang="zh-CN" altLang="en-US"/>
              <a:t>沈定一(1883年--1928年)，浙江萧山人。</a:t>
            </a:r>
            <a:endParaRPr lang="zh-CN" altLang="en-US"/>
          </a:p>
          <a:p>
            <a:r>
              <a:rPr lang="zh-CN" altLang="en-US"/>
              <a:t>林伯渠(1886年--1960年)，湖南临澧人。</a:t>
            </a:r>
            <a:endParaRPr lang="zh-CN" altLang="en-US"/>
          </a:p>
          <a:p>
            <a:r>
              <a:rPr lang="zh-CN" altLang="en-US"/>
              <a:t>李汉俊(1890年--1927年)，湖北潜江人</a:t>
            </a:r>
            <a:endParaRPr lang="zh-CN" altLang="en-US"/>
          </a:p>
          <a:p>
            <a:r>
              <a:rPr lang="zh-CN" altLang="en-US"/>
              <a:t>李   达(1890年--1966年)，湖南零陵人。</a:t>
            </a:r>
            <a:endParaRPr lang="zh-CN" altLang="en-US"/>
          </a:p>
          <a:p>
            <a:r>
              <a:rPr lang="zh-CN" altLang="en-US"/>
              <a:t>陈望道(1891年--1977年)，浙江义乌人。</a:t>
            </a:r>
            <a:endParaRPr lang="zh-CN" altLang="en-US"/>
          </a:p>
          <a:p>
            <a:r>
              <a:rPr lang="zh-CN" altLang="en-US"/>
              <a:t>袁振英(1894年--1979年)，广东东莞人。</a:t>
            </a:r>
            <a:endParaRPr lang="zh-CN" altLang="en-US"/>
          </a:p>
          <a:p>
            <a:r>
              <a:rPr lang="zh-CN" altLang="en-US"/>
              <a:t>沈雁冰(1896年--1981年)，浙江桐乡人。</a:t>
            </a:r>
            <a:endParaRPr lang="zh-CN" altLang="en-US"/>
          </a:p>
          <a:p>
            <a:r>
              <a:rPr lang="zh-CN" altLang="en-US"/>
              <a:t>李   中(1897年--1951年)，湖南双峰人。</a:t>
            </a:r>
            <a:endParaRPr lang="zh-CN" altLang="en-US"/>
          </a:p>
          <a:p>
            <a:r>
              <a:rPr lang="zh-CN" altLang="en-US"/>
              <a:t>李启汉(1898年--1927年)，湖南江华人。</a:t>
            </a:r>
            <a:endParaRPr lang="zh-CN" altLang="en-US"/>
          </a:p>
          <a:p>
            <a:r>
              <a:rPr lang="zh-CN" altLang="en-US"/>
              <a:t>俞秀松(1899年--1939年)，浙江诸暨人。</a:t>
            </a:r>
            <a:endParaRPr lang="zh-CN" altLang="en-US"/>
          </a:p>
          <a:p>
            <a:r>
              <a:rPr lang="zh-CN" altLang="en-US"/>
              <a:t>沈泽民(1902年--1933年)，浙江桐乡人。</a:t>
            </a:r>
            <a:endParaRPr lang="zh-CN" altLang="en-US"/>
          </a:p>
        </p:txBody>
      </p:sp>
      <p:sp>
        <p:nvSpPr>
          <p:cNvPr id="3" name="文本框 2"/>
          <p:cNvSpPr txBox="1"/>
          <p:nvPr/>
        </p:nvSpPr>
        <p:spPr>
          <a:xfrm>
            <a:off x="5928360" y="1336040"/>
            <a:ext cx="4581525" cy="4799965"/>
          </a:xfrm>
          <a:prstGeom prst="rect">
            <a:avLst/>
          </a:prstGeom>
          <a:noFill/>
        </p:spPr>
        <p:txBody>
          <a:bodyPr wrap="square" rtlCol="0" anchor="t">
            <a:spAutoFit/>
          </a:bodyPr>
          <a:p>
            <a:r>
              <a:rPr lang="zh-CN" altLang="en-US">
                <a:solidFill>
                  <a:srgbClr val="C00000"/>
                </a:solidFill>
              </a:rPr>
              <a:t>北京共产主义小组（16人）</a:t>
            </a:r>
            <a:r>
              <a:rPr lang="zh-CN" altLang="en-US"/>
              <a:t>：</a:t>
            </a:r>
            <a:endParaRPr lang="zh-CN" altLang="en-US"/>
          </a:p>
          <a:p>
            <a:r>
              <a:rPr lang="zh-CN" altLang="en-US"/>
              <a:t>江   浩(1880年--1931年)，河北玉田人。</a:t>
            </a:r>
            <a:endParaRPr lang="zh-CN" altLang="en-US"/>
          </a:p>
          <a:p>
            <a:r>
              <a:rPr lang="zh-CN" altLang="en-US"/>
              <a:t>李大钊(1889年--1927年)，河北乐亭人。</a:t>
            </a:r>
            <a:endParaRPr lang="zh-CN" altLang="en-US"/>
          </a:p>
          <a:p>
            <a:r>
              <a:rPr lang="zh-CN" altLang="en-US"/>
              <a:t>宋   介(1893年--1951年)，山东兖州人。</a:t>
            </a:r>
            <a:endParaRPr lang="zh-CN" altLang="en-US"/>
          </a:p>
          <a:p>
            <a:r>
              <a:rPr lang="zh-CN" altLang="en-US"/>
              <a:t>邓中夏(1894年--1933年)，湖南宜章人</a:t>
            </a:r>
            <a:endParaRPr lang="zh-CN" altLang="en-US"/>
          </a:p>
          <a:p>
            <a:r>
              <a:rPr lang="zh-CN" altLang="en-US"/>
              <a:t>高君宇(1896年--1925年)，山西静乐人。</a:t>
            </a:r>
            <a:endParaRPr lang="zh-CN" altLang="en-US"/>
          </a:p>
          <a:p>
            <a:r>
              <a:rPr lang="zh-CN" altLang="en-US"/>
              <a:t>罗章龙(1896年--1995年)，湖南浏阳人。</a:t>
            </a:r>
            <a:endParaRPr lang="zh-CN" altLang="en-US"/>
          </a:p>
          <a:p>
            <a:r>
              <a:rPr lang="zh-CN" altLang="en-US"/>
              <a:t>朱务善(1896年--1971年) ，湖南津市人。</a:t>
            </a:r>
            <a:endParaRPr lang="zh-CN" altLang="en-US"/>
          </a:p>
          <a:p>
            <a:r>
              <a:rPr lang="zh-CN" altLang="en-US"/>
              <a:t>范鸿劼(1897年--1927年)， 湖北鄂州人。</a:t>
            </a:r>
            <a:endParaRPr lang="zh-CN" altLang="en-US"/>
          </a:p>
          <a:p>
            <a:r>
              <a:rPr lang="zh-CN" altLang="en-US"/>
              <a:t>张国焘(1897年--1979年)，江西萍乡人</a:t>
            </a:r>
            <a:endParaRPr lang="zh-CN" altLang="en-US"/>
          </a:p>
          <a:p>
            <a:r>
              <a:rPr lang="zh-CN" altLang="en-US"/>
              <a:t>何孟雄(1898年--1931年)，湖南酃县人</a:t>
            </a:r>
            <a:endParaRPr lang="zh-CN" altLang="en-US"/>
          </a:p>
          <a:p>
            <a:r>
              <a:rPr lang="zh-CN" altLang="en-US"/>
              <a:t>张太雷(1898年--1927年)，江苏武进人。</a:t>
            </a:r>
            <a:endParaRPr lang="zh-CN" altLang="en-US"/>
          </a:p>
          <a:p>
            <a:r>
              <a:rPr lang="zh-CN" altLang="en-US"/>
              <a:t>吴雨铭(1898年--1959年)，湖南长沙人。</a:t>
            </a:r>
            <a:endParaRPr lang="zh-CN" altLang="en-US"/>
          </a:p>
          <a:p>
            <a:r>
              <a:rPr lang="zh-CN" altLang="en-US"/>
              <a:t>缪伯英(1899年--1929年)，湖南长沙人</a:t>
            </a:r>
            <a:endParaRPr lang="zh-CN" altLang="en-US"/>
          </a:p>
          <a:p>
            <a:r>
              <a:rPr lang="zh-CN" altLang="en-US"/>
              <a:t>李梅羹(1901年--1934年) ，湖南浏阳人。</a:t>
            </a:r>
            <a:endParaRPr lang="zh-CN" altLang="en-US"/>
          </a:p>
          <a:p>
            <a:r>
              <a:rPr lang="zh-CN" altLang="en-US"/>
              <a:t>刘仁静(1902年--1987年)，湖北应城人。</a:t>
            </a:r>
            <a:endParaRPr lang="zh-CN" altLang="en-US"/>
          </a:p>
          <a:p>
            <a:r>
              <a:rPr lang="zh-CN" altLang="en-US"/>
              <a:t>陈德荣(1902年--1969年)，广东文昌人。</a:t>
            </a:r>
            <a:endParaRPr lang="zh-CN" altLang="en-US"/>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1002665" y="1229995"/>
            <a:ext cx="4856480" cy="2861310"/>
          </a:xfrm>
          <a:prstGeom prst="rect">
            <a:avLst/>
          </a:prstGeom>
          <a:noFill/>
        </p:spPr>
        <p:txBody>
          <a:bodyPr wrap="square" rtlCol="0" anchor="t">
            <a:spAutoFit/>
          </a:bodyPr>
          <a:p>
            <a:r>
              <a:rPr lang="zh-CN" altLang="en-US">
                <a:solidFill>
                  <a:srgbClr val="C00000"/>
                </a:solidFill>
              </a:rPr>
              <a:t>武汉共产主义小组（8人）</a:t>
            </a:r>
            <a:r>
              <a:rPr lang="zh-CN" altLang="en-US"/>
              <a:t>：</a:t>
            </a:r>
            <a:endParaRPr lang="zh-CN" altLang="en-US"/>
          </a:p>
          <a:p>
            <a:r>
              <a:rPr lang="zh-CN" altLang="en-US"/>
              <a:t>张国恩(1880年--1940年)，湖北黄安人。</a:t>
            </a:r>
            <a:endParaRPr lang="zh-CN" altLang="en-US"/>
          </a:p>
          <a:p>
            <a:r>
              <a:rPr lang="zh-CN" altLang="en-US"/>
              <a:t>董必武(1886年--1975年)，湖北黄安人。</a:t>
            </a:r>
            <a:endParaRPr lang="zh-CN" altLang="en-US"/>
          </a:p>
          <a:p>
            <a:r>
              <a:rPr lang="zh-CN" altLang="en-US"/>
              <a:t>刘伯垂(1887年--1936年)，湖北鄂州人。</a:t>
            </a:r>
            <a:endParaRPr lang="zh-CN" altLang="en-US"/>
          </a:p>
          <a:p>
            <a:r>
              <a:rPr lang="zh-CN" altLang="en-US"/>
              <a:t>郑凯卿(1888年--1966年)，湖北江夏人。</a:t>
            </a:r>
            <a:endParaRPr lang="zh-CN" altLang="en-US"/>
          </a:p>
          <a:p>
            <a:r>
              <a:rPr lang="zh-CN" altLang="en-US"/>
              <a:t>赵子俊(1889年--1926年)，湖北武昌人。</a:t>
            </a:r>
            <a:endParaRPr lang="zh-CN" altLang="en-US"/>
          </a:p>
          <a:p>
            <a:r>
              <a:rPr lang="zh-CN" altLang="en-US"/>
              <a:t>包惠僧(1894年--1979年)，湖北黄冈人。</a:t>
            </a:r>
            <a:endParaRPr lang="zh-CN" altLang="en-US"/>
          </a:p>
          <a:p>
            <a:r>
              <a:rPr lang="zh-CN" altLang="en-US"/>
              <a:t>赵子健(1895年--1950年)，湖北黄安人，</a:t>
            </a:r>
            <a:endParaRPr lang="zh-CN" altLang="en-US"/>
          </a:p>
          <a:p>
            <a:r>
              <a:rPr lang="zh-CN" altLang="en-US"/>
              <a:t>(一说未参加)。</a:t>
            </a:r>
            <a:endParaRPr lang="zh-CN" altLang="en-US"/>
          </a:p>
          <a:p>
            <a:r>
              <a:rPr lang="zh-CN" altLang="en-US"/>
              <a:t>陈潭秋(1896年--1943年)，湖北黄冈人。</a:t>
            </a:r>
            <a:endParaRPr lang="zh-CN" altLang="en-US"/>
          </a:p>
        </p:txBody>
      </p:sp>
      <p:sp>
        <p:nvSpPr>
          <p:cNvPr id="3" name="文本框 2"/>
          <p:cNvSpPr txBox="1"/>
          <p:nvPr/>
        </p:nvSpPr>
        <p:spPr>
          <a:xfrm>
            <a:off x="904240" y="4091305"/>
            <a:ext cx="5312410" cy="2030095"/>
          </a:xfrm>
          <a:prstGeom prst="rect">
            <a:avLst/>
          </a:prstGeom>
          <a:noFill/>
        </p:spPr>
        <p:txBody>
          <a:bodyPr wrap="square" rtlCol="0" anchor="t">
            <a:spAutoFit/>
          </a:bodyPr>
          <a:p>
            <a:r>
              <a:rPr lang="zh-CN" altLang="en-US">
                <a:solidFill>
                  <a:srgbClr val="C00000"/>
                </a:solidFill>
              </a:rPr>
              <a:t>长沙共产主义小组（6人）</a:t>
            </a:r>
            <a:r>
              <a:rPr lang="zh-CN" altLang="en-US"/>
              <a:t>：</a:t>
            </a:r>
            <a:endParaRPr lang="zh-CN" altLang="en-US"/>
          </a:p>
          <a:p>
            <a:r>
              <a:rPr lang="zh-CN" altLang="en-US"/>
              <a:t>贺民范(1866年--1950年) ，湖南宝庆人。</a:t>
            </a:r>
            <a:endParaRPr lang="zh-CN" altLang="en-US"/>
          </a:p>
          <a:p>
            <a:r>
              <a:rPr lang="zh-CN" altLang="en-US"/>
              <a:t>何叔衡(1876年--1935年)，湖南宁乡人。</a:t>
            </a:r>
            <a:endParaRPr lang="zh-CN" altLang="en-US"/>
          </a:p>
          <a:p>
            <a:r>
              <a:rPr lang="zh-CN" altLang="en-US"/>
              <a:t>陈子博(1892年--1924年)，湖南湘乡人。</a:t>
            </a:r>
            <a:endParaRPr lang="zh-CN" altLang="en-US"/>
          </a:p>
          <a:p>
            <a:r>
              <a:rPr lang="zh-CN" altLang="en-US"/>
              <a:t>毛泽东(1893年--1976年)，湖南湘潭人。</a:t>
            </a:r>
            <a:endParaRPr lang="zh-CN" altLang="en-US"/>
          </a:p>
          <a:p>
            <a:r>
              <a:rPr lang="zh-CN" altLang="en-US"/>
              <a:t>彭   璜(1896年--1921年)，湖南湘乡</a:t>
            </a:r>
            <a:endParaRPr lang="zh-CN" altLang="en-US"/>
          </a:p>
          <a:p>
            <a:r>
              <a:rPr lang="zh-CN" altLang="en-US"/>
              <a:t>易礼容(1898年--1997年)，湖南湘乡人。</a:t>
            </a:r>
            <a:endParaRPr lang="zh-CN" altLang="en-US"/>
          </a:p>
        </p:txBody>
      </p:sp>
      <p:sp>
        <p:nvSpPr>
          <p:cNvPr id="5" name="文本框 4"/>
          <p:cNvSpPr txBox="1"/>
          <p:nvPr/>
        </p:nvSpPr>
        <p:spPr>
          <a:xfrm>
            <a:off x="5859145" y="1229995"/>
            <a:ext cx="4931410" cy="2584450"/>
          </a:xfrm>
          <a:prstGeom prst="rect">
            <a:avLst/>
          </a:prstGeom>
          <a:noFill/>
        </p:spPr>
        <p:txBody>
          <a:bodyPr wrap="square" rtlCol="0" anchor="t">
            <a:spAutoFit/>
          </a:bodyPr>
          <a:p>
            <a:r>
              <a:rPr lang="zh-CN" altLang="en-US">
                <a:solidFill>
                  <a:srgbClr val="C00000"/>
                </a:solidFill>
              </a:rPr>
              <a:t>广州共产主义小组（4人）</a:t>
            </a:r>
            <a:r>
              <a:rPr lang="zh-CN" altLang="en-US"/>
              <a:t>：</a:t>
            </a:r>
            <a:endParaRPr lang="zh-CN" altLang="en-US"/>
          </a:p>
          <a:p>
            <a:r>
              <a:rPr lang="zh-CN" altLang="en-US"/>
              <a:t>谭平山(1886年--1956年)，广东高明人。</a:t>
            </a:r>
            <a:endParaRPr lang="zh-CN" altLang="en-US"/>
          </a:p>
          <a:p>
            <a:r>
              <a:rPr lang="zh-CN" altLang="en-US"/>
              <a:t>李   季(1892年--1967年)，湖南平江人。</a:t>
            </a:r>
            <a:endParaRPr lang="zh-CN" altLang="en-US"/>
          </a:p>
          <a:p>
            <a:r>
              <a:rPr lang="zh-CN" altLang="en-US"/>
              <a:t>陈公博(1892年--1946年)，广东南海人。</a:t>
            </a:r>
            <a:endParaRPr lang="zh-CN" altLang="en-US"/>
          </a:p>
          <a:p>
            <a:r>
              <a:rPr lang="zh-CN" altLang="en-US"/>
              <a:t>谭植棠(1893年—1952年)，广东高明人。</a:t>
            </a:r>
            <a:endParaRPr lang="zh-CN" altLang="en-US"/>
          </a:p>
          <a:p>
            <a:r>
              <a:rPr lang="zh-CN" altLang="en-US">
                <a:solidFill>
                  <a:srgbClr val="C00000"/>
                </a:solidFill>
              </a:rPr>
              <a:t>济南共产主义小组（3人）</a:t>
            </a:r>
            <a:r>
              <a:rPr lang="zh-CN" altLang="en-US"/>
              <a:t>：</a:t>
            </a:r>
            <a:endParaRPr lang="zh-CN" altLang="en-US"/>
          </a:p>
          <a:p>
            <a:r>
              <a:rPr lang="zh-CN" altLang="en-US"/>
              <a:t>王翔千(1888年—1956年) ，山东诸城人。</a:t>
            </a:r>
            <a:endParaRPr lang="zh-CN" altLang="en-US"/>
          </a:p>
          <a:p>
            <a:r>
              <a:rPr lang="zh-CN" altLang="en-US"/>
              <a:t>王尽美(1898年--1925年)，山东诸城人。</a:t>
            </a:r>
            <a:endParaRPr lang="zh-CN" altLang="en-US"/>
          </a:p>
          <a:p>
            <a:r>
              <a:rPr lang="zh-CN" altLang="en-US"/>
              <a:t>邓恩铭(1901年—1931年)，贵州荔波人。</a:t>
            </a:r>
            <a:endParaRPr lang="zh-CN" altLang="en-US"/>
          </a:p>
        </p:txBody>
      </p:sp>
      <p:sp>
        <p:nvSpPr>
          <p:cNvPr id="6" name="文本框 5"/>
          <p:cNvSpPr txBox="1"/>
          <p:nvPr/>
        </p:nvSpPr>
        <p:spPr>
          <a:xfrm>
            <a:off x="5859145" y="3814445"/>
            <a:ext cx="4502785" cy="2584450"/>
          </a:xfrm>
          <a:prstGeom prst="rect">
            <a:avLst/>
          </a:prstGeom>
          <a:noFill/>
        </p:spPr>
        <p:txBody>
          <a:bodyPr wrap="square" rtlCol="0" anchor="t">
            <a:spAutoFit/>
          </a:bodyPr>
          <a:p>
            <a:r>
              <a:rPr lang="zh-CN" altLang="en-US">
                <a:solidFill>
                  <a:srgbClr val="C00000"/>
                </a:solidFill>
              </a:rPr>
              <a:t>旅欧支部（5人）</a:t>
            </a:r>
            <a:r>
              <a:rPr lang="zh-CN" altLang="en-US"/>
              <a:t>：</a:t>
            </a:r>
            <a:endParaRPr lang="zh-CN" altLang="en-US"/>
          </a:p>
          <a:p>
            <a:r>
              <a:rPr lang="zh-CN" altLang="en-US"/>
              <a:t>张申府(1893年—1986年)，河北献县人。</a:t>
            </a:r>
            <a:endParaRPr lang="zh-CN" altLang="en-US"/>
          </a:p>
          <a:p>
            <a:r>
              <a:rPr lang="zh-CN" altLang="en-US"/>
              <a:t>刘清扬(1894年—1977年)，天津人。</a:t>
            </a:r>
            <a:endParaRPr lang="zh-CN" altLang="en-US"/>
          </a:p>
          <a:p>
            <a:r>
              <a:rPr lang="zh-CN" altLang="en-US"/>
              <a:t>周恩来(1898年—1976年) ，江苏淮安人。</a:t>
            </a:r>
            <a:endParaRPr lang="zh-CN" altLang="en-US"/>
          </a:p>
          <a:p>
            <a:r>
              <a:rPr lang="zh-CN" altLang="en-US"/>
              <a:t>赵世炎(1901年—1927年)，重庆酉阳人。</a:t>
            </a:r>
            <a:endParaRPr lang="zh-CN" altLang="en-US"/>
          </a:p>
          <a:p>
            <a:r>
              <a:rPr lang="zh-CN" altLang="en-US"/>
              <a:t>陈公培(1901年--1968年)，湖南长沙人。</a:t>
            </a:r>
            <a:endParaRPr lang="zh-CN" altLang="en-US"/>
          </a:p>
          <a:p>
            <a:r>
              <a:rPr lang="zh-CN" altLang="en-US">
                <a:solidFill>
                  <a:srgbClr val="C00000"/>
                </a:solidFill>
              </a:rPr>
              <a:t>旅日支部（2人）</a:t>
            </a:r>
            <a:r>
              <a:rPr lang="zh-CN" altLang="en-US"/>
              <a:t>：</a:t>
            </a:r>
            <a:endParaRPr lang="zh-CN" altLang="en-US"/>
          </a:p>
          <a:p>
            <a:r>
              <a:rPr lang="zh-CN" altLang="en-US"/>
              <a:t>周佛海(1897年--1948年)，湖南沅陵人</a:t>
            </a:r>
            <a:endParaRPr lang="zh-CN" altLang="en-US"/>
          </a:p>
          <a:p>
            <a:r>
              <a:rPr lang="zh-CN" altLang="en-US"/>
              <a:t>施存统(1898年—1970年)，浙江金华人。</a:t>
            </a:r>
            <a:endParaRPr lang="zh-CN" altLang="en-US"/>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 y="-5460"/>
            <a:ext cx="3980461" cy="1130876"/>
          </a:xfrm>
          <a:prstGeom prst="rect">
            <a:avLst/>
          </a:prstGeom>
        </p:spPr>
      </p:pic>
      <p:sp>
        <p:nvSpPr>
          <p:cNvPr id="7" name="圆角矩形 1"/>
          <p:cNvSpPr/>
          <p:nvPr/>
        </p:nvSpPr>
        <p:spPr>
          <a:xfrm>
            <a:off x="972185" y="835660"/>
            <a:ext cx="10246360" cy="4966970"/>
          </a:xfrm>
          <a:prstGeom prst="roundRect">
            <a:avLst>
              <a:gd name="adj" fmla="val 6579"/>
            </a:avLst>
          </a:prstGeom>
          <a:solidFill>
            <a:schemeClr val="bg1"/>
          </a:solid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zh-CN" sz="2400" b="1" dirty="0">
                <a:solidFill>
                  <a:srgbClr val="663300"/>
                </a:solidFill>
                <a:cs typeface="+mn-ea"/>
                <a:sym typeface="+mn-lt"/>
              </a:rPr>
              <a:t>      </a:t>
            </a:r>
            <a:r>
              <a:rPr lang="zh-CN" altLang="en-US" sz="2400" b="1" dirty="0">
                <a:solidFill>
                  <a:srgbClr val="FF0000"/>
                </a:solidFill>
                <a:cs typeface="+mn-ea"/>
                <a:sym typeface="+mn-lt"/>
              </a:rPr>
              <a:t>历史在千百万人的奋斗中展开壮阔画卷。今天，我们党迎来</a:t>
            </a:r>
            <a:r>
              <a:rPr lang="en-US" altLang="zh-CN" sz="2400" b="1" dirty="0">
                <a:solidFill>
                  <a:srgbClr val="FF0000"/>
                </a:solidFill>
                <a:cs typeface="+mn-ea"/>
                <a:sym typeface="+mn-lt"/>
              </a:rPr>
              <a:t>100</a:t>
            </a:r>
            <a:r>
              <a:rPr lang="zh-CN" altLang="en-US" sz="2400" b="1" dirty="0">
                <a:solidFill>
                  <a:srgbClr val="FF0000"/>
                </a:solidFill>
                <a:cs typeface="+mn-ea"/>
                <a:sym typeface="+mn-lt"/>
              </a:rPr>
              <a:t>周岁生日。走过</a:t>
            </a:r>
            <a:r>
              <a:rPr lang="en-US" altLang="zh-CN" sz="2400" b="1" dirty="0">
                <a:solidFill>
                  <a:srgbClr val="FF0000"/>
                </a:solidFill>
                <a:cs typeface="+mn-ea"/>
                <a:sym typeface="+mn-lt"/>
              </a:rPr>
              <a:t>100</a:t>
            </a:r>
            <a:r>
              <a:rPr lang="zh-CN" altLang="en-US" sz="2400" b="1" dirty="0">
                <a:solidFill>
                  <a:srgbClr val="FF0000"/>
                </a:solidFill>
                <a:cs typeface="+mn-ea"/>
                <a:sym typeface="+mn-lt"/>
              </a:rPr>
              <a:t>年峥嵘岁月，理想从未因时间流逝而变老，这个世界上规模最大的执政党久而弥坚，正焕发着蓬勃生机。</a:t>
            </a:r>
            <a:endParaRPr lang="zh-CN" altLang="en-US" sz="2400" b="1" dirty="0">
              <a:solidFill>
                <a:srgbClr val="FF0000"/>
              </a:solidFill>
              <a:cs typeface="+mn-ea"/>
              <a:sym typeface="+mn-lt"/>
            </a:endParaRPr>
          </a:p>
          <a:p>
            <a:pPr>
              <a:lnSpc>
                <a:spcPct val="110000"/>
              </a:lnSpc>
            </a:pPr>
            <a:r>
              <a:rPr lang="zh-CN" altLang="en-US" sz="2400" b="1" dirty="0">
                <a:solidFill>
                  <a:srgbClr val="FF0000"/>
                </a:solidFill>
                <a:cs typeface="+mn-ea"/>
                <a:sym typeface="+mn-lt"/>
              </a:rPr>
              <a:t>      </a:t>
            </a:r>
            <a:r>
              <a:rPr lang="en-US" altLang="zh-CN" sz="2400" b="1" dirty="0">
                <a:solidFill>
                  <a:srgbClr val="FF0000"/>
                </a:solidFill>
                <a:cs typeface="+mn-ea"/>
                <a:sym typeface="+mn-lt"/>
              </a:rPr>
              <a:t>100</a:t>
            </a:r>
            <a:r>
              <a:rPr lang="zh-CN" altLang="en-US" sz="2400" b="1" dirty="0">
                <a:solidFill>
                  <a:srgbClr val="FF0000"/>
                </a:solidFill>
                <a:cs typeface="+mn-ea"/>
                <a:sym typeface="+mn-lt"/>
              </a:rPr>
              <a:t>年前，中国共产党人从民族危亡的困境中出发，寻找中国人民通往幸福、中华民族走向伟大复兴的辉煌道路。</a:t>
            </a:r>
            <a:r>
              <a:rPr lang="en-US" altLang="zh-CN" sz="2400" b="1" dirty="0">
                <a:solidFill>
                  <a:srgbClr val="FF0000"/>
                </a:solidFill>
                <a:cs typeface="+mn-ea"/>
                <a:sym typeface="+mn-lt"/>
              </a:rPr>
              <a:t>100</a:t>
            </a:r>
            <a:r>
              <a:rPr lang="zh-CN" altLang="en-US" sz="2400" b="1" dirty="0">
                <a:solidFill>
                  <a:srgbClr val="FF0000"/>
                </a:solidFill>
                <a:cs typeface="+mn-ea"/>
                <a:sym typeface="+mn-lt"/>
              </a:rPr>
              <a:t>年的波澜壮阔，中华儿女在党的领导下开创了富强、民主、文明、和谐的光明前景。</a:t>
            </a:r>
            <a:r>
              <a:rPr lang="en-US" altLang="zh-CN" sz="2400" b="1" dirty="0">
                <a:solidFill>
                  <a:srgbClr val="FF0000"/>
                </a:solidFill>
                <a:cs typeface="+mn-ea"/>
                <a:sym typeface="+mn-lt"/>
              </a:rPr>
              <a:t>72</a:t>
            </a:r>
            <a:r>
              <a:rPr lang="zh-CN" altLang="en-US" sz="2400" b="1" dirty="0">
                <a:solidFill>
                  <a:srgbClr val="FF0000"/>
                </a:solidFill>
                <a:cs typeface="+mn-ea"/>
                <a:sym typeface="+mn-lt"/>
              </a:rPr>
              <a:t>年励精图治，一个曾经饱受屈辱的国家正重新走上康庄大道。</a:t>
            </a:r>
            <a:r>
              <a:rPr lang="en-US" altLang="zh-CN" sz="2400" b="1" dirty="0">
                <a:solidFill>
                  <a:srgbClr val="FF0000"/>
                </a:solidFill>
                <a:cs typeface="+mn-ea"/>
                <a:sym typeface="+mn-lt"/>
              </a:rPr>
              <a:t>43</a:t>
            </a:r>
            <a:r>
              <a:rPr lang="zh-CN" altLang="en-US" sz="2400" b="1" dirty="0">
                <a:solidFill>
                  <a:srgbClr val="FF0000"/>
                </a:solidFill>
                <a:cs typeface="+mn-ea"/>
                <a:sym typeface="+mn-lt"/>
              </a:rPr>
              <a:t>年改革开放，我们离民族复兴的梦想从未如此接近。中国共产党团结并带领人民在这片古老的土地上，书写了人类发展史上的壮丽史诗，一个生机盎然的社会主义中国巍然屹立于世界东方。</a:t>
            </a:r>
            <a:r>
              <a:rPr lang="zh-CN" altLang="en-US" sz="2400" b="1" u="sng" dirty="0">
                <a:solidFill>
                  <a:srgbClr val="FF0000"/>
                </a:solidFill>
                <a:cs typeface="+mn-ea"/>
                <a:sym typeface="+mn-lt"/>
              </a:rPr>
              <a:t>历史充分证明，只有中国共产党，才能救中国；只有中国共产党，才能发展中国。</a:t>
            </a:r>
            <a:endParaRPr kumimoji="0" lang="zh-CN" altLang="en-US" sz="2400" b="1" i="0" u="sng"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4" name="图片 13"/>
          <p:cNvPicPr>
            <a:picLocks noChangeAspect="1"/>
          </p:cNvPicPr>
          <p:nvPr/>
        </p:nvPicPr>
        <p:blipFill>
          <a:blip r:embed="rId4" cstate="screen"/>
          <a:stretch>
            <a:fillRect/>
          </a:stretch>
        </p:blipFill>
        <p:spPr>
          <a:xfrm>
            <a:off x="9756775" y="4725035"/>
            <a:ext cx="2733675" cy="243840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grpSp>
        <p:nvGrpSpPr>
          <p:cNvPr id="20" name="组合 19"/>
          <p:cNvGrpSpPr/>
          <p:nvPr/>
        </p:nvGrpSpPr>
        <p:grpSpPr>
          <a:xfrm>
            <a:off x="991279" y="2930915"/>
            <a:ext cx="2651570" cy="3328779"/>
            <a:chOff x="707264" y="2067694"/>
            <a:chExt cx="1988678" cy="2496584"/>
          </a:xfrm>
        </p:grpSpPr>
        <p:sp>
          <p:nvSpPr>
            <p:cNvPr id="12" name="矩形 11"/>
            <p:cNvSpPr>
              <a:spLocks noChangeAspect="1"/>
            </p:cNvSpPr>
            <p:nvPr/>
          </p:nvSpPr>
          <p:spPr>
            <a:xfrm>
              <a:off x="707264" y="2067694"/>
              <a:ext cx="1988678" cy="2496584"/>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cs typeface="+mn-ea"/>
                <a:sym typeface="+mn-lt"/>
              </a:endParaRPr>
            </a:p>
          </p:txBody>
        </p:sp>
        <p:sp>
          <p:nvSpPr>
            <p:cNvPr id="13" name="Freeform 5"/>
            <p:cNvSpPr>
              <a:spLocks noChangeAspect="1"/>
            </p:cNvSpPr>
            <p:nvPr/>
          </p:nvSpPr>
          <p:spPr bwMode="auto">
            <a:xfrm>
              <a:off x="1227381" y="2302012"/>
              <a:ext cx="948444" cy="96443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dirty="0">
                <a:cs typeface="+mn-ea"/>
                <a:sym typeface="+mn-lt"/>
              </a:endParaRPr>
            </a:p>
          </p:txBody>
        </p:sp>
        <p:sp>
          <p:nvSpPr>
            <p:cNvPr id="8" name="文本框 7"/>
            <p:cNvSpPr txBox="1"/>
            <p:nvPr/>
          </p:nvSpPr>
          <p:spPr>
            <a:xfrm>
              <a:off x="929561" y="3500767"/>
              <a:ext cx="1551146" cy="407756"/>
            </a:xfrm>
            <a:prstGeom prst="rect">
              <a:avLst/>
            </a:prstGeom>
            <a:noFill/>
          </p:spPr>
          <p:txBody>
            <a:bodyPr wrap="none" rtlCol="0">
              <a:spAutoFit/>
            </a:bodyPr>
            <a:p>
              <a:pPr algn="ctr"/>
              <a:r>
                <a:rPr lang="zh-CN" altLang="en-US" sz="2935" b="1" dirty="0">
                  <a:solidFill>
                    <a:srgbClr val="FFF8E6"/>
                  </a:solidFill>
                  <a:cs typeface="+mn-ea"/>
                  <a:sym typeface="+mn-lt"/>
                </a:rPr>
                <a:t>中共一大的</a:t>
              </a:r>
              <a:endParaRPr lang="en-US" altLang="zh-CN" sz="2935" b="1" dirty="0">
                <a:solidFill>
                  <a:srgbClr val="FFF8E6"/>
                </a:solidFill>
                <a:cs typeface="+mn-ea"/>
                <a:sym typeface="+mn-lt"/>
              </a:endParaRPr>
            </a:p>
          </p:txBody>
        </p:sp>
        <p:sp>
          <p:nvSpPr>
            <p:cNvPr id="9" name="矩形 8"/>
            <p:cNvSpPr/>
            <p:nvPr/>
          </p:nvSpPr>
          <p:spPr>
            <a:xfrm>
              <a:off x="916939" y="3840508"/>
              <a:ext cx="1576393" cy="500089"/>
            </a:xfrm>
            <a:prstGeom prst="rect">
              <a:avLst/>
            </a:prstGeom>
          </p:spPr>
          <p:txBody>
            <a:bodyPr wrap="none">
              <a:spAutoFit/>
            </a:bodyPr>
            <a:p>
              <a:pPr algn="ctr"/>
              <a:r>
                <a:rPr lang="zh-CN" altLang="en-US" sz="3735" b="1" dirty="0">
                  <a:solidFill>
                    <a:srgbClr val="FFF8E6"/>
                  </a:solidFill>
                  <a:cs typeface="+mn-ea"/>
                  <a:sym typeface="+mn-lt"/>
                </a:rPr>
                <a:t>伟大意义</a:t>
              </a:r>
              <a:endParaRPr lang="zh-CN" altLang="en-US" sz="3735" b="1" dirty="0">
                <a:solidFill>
                  <a:srgbClr val="FFF8E6"/>
                </a:solidFill>
                <a:cs typeface="+mn-ea"/>
                <a:sym typeface="+mn-lt"/>
              </a:endParaRPr>
            </a:p>
          </p:txBody>
        </p:sp>
      </p:grpSp>
      <p:sp>
        <p:nvSpPr>
          <p:cNvPr id="2" name="矩形 1"/>
          <p:cNvSpPr/>
          <p:nvPr/>
        </p:nvSpPr>
        <p:spPr>
          <a:xfrm>
            <a:off x="3809649" y="2930915"/>
            <a:ext cx="672000" cy="672000"/>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cs typeface="+mn-ea"/>
                <a:sym typeface="+mn-lt"/>
              </a:rPr>
              <a:t>1</a:t>
            </a:r>
            <a:endParaRPr lang="zh-CN" altLang="en-US" sz="2400" dirty="0">
              <a:cs typeface="+mn-ea"/>
              <a:sym typeface="+mn-lt"/>
            </a:endParaRPr>
          </a:p>
        </p:txBody>
      </p:sp>
      <p:sp>
        <p:nvSpPr>
          <p:cNvPr id="5" name="Rectangle 3"/>
          <p:cNvSpPr/>
          <p:nvPr/>
        </p:nvSpPr>
        <p:spPr>
          <a:xfrm>
            <a:off x="4619112" y="2930915"/>
            <a:ext cx="7045507" cy="665480"/>
          </a:xfrm>
          <a:prstGeom prst="rect">
            <a:avLst/>
          </a:prstGeom>
          <a:noFill/>
        </p:spPr>
        <p:txBody>
          <a:bodyPr wrap="square" rtlCol="0">
            <a:spAutoFit/>
          </a:bodyPr>
          <a:p>
            <a:r>
              <a:rPr lang="zh-CN" altLang="en-US" sz="1865" b="1" dirty="0">
                <a:solidFill>
                  <a:srgbClr val="C00000"/>
                </a:solidFill>
                <a:cs typeface="+mn-ea"/>
                <a:sym typeface="+mn-lt"/>
              </a:rPr>
              <a:t>首先，</a:t>
            </a:r>
            <a:r>
              <a:rPr lang="zh-CN" altLang="en-US" sz="1865" dirty="0">
                <a:solidFill>
                  <a:srgbClr val="5F0F05"/>
                </a:solidFill>
                <a:cs typeface="+mn-ea"/>
                <a:sym typeface="+mn-lt"/>
              </a:rPr>
              <a:t>中国革命从此有了一个</a:t>
            </a:r>
            <a:r>
              <a:rPr lang="zh-CN" altLang="en-US" sz="1865" u="sng" dirty="0">
                <a:solidFill>
                  <a:srgbClr val="5F0F05"/>
                </a:solidFill>
                <a:cs typeface="+mn-ea"/>
                <a:sym typeface="+mn-lt"/>
              </a:rPr>
              <a:t>新的领导力量和领导核心。</a:t>
            </a:r>
            <a:r>
              <a:rPr lang="zh-CN" altLang="en-US" sz="1865" dirty="0">
                <a:solidFill>
                  <a:srgbClr val="5F0F05"/>
                </a:solidFill>
                <a:cs typeface="+mn-ea"/>
                <a:sym typeface="+mn-lt"/>
              </a:rPr>
              <a:t>中国革命不再由资产阶级领导，而是无产阶级及其政党来领导了。</a:t>
            </a:r>
            <a:endParaRPr lang="zh-CN" altLang="en-US" sz="1865" dirty="0">
              <a:solidFill>
                <a:srgbClr val="5F0F05"/>
              </a:solidFill>
              <a:cs typeface="+mn-ea"/>
              <a:sym typeface="+mn-lt"/>
            </a:endParaRPr>
          </a:p>
        </p:txBody>
      </p:sp>
      <p:sp>
        <p:nvSpPr>
          <p:cNvPr id="3" name="矩形 2"/>
          <p:cNvSpPr/>
          <p:nvPr/>
        </p:nvSpPr>
        <p:spPr>
          <a:xfrm>
            <a:off x="3809649" y="3803385"/>
            <a:ext cx="672000" cy="672000"/>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cs typeface="+mn-ea"/>
                <a:sym typeface="+mn-lt"/>
              </a:rPr>
              <a:t>2</a:t>
            </a:r>
            <a:endParaRPr lang="zh-CN" altLang="en-US" sz="2400" dirty="0">
              <a:cs typeface="+mn-ea"/>
              <a:sym typeface="+mn-lt"/>
            </a:endParaRPr>
          </a:p>
        </p:txBody>
      </p:sp>
      <p:sp>
        <p:nvSpPr>
          <p:cNvPr id="6" name="Rectangle 3"/>
          <p:cNvSpPr/>
          <p:nvPr/>
        </p:nvSpPr>
        <p:spPr>
          <a:xfrm>
            <a:off x="4674357" y="3803932"/>
            <a:ext cx="7045507" cy="665480"/>
          </a:xfrm>
          <a:prstGeom prst="rect">
            <a:avLst/>
          </a:prstGeom>
          <a:noFill/>
        </p:spPr>
        <p:txBody>
          <a:bodyPr wrap="square" rtlCol="0">
            <a:spAutoFit/>
          </a:bodyPr>
          <a:p>
            <a:r>
              <a:rPr lang="zh-CN" altLang="en-US" sz="1865" b="1" dirty="0">
                <a:solidFill>
                  <a:srgbClr val="C00000"/>
                </a:solidFill>
                <a:cs typeface="+mn-ea"/>
                <a:sym typeface="+mn-lt"/>
              </a:rPr>
              <a:t>其次，</a:t>
            </a:r>
            <a:r>
              <a:rPr lang="zh-CN" altLang="en-US" sz="1865" dirty="0">
                <a:solidFill>
                  <a:srgbClr val="5F0F05"/>
                </a:solidFill>
                <a:cs typeface="+mn-ea"/>
                <a:sym typeface="+mn-lt"/>
              </a:rPr>
              <a:t>有了</a:t>
            </a:r>
            <a:r>
              <a:rPr lang="zh-CN" altLang="en-US" sz="1865" u="sng" dirty="0">
                <a:solidFill>
                  <a:srgbClr val="5F0F05"/>
                </a:solidFill>
                <a:cs typeface="+mn-ea"/>
                <a:sym typeface="+mn-lt"/>
              </a:rPr>
              <a:t>新的指导思想和新的革命纲领。</a:t>
            </a:r>
            <a:r>
              <a:rPr lang="zh-CN" altLang="en-US" sz="1865" dirty="0">
                <a:solidFill>
                  <a:srgbClr val="5F0F05"/>
                </a:solidFill>
                <a:cs typeface="+mn-ea"/>
                <a:sym typeface="+mn-lt"/>
              </a:rPr>
              <a:t>有了马克思主义这个锐利的思想武器，有了明确的奋斗目标。</a:t>
            </a:r>
            <a:endParaRPr lang="zh-CN" altLang="en-US" sz="1865" dirty="0">
              <a:solidFill>
                <a:srgbClr val="5F0F05"/>
              </a:solidFill>
              <a:cs typeface="+mn-ea"/>
              <a:sym typeface="+mn-lt"/>
            </a:endParaRPr>
          </a:p>
        </p:txBody>
      </p:sp>
      <p:sp>
        <p:nvSpPr>
          <p:cNvPr id="16" name="矩形 15"/>
          <p:cNvSpPr/>
          <p:nvPr/>
        </p:nvSpPr>
        <p:spPr>
          <a:xfrm>
            <a:off x="3809649" y="4713319"/>
            <a:ext cx="672000" cy="672000"/>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cs typeface="+mn-ea"/>
                <a:sym typeface="+mn-lt"/>
              </a:rPr>
              <a:t>3</a:t>
            </a:r>
            <a:endParaRPr lang="zh-CN" altLang="en-US" sz="2400" dirty="0">
              <a:cs typeface="+mn-ea"/>
              <a:sym typeface="+mn-lt"/>
            </a:endParaRPr>
          </a:p>
        </p:txBody>
      </p:sp>
      <p:sp>
        <p:nvSpPr>
          <p:cNvPr id="7" name="Rectangle 3"/>
          <p:cNvSpPr/>
          <p:nvPr/>
        </p:nvSpPr>
        <p:spPr>
          <a:xfrm>
            <a:off x="4619112" y="4725210"/>
            <a:ext cx="7045507" cy="665480"/>
          </a:xfrm>
          <a:prstGeom prst="rect">
            <a:avLst/>
          </a:prstGeom>
          <a:noFill/>
        </p:spPr>
        <p:txBody>
          <a:bodyPr wrap="square" rtlCol="0">
            <a:spAutoFit/>
          </a:bodyPr>
          <a:p>
            <a:r>
              <a:rPr lang="zh-CN" altLang="en-US" sz="1865" b="1" dirty="0">
                <a:solidFill>
                  <a:srgbClr val="C00000"/>
                </a:solidFill>
                <a:cs typeface="+mn-ea"/>
                <a:sym typeface="+mn-lt"/>
              </a:rPr>
              <a:t>再次，</a:t>
            </a:r>
            <a:r>
              <a:rPr lang="zh-CN" altLang="en-US" sz="1865" u="sng" dirty="0">
                <a:solidFill>
                  <a:srgbClr val="5F0F05"/>
                </a:solidFill>
                <a:cs typeface="+mn-ea"/>
                <a:sym typeface="+mn-lt"/>
              </a:rPr>
              <a:t>有了发动群众的好方法。</a:t>
            </a:r>
            <a:r>
              <a:rPr lang="zh-CN" altLang="en-US" sz="1865" dirty="0">
                <a:solidFill>
                  <a:srgbClr val="5F0F05"/>
                </a:solidFill>
                <a:cs typeface="+mn-ea"/>
                <a:sym typeface="+mn-lt"/>
              </a:rPr>
              <a:t>有了在中国共产党领导下的联合一切革命人民的战略和策略。</a:t>
            </a:r>
            <a:endParaRPr lang="zh-CN" altLang="en-US" sz="1865" dirty="0">
              <a:solidFill>
                <a:srgbClr val="5F0F05"/>
              </a:solidFill>
              <a:cs typeface="+mn-ea"/>
              <a:sym typeface="+mn-lt"/>
            </a:endParaRPr>
          </a:p>
        </p:txBody>
      </p:sp>
      <p:sp>
        <p:nvSpPr>
          <p:cNvPr id="15" name="矩形 14"/>
          <p:cNvSpPr/>
          <p:nvPr/>
        </p:nvSpPr>
        <p:spPr>
          <a:xfrm>
            <a:off x="3809649" y="5587694"/>
            <a:ext cx="672000" cy="672000"/>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dirty="0">
                <a:cs typeface="+mn-ea"/>
                <a:sym typeface="+mn-lt"/>
              </a:rPr>
              <a:t>4</a:t>
            </a:r>
            <a:endParaRPr lang="zh-CN" altLang="en-US" sz="2400" dirty="0">
              <a:cs typeface="+mn-ea"/>
              <a:sym typeface="+mn-lt"/>
            </a:endParaRPr>
          </a:p>
        </p:txBody>
      </p:sp>
      <p:sp>
        <p:nvSpPr>
          <p:cNvPr id="10" name="Rectangle 3"/>
          <p:cNvSpPr/>
          <p:nvPr/>
        </p:nvSpPr>
        <p:spPr>
          <a:xfrm>
            <a:off x="4619112" y="5588066"/>
            <a:ext cx="7045507" cy="665480"/>
          </a:xfrm>
          <a:prstGeom prst="rect">
            <a:avLst/>
          </a:prstGeom>
          <a:noFill/>
        </p:spPr>
        <p:txBody>
          <a:bodyPr wrap="square" rtlCol="0">
            <a:spAutoFit/>
          </a:bodyPr>
          <a:p>
            <a:r>
              <a:rPr lang="zh-CN" altLang="en-US" sz="1865" b="1" dirty="0">
                <a:solidFill>
                  <a:srgbClr val="C00000"/>
                </a:solidFill>
                <a:cs typeface="+mn-ea"/>
                <a:sym typeface="+mn-lt"/>
              </a:rPr>
              <a:t>最后，</a:t>
            </a:r>
            <a:r>
              <a:rPr lang="zh-CN" altLang="en-US" sz="1865" u="sng" dirty="0">
                <a:solidFill>
                  <a:srgbClr val="5F0F05"/>
                </a:solidFill>
                <a:cs typeface="+mn-ea"/>
                <a:sym typeface="+mn-lt"/>
              </a:rPr>
              <a:t>有了新的道路和前途。</a:t>
            </a:r>
            <a:r>
              <a:rPr lang="zh-CN" altLang="en-US" sz="1865" dirty="0">
                <a:solidFill>
                  <a:srgbClr val="5F0F05"/>
                </a:solidFill>
                <a:cs typeface="+mn-ea"/>
                <a:sym typeface="+mn-lt"/>
              </a:rPr>
              <a:t> 通过建立人民民主专政，走社会主义和共产主义的道路，中国革命从此进入了一个崭新的时期。</a:t>
            </a:r>
            <a:endParaRPr lang="zh-CN" altLang="en-US" sz="1865" dirty="0">
              <a:solidFill>
                <a:srgbClr val="5F0F05"/>
              </a:solidFill>
              <a:cs typeface="+mn-ea"/>
              <a:sym typeface="+mn-lt"/>
            </a:endParaRPr>
          </a:p>
        </p:txBody>
      </p:sp>
      <p:sp>
        <p:nvSpPr>
          <p:cNvPr id="11" name="Aitds4"/>
          <p:cNvSpPr txBox="1">
            <a:spLocks noChangeArrowheads="1"/>
          </p:cNvSpPr>
          <p:nvPr>
            <p:custDataLst>
              <p:tags r:id="rId5"/>
            </p:custDataLst>
          </p:nvPr>
        </p:nvSpPr>
        <p:spPr bwMode="auto">
          <a:xfrm>
            <a:off x="1239520" y="1005205"/>
            <a:ext cx="9523730" cy="17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457200" algn="just" defTabSz="914400" rtl="0" eaLnBrk="1" fontAlgn="auto" latinLnBrk="0" hangingPunct="0">
              <a:lnSpc>
                <a:spcPct val="120000"/>
              </a:lnSpc>
              <a:spcBef>
                <a:spcPts val="0"/>
              </a:spcBef>
              <a:spcAft>
                <a:spcPts val="0"/>
              </a:spcAft>
              <a:buClrTx/>
              <a:buSzTx/>
              <a:buFontTx/>
              <a:buNone/>
              <a:defRPr/>
            </a:pPr>
            <a:r>
              <a:rPr lang="zh-CN" altLang="en-US" b="1"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M" panose="00020600040101010101" pitchFamily="18" charset="-122"/>
                <a:sym typeface="思源黑体 CN Normal" panose="020B0400000000000000" pitchFamily="34" charset="-122"/>
              </a:rPr>
              <a:t>中国共产党的成立</a:t>
            </a:r>
            <a:r>
              <a:rPr kumimoji="0" lang="zh-CN" altLang="en-US" sz="18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思源黑体 CN Normal" panose="020B0400000000000000" pitchFamily="34" charset="-122"/>
              </a:rPr>
              <a:t>是中国历史上开天辟地的大事，是近代中国革命的一个重要转折点。</a:t>
            </a:r>
            <a:r>
              <a:rPr kumimoji="0" lang="zh-CN" altLang="en-US" sz="18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思源黑体 CN Normal" panose="020B0400000000000000" pitchFamily="34" charset="-122"/>
              </a:rPr>
              <a:t>从此，中国革命有了坚强的领导核心，科学的理论指导，给灾难的中国人民带来了光明和希望。它象光芒四射的灯塔，为中国人民指明了方向。使中国面目为之一新。</a:t>
            </a:r>
            <a:r>
              <a:rPr kumimoji="0" lang="zh-CN" altLang="en-US" sz="1800" b="0" i="0" u="sng"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思源黑体 CN Normal" panose="020B0400000000000000" pitchFamily="34" charset="-122"/>
              </a:rPr>
              <a:t>中国共产党成立之后到新中国建立之前的</a:t>
            </a:r>
            <a:r>
              <a:rPr kumimoji="0" lang="en-US" altLang="zh-CN" sz="1800" b="0" i="0" u="sng"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思源黑体 CN Normal" panose="020B0400000000000000" pitchFamily="34" charset="-122"/>
              </a:rPr>
              <a:t>28</a:t>
            </a:r>
            <a:r>
              <a:rPr kumimoji="0" lang="zh-CN" altLang="en-US" sz="1800" b="0" i="0" u="sng"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思源黑体 CN Normal" panose="020B0400000000000000" pitchFamily="34" charset="-122"/>
              </a:rPr>
              <a:t>年间，党领导中国人民为推翻帝国主义、 封建主义和官僚资本主义的反动统治，进行了轰轰烈烈的新民主主义革命。</a:t>
            </a:r>
            <a:endParaRPr kumimoji="0" lang="en-US" altLang="zh-CN" sz="2400" b="0" i="0" u="sng" strike="noStrike" kern="1200" cap="none" spc="0" normalizeH="0" baseline="0" noProof="0" dirty="0">
              <a:ln>
                <a:noFill/>
              </a:ln>
              <a:solidFill>
                <a:srgbClr val="E00002"/>
              </a:solidFill>
              <a:effectLst/>
              <a:uLnTx/>
              <a:uFillTx/>
              <a:latin typeface="思源黑体" panose="020B0500000000000000" pitchFamily="34" charset="-122"/>
              <a:ea typeface="思源黑体" panose="020B0500000000000000" pitchFamily="34" charset="-122"/>
              <a:cs typeface="阿里巴巴普惠体" panose="00020600040101010101" pitchFamily="18" charset="-122"/>
              <a:sym typeface="思源黑体 CN Normal" panose="020B0400000000000000" pitchFamily="34"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up)">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1"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up)">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635" y="5960745"/>
            <a:ext cx="12191365" cy="105219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1240127" y="1693222"/>
            <a:ext cx="4185761" cy="461665"/>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实行国共合作，进行北伐战争</a:t>
            </a:r>
            <a:endPar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6" name="矩形 5"/>
          <p:cNvSpPr/>
          <p:nvPr/>
        </p:nvSpPr>
        <p:spPr>
          <a:xfrm>
            <a:off x="904513" y="2098275"/>
            <a:ext cx="10541473" cy="879475"/>
          </a:xfrm>
          <a:prstGeom prst="rect">
            <a:avLst/>
          </a:prstGeom>
        </p:spPr>
        <p:txBody>
          <a:bodyPr wrap="square" lIns="105571" tIns="52784" rIns="105571" bIns="52784">
            <a:spAutoFit/>
          </a:bodyPr>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中国共产党从中国实际出发，制定了民主革命时期反帝反封建的新纲领（二大），和国民党进行第一次合作（三大</a:t>
            </a:r>
            <a:r>
              <a:rPr lang="zh-CN" altLang="en-US" dirty="0">
                <a:solidFill>
                  <a:schemeClr val="tx1"/>
                </a:solidFill>
                <a:latin typeface="黑体" panose="02010609060101010101" charset="-122"/>
                <a:ea typeface="黑体" panose="02010609060101010101" charset="-122"/>
                <a:cs typeface="+mn-ea"/>
                <a:sym typeface="+mn-lt"/>
              </a:rPr>
              <a:t>中心议题：</a:t>
            </a:r>
            <a:r>
              <a:rPr lang="zh-CN" altLang="en-US" dirty="0">
                <a:solidFill>
                  <a:schemeClr val="tx1"/>
                </a:solidFill>
                <a:latin typeface="黑体" panose="02010609060101010101" charset="-122"/>
                <a:ea typeface="黑体" panose="02010609060101010101" charset="-122"/>
                <a:cs typeface="+mn-ea"/>
                <a:sym typeface="+mn-lt"/>
              </a:rPr>
              <a:t>国共合作）</a:t>
            </a: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，掀起了规模空前的革命大风暴，给帝国主义和封建势力以沉重打击。 </a:t>
            </a:r>
            <a:endParaRPr kumimoji="0" lang="en-US" altLang="zh-CN" sz="1800" b="1" i="0" u="none" strike="noStrike" kern="0" cap="none" spc="0" normalizeH="0" baseline="0" noProof="0" dirty="0">
              <a:ln>
                <a:noFill/>
              </a:ln>
              <a:solidFill>
                <a:srgbClr val="E6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13" name="矩形 12"/>
          <p:cNvSpPr/>
          <p:nvPr/>
        </p:nvSpPr>
        <p:spPr>
          <a:xfrm>
            <a:off x="8450260" y="1525388"/>
            <a:ext cx="513080" cy="49149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rPr>
              <a:t>经</a:t>
            </a:r>
            <a:endParaRPr kumimoji="0" lang="zh-CN" altLang="en-US" sz="2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endParaRPr>
          </a:p>
        </p:txBody>
      </p:sp>
      <p:sp>
        <p:nvSpPr>
          <p:cNvPr id="12" name="Freeform: Shape 13"/>
          <p:cNvSpPr/>
          <p:nvPr/>
        </p:nvSpPr>
        <p:spPr>
          <a:xfrm rot="10800000" flipH="1" flipV="1">
            <a:off x="1044575" y="1068705"/>
            <a:ext cx="3982720" cy="537210"/>
          </a:xfrm>
          <a:custGeom>
            <a:avLst/>
            <a:gdLst>
              <a:gd name="connsiteX0" fmla="*/ 12386 w 3852419"/>
              <a:gd name="connsiteY0" fmla="*/ 0 h 425302"/>
              <a:gd name="connsiteX1" fmla="*/ 3639768 w 3852419"/>
              <a:gd name="connsiteY1" fmla="*/ 0 h 425302"/>
              <a:gd name="connsiteX2" fmla="*/ 3852419 w 3852419"/>
              <a:gd name="connsiteY2" fmla="*/ 212651 h 425302"/>
              <a:gd name="connsiteX3" fmla="*/ 3639768 w 3852419"/>
              <a:gd name="connsiteY3" fmla="*/ 425302 h 425302"/>
              <a:gd name="connsiteX4" fmla="*/ 12386 w 3852419"/>
              <a:gd name="connsiteY4" fmla="*/ 425302 h 425302"/>
              <a:gd name="connsiteX5" fmla="*/ 0 w 3852419"/>
              <a:gd name="connsiteY5" fmla="*/ 424054 h 425302"/>
              <a:gd name="connsiteX6" fmla="*/ 0 w 3852419"/>
              <a:gd name="connsiteY6" fmla="*/ 1249 h 42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close/>
              </a:path>
            </a:pathLst>
          </a:custGeom>
          <a:gradFill flip="none" rotWithShape="1">
            <a:gsLst>
              <a:gs pos="0">
                <a:srgbClr val="C00000"/>
              </a:gs>
              <a:gs pos="100000">
                <a:srgbClr val="EA0000"/>
              </a:gs>
            </a:gsLst>
            <a:path path="circle">
              <a:fillToRect l="100000" b="100000"/>
            </a:path>
            <a:tileRect t="-100000" r="-100000"/>
          </a:gradFill>
          <a:ln w="12700" cap="flat" cmpd="sng" algn="ctr">
            <a:noFill/>
            <a:prstDash val="solid"/>
            <a:miter lim="800000"/>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prstClr val="white"/>
                </a:solidFill>
                <a:effectLst/>
                <a:uLnTx/>
                <a:uFillTx/>
                <a:latin typeface="思源黑体" panose="020B0500000000000000" pitchFamily="34" charset="-122"/>
                <a:ea typeface="思源黑体" panose="020B0500000000000000" pitchFamily="34" charset="-122"/>
                <a:sym typeface="+mn-ea"/>
              </a:rPr>
              <a:t>经历四个重要时期</a:t>
            </a:r>
            <a:endParaRPr kumimoji="0" lang="zh-CN" altLang="en-US" sz="2400" b="1"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mn-ea"/>
            </a:endParaRPr>
          </a:p>
        </p:txBody>
      </p:sp>
      <p:pic>
        <p:nvPicPr>
          <p:cNvPr id="2"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bwMode="auto">
          <a:xfrm>
            <a:off x="958771" y="3094374"/>
            <a:ext cx="3798133" cy="2930856"/>
          </a:xfrm>
          <a:prstGeom prst="rect">
            <a:avLst/>
          </a:prstGeom>
        </p:spPr>
      </p:pic>
      <p:sp>
        <p:nvSpPr>
          <p:cNvPr id="3" name="TextBox 7"/>
          <p:cNvSpPr txBox="1"/>
          <p:nvPr/>
        </p:nvSpPr>
        <p:spPr>
          <a:xfrm>
            <a:off x="5027359" y="3006923"/>
            <a:ext cx="3233329" cy="375920"/>
          </a:xfrm>
          <a:prstGeom prst="rect">
            <a:avLst/>
          </a:prstGeom>
          <a:solidFill>
            <a:srgbClr val="C00000"/>
          </a:soli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65" dirty="0">
                <a:solidFill>
                  <a:srgbClr val="FFF8E6"/>
                </a:solidFill>
                <a:latin typeface="+mn-lt"/>
                <a:ea typeface="+mn-ea"/>
                <a:cs typeface="+mn-ea"/>
                <a:sym typeface="+mn-lt"/>
              </a:rPr>
              <a:t>党积极帮助国民党改组</a:t>
            </a:r>
            <a:endParaRPr lang="en-US" altLang="zh-CN" sz="1865" dirty="0">
              <a:solidFill>
                <a:srgbClr val="FFF8E6"/>
              </a:solidFill>
              <a:latin typeface="+mn-lt"/>
              <a:ea typeface="+mn-ea"/>
              <a:cs typeface="+mn-ea"/>
              <a:sym typeface="+mn-lt"/>
            </a:endParaRPr>
          </a:p>
        </p:txBody>
      </p:sp>
      <p:sp>
        <p:nvSpPr>
          <p:cNvPr id="7" name="TextBox 10"/>
          <p:cNvSpPr txBox="1"/>
          <p:nvPr/>
        </p:nvSpPr>
        <p:spPr>
          <a:xfrm>
            <a:off x="4845113" y="3382357"/>
            <a:ext cx="6816757" cy="210185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en-US" altLang="zh-CN" sz="1865" b="1" dirty="0">
                <a:solidFill>
                  <a:srgbClr val="C00000"/>
                </a:solidFill>
                <a:latin typeface="+mn-lt"/>
                <a:ea typeface="+mn-ea"/>
                <a:cs typeface="+mn-ea"/>
                <a:sym typeface="+mn-lt"/>
              </a:rPr>
              <a:t>      </a:t>
            </a:r>
            <a:r>
              <a:rPr lang="zh-CN" altLang="en-US" sz="1865" b="1" dirty="0">
                <a:solidFill>
                  <a:srgbClr val="C00000"/>
                </a:solidFill>
                <a:latin typeface="+mn-lt"/>
                <a:ea typeface="+mn-ea"/>
                <a:cs typeface="+mn-ea"/>
                <a:sym typeface="+mn-lt"/>
              </a:rPr>
              <a:t>第一次国共合作于</a:t>
            </a:r>
            <a:r>
              <a:rPr lang="en-US" altLang="zh-CN" sz="1865" b="1" dirty="0">
                <a:solidFill>
                  <a:srgbClr val="C00000"/>
                </a:solidFill>
                <a:latin typeface="+mn-lt"/>
                <a:ea typeface="+mn-ea"/>
                <a:cs typeface="+mn-ea"/>
                <a:sym typeface="+mn-lt"/>
              </a:rPr>
              <a:t>1924</a:t>
            </a:r>
            <a:r>
              <a:rPr lang="zh-CN" altLang="en-US" sz="1865" b="1" dirty="0">
                <a:solidFill>
                  <a:srgbClr val="C00000"/>
                </a:solidFill>
                <a:latin typeface="+mn-lt"/>
                <a:ea typeface="+mn-ea"/>
                <a:cs typeface="+mn-ea"/>
                <a:sym typeface="+mn-lt"/>
              </a:rPr>
              <a:t>年</a:t>
            </a:r>
            <a:r>
              <a:rPr lang="en-US" altLang="zh-CN" sz="1865" b="1" dirty="0">
                <a:solidFill>
                  <a:srgbClr val="C00000"/>
                </a:solidFill>
                <a:latin typeface="+mn-lt"/>
                <a:ea typeface="+mn-ea"/>
                <a:cs typeface="+mn-ea"/>
                <a:sym typeface="+mn-lt"/>
              </a:rPr>
              <a:t>1</a:t>
            </a:r>
            <a:r>
              <a:rPr lang="zh-CN" altLang="en-US" sz="1865" b="1" dirty="0">
                <a:solidFill>
                  <a:srgbClr val="C00000"/>
                </a:solidFill>
                <a:latin typeface="+mn-lt"/>
                <a:ea typeface="+mn-ea"/>
                <a:cs typeface="+mn-ea"/>
                <a:sym typeface="+mn-lt"/>
              </a:rPr>
              <a:t>月</a:t>
            </a:r>
            <a:r>
              <a:rPr lang="en-US" altLang="zh-CN" sz="1865" b="1" dirty="0">
                <a:solidFill>
                  <a:srgbClr val="C00000"/>
                </a:solidFill>
                <a:latin typeface="+mn-lt"/>
                <a:ea typeface="+mn-ea"/>
                <a:cs typeface="+mn-ea"/>
                <a:sym typeface="+mn-lt"/>
              </a:rPr>
              <a:t>12</a:t>
            </a:r>
            <a:r>
              <a:rPr lang="zh-CN" altLang="en-US" sz="1865" b="1" dirty="0">
                <a:solidFill>
                  <a:srgbClr val="C00000"/>
                </a:solidFill>
                <a:latin typeface="+mn-lt"/>
                <a:ea typeface="+mn-ea"/>
                <a:cs typeface="+mn-ea"/>
                <a:sym typeface="+mn-lt"/>
              </a:rPr>
              <a:t>日在广州开幕</a:t>
            </a:r>
            <a:r>
              <a:rPr lang="zh-CN" altLang="en-US" sz="1865" dirty="0">
                <a:solidFill>
                  <a:srgbClr val="C00000"/>
                </a:solidFill>
                <a:latin typeface="+mn-lt"/>
                <a:ea typeface="+mn-ea"/>
                <a:cs typeface="+mn-ea"/>
                <a:sym typeface="+mn-lt"/>
              </a:rPr>
              <a:t>。</a:t>
            </a:r>
            <a:r>
              <a:rPr lang="zh-CN" altLang="en-US" sz="1865" dirty="0">
                <a:solidFill>
                  <a:srgbClr val="5F0F05"/>
                </a:solidFill>
                <a:latin typeface="+mn-lt"/>
                <a:ea typeface="+mn-ea"/>
                <a:cs typeface="+mn-ea"/>
                <a:sym typeface="+mn-lt"/>
              </a:rPr>
              <a:t>共产党人李大钊、毛泽东、谭平山等出席了会议。</a:t>
            </a:r>
            <a:r>
              <a:rPr lang="zh-CN" altLang="en-US" sz="1865" b="1" dirty="0">
                <a:solidFill>
                  <a:srgbClr val="C00000"/>
                </a:solidFill>
                <a:latin typeface="+mn-lt"/>
                <a:ea typeface="+mn-ea"/>
                <a:cs typeface="+mn-ea"/>
                <a:sym typeface="+mn-lt"/>
              </a:rPr>
              <a:t>大会通过了</a:t>
            </a:r>
            <a:r>
              <a:rPr lang="en-US" altLang="zh-CN" sz="1865" b="1" dirty="0">
                <a:solidFill>
                  <a:srgbClr val="C00000"/>
                </a:solidFill>
                <a:latin typeface="+mn-lt"/>
                <a:ea typeface="+mn-ea"/>
                <a:cs typeface="+mn-ea"/>
                <a:sym typeface="+mn-lt"/>
              </a:rPr>
              <a:t>《</a:t>
            </a:r>
            <a:r>
              <a:rPr lang="zh-CN" altLang="en-US" sz="1865" b="1" dirty="0">
                <a:solidFill>
                  <a:srgbClr val="C00000"/>
                </a:solidFill>
                <a:latin typeface="+mn-lt"/>
                <a:ea typeface="+mn-ea"/>
                <a:cs typeface="+mn-ea"/>
                <a:sym typeface="+mn-lt"/>
              </a:rPr>
              <a:t>中国国民党第一次全国代表大会宣言</a:t>
            </a:r>
            <a:r>
              <a:rPr lang="en-US" altLang="zh-CN" sz="1865" b="1" dirty="0">
                <a:solidFill>
                  <a:srgbClr val="C00000"/>
                </a:solidFill>
                <a:latin typeface="+mn-lt"/>
                <a:ea typeface="+mn-ea"/>
                <a:cs typeface="+mn-ea"/>
                <a:sym typeface="+mn-lt"/>
              </a:rPr>
              <a:t>》</a:t>
            </a:r>
            <a:r>
              <a:rPr lang="zh-CN" altLang="en-US" sz="1865" dirty="0">
                <a:solidFill>
                  <a:srgbClr val="5F0F05"/>
                </a:solidFill>
                <a:latin typeface="+mn-lt"/>
                <a:ea typeface="+mn-ea"/>
                <a:cs typeface="+mn-ea"/>
                <a:sym typeface="+mn-lt"/>
              </a:rPr>
              <a:t>，确定了联俄、联共、扶助农工的三大政策，从而把旧三民主义发展为新三民主义，成为国共合作的政治基础。这样，国民党就由资产阶级的政党开始转变为工人、农民、城市小资产阶级和资产阶级的民主联盟。大会同意共产党员以个人身份加入国民党。</a:t>
            </a:r>
            <a:endParaRPr lang="zh-CN" altLang="en-US" sz="1865" dirty="0">
              <a:solidFill>
                <a:srgbClr val="5F0F05"/>
              </a:solidFill>
              <a:latin typeface="+mn-lt"/>
              <a:ea typeface="+mn-ea"/>
              <a:cs typeface="+mn-ea"/>
              <a:sym typeface="+mn-lt"/>
            </a:endParaRPr>
          </a:p>
        </p:txBody>
      </p:sp>
      <p:sp>
        <p:nvSpPr>
          <p:cNvPr id="10" name="TextBox 11"/>
          <p:cNvSpPr txBox="1"/>
          <p:nvPr/>
        </p:nvSpPr>
        <p:spPr>
          <a:xfrm>
            <a:off x="4895255" y="5484665"/>
            <a:ext cx="6431088" cy="666977"/>
          </a:xfrm>
          <a:prstGeom prst="rect">
            <a:avLst/>
          </a:prstGeom>
          <a:noFill/>
        </p:spPr>
        <p:txBody>
          <a:bodyPr wrap="square" rtlCol="0">
            <a:spAutoFit/>
          </a:bodyPr>
          <a:lstStyle>
            <a:defPPr>
              <a:defRPr lang="zh-CN"/>
            </a:defPPr>
            <a:lvl1pPr algn="just">
              <a:lnSpc>
                <a:spcPct val="150000"/>
              </a:lnSpc>
              <a:defRPr sz="1200">
                <a:solidFill>
                  <a:sysClr val="windowText" lastClr="000000">
                    <a:lumMod val="75000"/>
                    <a:lumOff val="25000"/>
                  </a:sysClr>
                </a:solidFill>
                <a:latin typeface="微软雅黑" panose="020B0503020204020204" pitchFamily="34" charset="-122"/>
                <a:ea typeface="微软雅黑" panose="020B0503020204020204" pitchFamily="34" charset="-122"/>
              </a:defRPr>
            </a:lvl1pPr>
          </a:lstStyle>
          <a:p>
            <a:pPr>
              <a:lnSpc>
                <a:spcPct val="100000"/>
              </a:lnSpc>
            </a:pPr>
            <a:r>
              <a:rPr lang="zh-CN" altLang="en-US" sz="1865"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国民党第一次全国代表大会，标志着以国共合作为核心的各革命阶级的统一战线的正式建立，成为革命高涨的起点。</a:t>
            </a:r>
            <a:endParaRPr lang="zh-CN" altLang="en-US" sz="1865"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nvGrpSpPr>
          <p:cNvPr id="20" name="组合 19"/>
          <p:cNvGrpSpPr/>
          <p:nvPr/>
        </p:nvGrpSpPr>
        <p:grpSpPr>
          <a:xfrm>
            <a:off x="1188085" y="2095500"/>
            <a:ext cx="4237990" cy="238760"/>
            <a:chOff x="-1242360" y="2455854"/>
            <a:chExt cx="1090810" cy="2022317"/>
          </a:xfrm>
        </p:grpSpPr>
        <p:sp>
          <p:nvSpPr>
            <p:cNvPr id="21" name="Rectangle 1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ysClr val="window" lastClr="FFFFFF"/>
                  </a:gs>
                  <a:gs pos="0">
                    <a:sysClr val="window" lastClr="FFFFFF">
                      <a:lumMod val="85000"/>
                    </a:sysClr>
                  </a:gs>
                </a:gsLst>
                <a:lin ang="5400000" scaled="0"/>
              </a:grad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Calibri" panose="020F0502020204030204" pitchFamily="34" charset="0"/>
                <a:sym typeface="微软雅黑" panose="020B0503020204020204" pitchFamily="34" charset="-122"/>
              </a:endParaRPr>
            </a:p>
          </p:txBody>
        </p:sp>
        <p:sp>
          <p:nvSpPr>
            <p:cNvPr id="22" name="矩形 38"/>
            <p:cNvSpPr>
              <a:spLocks noChangeArrowheads="1"/>
            </p:cNvSpPr>
            <p:nvPr/>
          </p:nvSpPr>
          <p:spPr bwMode="auto">
            <a:xfrm>
              <a:off x="-725800" y="2455854"/>
              <a:ext cx="47098" cy="20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gradFill>
                  <a:gsLst>
                    <a:gs pos="0">
                      <a:prstClr val="white"/>
                    </a:gs>
                    <a:gs pos="100000">
                      <a:srgbClr val="FFFF00"/>
                    </a:gs>
                  </a:gsLst>
                  <a:lin ang="5400000" scaled="1"/>
                </a:gra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10201910" y="5332730"/>
            <a:ext cx="1989455" cy="177546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3" name="矩形 2"/>
          <p:cNvSpPr/>
          <p:nvPr/>
        </p:nvSpPr>
        <p:spPr>
          <a:xfrm>
            <a:off x="2304908" y="1087530"/>
            <a:ext cx="6551972" cy="960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b="1" dirty="0">
                <a:solidFill>
                  <a:srgbClr val="C00000"/>
                </a:solidFill>
                <a:cs typeface="+mn-ea"/>
                <a:sym typeface="+mn-lt"/>
              </a:rPr>
              <a:t>国民大革命高潮的中途夭折</a:t>
            </a:r>
            <a:endParaRPr lang="zh-CN" altLang="en-US" sz="3200" b="1" dirty="0">
              <a:solidFill>
                <a:srgbClr val="C00000"/>
              </a:solidFill>
              <a:cs typeface="+mn-ea"/>
              <a:sym typeface="+mn-lt"/>
            </a:endParaRPr>
          </a:p>
        </p:txBody>
      </p:sp>
      <p:pic>
        <p:nvPicPr>
          <p:cNvPr id="8" name="Picture 5"/>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bwMode="auto">
          <a:xfrm>
            <a:off x="1188050" y="2048164"/>
            <a:ext cx="2880000" cy="1920000"/>
          </a:xfrm>
          <a:prstGeom prst="rect">
            <a:avLst/>
          </a:prstGeom>
        </p:spPr>
      </p:pic>
      <p:sp>
        <p:nvSpPr>
          <p:cNvPr id="6" name="矩形 5"/>
          <p:cNvSpPr/>
          <p:nvPr/>
        </p:nvSpPr>
        <p:spPr>
          <a:xfrm>
            <a:off x="1188052" y="4257452"/>
            <a:ext cx="2880000" cy="6061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中山舰事件</a:t>
            </a:r>
            <a:endParaRPr lang="zh-CN" altLang="en-US" sz="1865" dirty="0">
              <a:solidFill>
                <a:srgbClr val="FFF8E6"/>
              </a:solidFill>
              <a:cs typeface="+mn-ea"/>
              <a:sym typeface="+mn-lt"/>
            </a:endParaRPr>
          </a:p>
        </p:txBody>
      </p:sp>
      <p:pic>
        <p:nvPicPr>
          <p:cNvPr id="12" name="图片 11"/>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t="-689"/>
          <a:stretch>
            <a:fillRect/>
          </a:stretch>
        </p:blipFill>
        <p:spPr>
          <a:xfrm>
            <a:off x="4656000" y="2048164"/>
            <a:ext cx="2880000" cy="1920000"/>
          </a:xfrm>
          <a:prstGeom prst="rect">
            <a:avLst/>
          </a:prstGeom>
        </p:spPr>
      </p:pic>
      <p:sp>
        <p:nvSpPr>
          <p:cNvPr id="10" name="矩形 9"/>
          <p:cNvSpPr/>
          <p:nvPr/>
        </p:nvSpPr>
        <p:spPr>
          <a:xfrm>
            <a:off x="4656635" y="4257452"/>
            <a:ext cx="2880000" cy="6061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a:solidFill>
                  <a:srgbClr val="FFF8E6"/>
                </a:solidFill>
                <a:cs typeface="+mn-ea"/>
                <a:sym typeface="+mn-lt"/>
              </a:rPr>
              <a:t>四一二反革命政变</a:t>
            </a:r>
            <a:endParaRPr lang="zh-CN" altLang="en-US" sz="1865" dirty="0">
              <a:solidFill>
                <a:srgbClr val="FFF8E6"/>
              </a:solidFill>
              <a:cs typeface="+mn-ea"/>
              <a:sym typeface="+mn-lt"/>
            </a:endParaRPr>
          </a:p>
        </p:txBody>
      </p:sp>
      <p:pic>
        <p:nvPicPr>
          <p:cNvPr id="13" name="Picture 6"/>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rcRect/>
          <a:stretch>
            <a:fillRect/>
          </a:stretch>
        </p:blipFill>
        <p:spPr bwMode="auto">
          <a:xfrm>
            <a:off x="8101090" y="2048164"/>
            <a:ext cx="2880000" cy="1920000"/>
          </a:xfrm>
          <a:prstGeom prst="rect">
            <a:avLst/>
          </a:prstGeom>
        </p:spPr>
      </p:pic>
      <p:sp>
        <p:nvSpPr>
          <p:cNvPr id="19" name="矩形 18"/>
          <p:cNvSpPr/>
          <p:nvPr/>
        </p:nvSpPr>
        <p:spPr>
          <a:xfrm>
            <a:off x="8101090" y="4257452"/>
            <a:ext cx="2880000" cy="6061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a:solidFill>
                  <a:srgbClr val="FFF8E6"/>
                </a:solidFill>
                <a:cs typeface="+mn-ea"/>
                <a:sym typeface="+mn-lt"/>
              </a:rPr>
              <a:t>七一五反革命政变</a:t>
            </a:r>
            <a:endParaRPr lang="zh-CN" altLang="en-US" sz="1865" dirty="0">
              <a:solidFill>
                <a:srgbClr val="FFF8E6"/>
              </a:solidFill>
              <a:cs typeface="+mn-ea"/>
              <a:sym typeface="+mn-lt"/>
            </a:endParaRPr>
          </a:p>
        </p:txBody>
      </p:sp>
      <p:sp>
        <p:nvSpPr>
          <p:cNvPr id="20" name="矩形 19"/>
          <p:cNvSpPr/>
          <p:nvPr/>
        </p:nvSpPr>
        <p:spPr>
          <a:xfrm>
            <a:off x="1188051" y="4987154"/>
            <a:ext cx="9757999" cy="1432560"/>
          </a:xfrm>
          <a:prstGeom prst="rect">
            <a:avLst/>
          </a:prstGeom>
          <a:noFill/>
        </p:spPr>
        <p:txBody>
          <a:bodyPr wrap="square" rtlCol="0">
            <a:spAutoFit/>
          </a:bodyPr>
          <a:p>
            <a:pPr algn="just">
              <a:lnSpc>
                <a:spcPct val="120000"/>
              </a:lnSpc>
            </a:pPr>
            <a:r>
              <a:rPr lang="en-US" altLang="zh-CN" sz="1865" dirty="0">
                <a:solidFill>
                  <a:srgbClr val="5F0F05"/>
                </a:solidFill>
                <a:cs typeface="+mn-ea"/>
                <a:sym typeface="+mn-lt"/>
              </a:rPr>
              <a:t>       </a:t>
            </a:r>
            <a:r>
              <a:rPr lang="zh-CN" altLang="en-US" dirty="0">
                <a:solidFill>
                  <a:srgbClr val="5F0F05"/>
                </a:solidFill>
                <a:cs typeface="+mn-ea"/>
                <a:sym typeface="+mn-lt"/>
              </a:rPr>
              <a:t>戴季陶主义的出现，西山会议派的出现，蒋介石在广州制造的中山舰事件，1926年5月提出所谓《整理党务案》，都预示着</a:t>
            </a:r>
            <a:r>
              <a:rPr lang="zh-CN" altLang="en-US" b="1" dirty="0">
                <a:solidFill>
                  <a:srgbClr val="C00000"/>
                </a:solidFill>
                <a:cs typeface="+mn-ea"/>
                <a:sym typeface="+mn-lt"/>
              </a:rPr>
              <a:t>国共统一战线开始遭到破坏</a:t>
            </a:r>
            <a:r>
              <a:rPr lang="zh-CN" altLang="en-US" dirty="0">
                <a:solidFill>
                  <a:srgbClr val="5F0F05"/>
                </a:solidFill>
                <a:cs typeface="+mn-ea"/>
                <a:sym typeface="+mn-lt"/>
              </a:rPr>
              <a:t>。 </a:t>
            </a:r>
            <a:endParaRPr lang="zh-CN" altLang="en-US" dirty="0">
              <a:solidFill>
                <a:srgbClr val="5F0F05"/>
              </a:solidFill>
              <a:cs typeface="+mn-ea"/>
              <a:sym typeface="+mn-lt"/>
            </a:endParaRPr>
          </a:p>
          <a:p>
            <a:pPr algn="just">
              <a:lnSpc>
                <a:spcPct val="120000"/>
              </a:lnSpc>
            </a:pPr>
            <a:r>
              <a:rPr lang="zh-CN" altLang="en-US" b="1" dirty="0">
                <a:solidFill>
                  <a:srgbClr val="C00000"/>
                </a:solidFill>
                <a:cs typeface="+mn-ea"/>
                <a:sym typeface="+mn-lt"/>
              </a:rPr>
              <a:t>      在1927年</a:t>
            </a:r>
            <a:r>
              <a:rPr lang="zh-CN" altLang="en-US" dirty="0">
                <a:solidFill>
                  <a:srgbClr val="5F0F05"/>
                </a:solidFill>
                <a:cs typeface="+mn-ea"/>
                <a:sym typeface="+mn-lt"/>
              </a:rPr>
              <a:t>，蒋介石和汪精卫先后发动的</a:t>
            </a:r>
            <a:r>
              <a:rPr lang="zh-CN" altLang="en-US" b="1" dirty="0">
                <a:solidFill>
                  <a:srgbClr val="C00000"/>
                </a:solidFill>
                <a:cs typeface="+mn-ea"/>
                <a:sym typeface="+mn-lt"/>
              </a:rPr>
              <a:t>四一二和七一五反革命政变</a:t>
            </a:r>
            <a:r>
              <a:rPr lang="zh-CN" altLang="en-US" dirty="0">
                <a:solidFill>
                  <a:srgbClr val="5F0F05"/>
                </a:solidFill>
                <a:cs typeface="+mn-ea"/>
                <a:sym typeface="+mn-lt"/>
              </a:rPr>
              <a:t>，血腥屠杀共产党人和革命群众，公然背叛革命，这也标志着国共合作因此正式破裂，轰轰烈烈的大革命中途夭折。 </a:t>
            </a:r>
            <a:endParaRPr lang="zh-CN" altLang="en-US"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10001250" y="5153660"/>
            <a:ext cx="2190115" cy="195453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9" name="矩形 8"/>
          <p:cNvSpPr/>
          <p:nvPr/>
        </p:nvSpPr>
        <p:spPr>
          <a:xfrm>
            <a:off x="904240" y="1510030"/>
            <a:ext cx="5175885" cy="4368165"/>
          </a:xfrm>
          <a:prstGeom prst="rect">
            <a:avLst/>
          </a:prstGeom>
        </p:spPr>
        <p:txBody>
          <a:bodyPr wrap="square">
            <a:spAutoFit/>
          </a:bodyPr>
          <a:p>
            <a:pPr algn="just">
              <a:lnSpc>
                <a:spcPct val="130000"/>
              </a:lnSpc>
            </a:pPr>
            <a:r>
              <a:rPr lang="en-US" altLang="zh-CN" sz="2135" dirty="0">
                <a:solidFill>
                  <a:srgbClr val="5F0F05"/>
                </a:solidFill>
                <a:cs typeface="+mn-ea"/>
                <a:sym typeface="+mn-lt"/>
              </a:rPr>
              <a:t>     </a:t>
            </a:r>
            <a:r>
              <a:rPr lang="en-US" altLang="zh-CN" sz="2135" b="1" dirty="0">
                <a:solidFill>
                  <a:srgbClr val="FF0000"/>
                </a:solidFill>
                <a:cs typeface="+mn-ea"/>
                <a:sym typeface="+mn-lt"/>
              </a:rPr>
              <a:t> 为有牺牲多壮志</a:t>
            </a:r>
            <a:endParaRPr lang="en-US" altLang="zh-CN" sz="2135" dirty="0">
              <a:solidFill>
                <a:srgbClr val="5F0F05"/>
              </a:solidFill>
              <a:cs typeface="+mn-ea"/>
              <a:sym typeface="+mn-lt"/>
            </a:endParaRPr>
          </a:p>
          <a:p>
            <a:pPr algn="just">
              <a:lnSpc>
                <a:spcPct val="130000"/>
              </a:lnSpc>
            </a:pPr>
            <a:r>
              <a:rPr lang="zh-CN" altLang="en-US" sz="2135" dirty="0">
                <a:solidFill>
                  <a:srgbClr val="5F0F05"/>
                </a:solidFill>
                <a:cs typeface="+mn-ea"/>
                <a:sym typeface="+mn-lt"/>
              </a:rPr>
              <a:t>大革命失败，党员从革命高潮时的近6万锐减到1万多人。</a:t>
            </a:r>
            <a:endParaRPr lang="zh-CN" altLang="en-US" sz="2135" dirty="0">
              <a:solidFill>
                <a:srgbClr val="5F0F05"/>
              </a:solidFill>
              <a:cs typeface="+mn-ea"/>
              <a:sym typeface="+mn-lt"/>
            </a:endParaRPr>
          </a:p>
          <a:p>
            <a:pPr algn="just">
              <a:lnSpc>
                <a:spcPct val="130000"/>
              </a:lnSpc>
            </a:pPr>
            <a:r>
              <a:rPr lang="zh-CN" altLang="en-US" sz="2135" dirty="0">
                <a:solidFill>
                  <a:srgbClr val="5F0F05"/>
                </a:solidFill>
                <a:cs typeface="+mn-ea"/>
                <a:sym typeface="+mn-lt"/>
              </a:rPr>
              <a:t>早期革命烈士：赵世炎、罗亦农、陈延年、陈乔年、向警予、李启汉、萧楚女、邓培、熊雄、彭湃、张太雷等等。</a:t>
            </a:r>
            <a:endParaRPr lang="zh-CN" altLang="en-US" sz="2135" dirty="0">
              <a:solidFill>
                <a:srgbClr val="5F0F05"/>
              </a:solidFill>
              <a:cs typeface="+mn-ea"/>
              <a:sym typeface="+mn-lt"/>
            </a:endParaRPr>
          </a:p>
          <a:p>
            <a:pPr algn="just">
              <a:lnSpc>
                <a:spcPct val="130000"/>
              </a:lnSpc>
            </a:pPr>
            <a:r>
              <a:rPr lang="zh-CN" altLang="en-US" sz="2135" dirty="0">
                <a:solidFill>
                  <a:srgbClr val="5F0F05"/>
                </a:solidFill>
                <a:cs typeface="+mn-ea"/>
                <a:sym typeface="+mn-lt"/>
              </a:rPr>
              <a:t>“但是，中国共产党和中国人民并没有被吓倒，被征服，被杀绝。他们从地下爬起来，揩干净身上的血迹，掩埋好同伴的尸首，他们又继续战斗了。”（毛泽东七大报告）</a:t>
            </a:r>
            <a:endParaRPr lang="zh-CN" altLang="en-US" sz="2135" dirty="0">
              <a:solidFill>
                <a:srgbClr val="5F0F05"/>
              </a:solidFill>
              <a:cs typeface="+mn-ea"/>
              <a:sym typeface="+mn-lt"/>
            </a:endParaRPr>
          </a:p>
        </p:txBody>
      </p:sp>
      <p:pic>
        <p:nvPicPr>
          <p:cNvPr id="3" name="图片 2"/>
          <p:cNvPicPr>
            <a:picLocks noChangeAspect="1"/>
          </p:cNvPicPr>
          <p:nvPr/>
        </p:nvPicPr>
        <p:blipFill>
          <a:blip r:embed="rId5"/>
          <a:stretch>
            <a:fillRect/>
          </a:stretch>
        </p:blipFill>
        <p:spPr>
          <a:xfrm>
            <a:off x="6575425" y="1393190"/>
            <a:ext cx="3966845" cy="4808855"/>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10001250" y="5153660"/>
            <a:ext cx="2190115" cy="195453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Rectangle 2"/>
          <p:cNvSpPr/>
          <p:nvPr/>
        </p:nvSpPr>
        <p:spPr>
          <a:xfrm>
            <a:off x="976638" y="1094226"/>
            <a:ext cx="7368525" cy="726864"/>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pPr algn="ctr"/>
            <a:r>
              <a:rPr lang="zh-CN" altLang="en-US" sz="3200" b="1" dirty="0">
                <a:solidFill>
                  <a:srgbClr val="C00000"/>
                </a:solidFill>
                <a:latin typeface="+mn-lt"/>
                <a:ea typeface="+mn-ea"/>
                <a:cs typeface="+mn-ea"/>
                <a:sym typeface="+mn-lt"/>
              </a:rPr>
              <a:t>南昌起义与八七会议</a:t>
            </a:r>
            <a:endParaRPr lang="zh-CN" altLang="en-US" sz="3200" b="1" dirty="0">
              <a:solidFill>
                <a:srgbClr val="C00000"/>
              </a:solidFill>
              <a:latin typeface="+mn-lt"/>
              <a:ea typeface="+mn-ea"/>
              <a:cs typeface="+mn-ea"/>
              <a:sym typeface="+mn-lt"/>
            </a:endParaRPr>
          </a:p>
        </p:txBody>
      </p:sp>
      <p:sp>
        <p:nvSpPr>
          <p:cNvPr id="9" name="矩形 8"/>
          <p:cNvSpPr/>
          <p:nvPr/>
        </p:nvSpPr>
        <p:spPr>
          <a:xfrm>
            <a:off x="479425" y="1572895"/>
            <a:ext cx="11457305" cy="1692910"/>
          </a:xfrm>
          <a:prstGeom prst="rect">
            <a:avLst/>
          </a:prstGeom>
        </p:spPr>
        <p:txBody>
          <a:bodyPr wrap="square">
            <a:spAutoFit/>
          </a:bodyPr>
          <a:p>
            <a:pPr algn="just">
              <a:lnSpc>
                <a:spcPct val="150000"/>
              </a:lnSpc>
            </a:pPr>
            <a:r>
              <a:rPr lang="en-US" altLang="zh-CN" sz="2135" dirty="0">
                <a:solidFill>
                  <a:srgbClr val="5F0F05"/>
                </a:solidFill>
                <a:cs typeface="+mn-ea"/>
                <a:sym typeface="+mn-lt"/>
              </a:rPr>
              <a:t>     </a:t>
            </a:r>
            <a:r>
              <a:rPr lang="en-US" altLang="zh-CN" sz="1600" dirty="0">
                <a:solidFill>
                  <a:srgbClr val="5F0F05"/>
                </a:solidFill>
                <a:cs typeface="+mn-ea"/>
                <a:sym typeface="+mn-lt"/>
              </a:rPr>
              <a:t> 八七会议是中共中央于1927年8月7日在汉口原俄租界三教街41号（今鄱阳街139号）召开的一次紧急会议。这次会议是在</a:t>
            </a:r>
            <a:r>
              <a:rPr lang="en-US" altLang="zh-CN" sz="1600" u="sng" dirty="0">
                <a:solidFill>
                  <a:srgbClr val="5F0F05"/>
                </a:solidFill>
                <a:cs typeface="+mn-ea"/>
                <a:sym typeface="+mn-lt"/>
              </a:rPr>
              <a:t>中国革命处于严重危机的情况下召开的</a:t>
            </a:r>
            <a:r>
              <a:rPr lang="en-US" altLang="zh-CN" sz="1600" dirty="0">
                <a:solidFill>
                  <a:srgbClr val="5F0F05"/>
                </a:solidFill>
                <a:cs typeface="+mn-ea"/>
                <a:sym typeface="+mn-lt"/>
              </a:rPr>
              <a:t>。</a:t>
            </a:r>
            <a:r>
              <a:rPr lang="zh-CN" altLang="en-US" sz="1600" dirty="0">
                <a:solidFill>
                  <a:srgbClr val="5F0F05"/>
                </a:solidFill>
                <a:cs typeface="+mn-ea"/>
                <a:sym typeface="+mn-lt"/>
              </a:rPr>
              <a:t>会议批判和纠正了陈独秀右倾机会主义错误，撤消了他在党内的职务，选出了新的临时中央政治局，确定了</a:t>
            </a:r>
            <a:r>
              <a:rPr lang="zh-CN" altLang="en-US" sz="1600" u="sng" dirty="0">
                <a:solidFill>
                  <a:srgbClr val="5F0F05"/>
                </a:solidFill>
                <a:cs typeface="+mn-ea"/>
                <a:sym typeface="+mn-lt"/>
              </a:rPr>
              <a:t>土地革命和武装斗争的总方针，决定发动秋收起义</a:t>
            </a:r>
            <a:r>
              <a:rPr lang="zh-CN" altLang="en-US" sz="1600" dirty="0">
                <a:solidFill>
                  <a:srgbClr val="5F0F05"/>
                </a:solidFill>
                <a:cs typeface="+mn-ea"/>
                <a:sym typeface="+mn-lt"/>
              </a:rPr>
              <a:t>。八七会议使党在革命中前进了一大步。1927年8月至1928年底。党主要是发动和领导各地武装起义，</a:t>
            </a:r>
            <a:r>
              <a:rPr lang="zh-CN" altLang="en-US" sz="1600" b="1" dirty="0">
                <a:solidFill>
                  <a:srgbClr val="C00000"/>
                </a:solidFill>
                <a:cs typeface="+mn-ea"/>
                <a:sym typeface="+mn-lt"/>
              </a:rPr>
              <a:t>创建工农红军和农村根据地</a:t>
            </a:r>
            <a:r>
              <a:rPr lang="zh-CN" altLang="en-US" sz="1600" dirty="0">
                <a:solidFill>
                  <a:srgbClr val="5F0F05"/>
                </a:solidFill>
                <a:cs typeface="+mn-ea"/>
                <a:sym typeface="+mn-lt"/>
              </a:rPr>
              <a:t>，革命力量得到了初步的恢复和发展。</a:t>
            </a:r>
            <a:endParaRPr lang="zh-CN" altLang="en-US" sz="1600" dirty="0">
              <a:solidFill>
                <a:srgbClr val="5F0F05"/>
              </a:solidFill>
              <a:cs typeface="+mn-ea"/>
              <a:sym typeface="+mn-lt"/>
            </a:endParaRPr>
          </a:p>
        </p:txBody>
      </p:sp>
      <p:pic>
        <p:nvPicPr>
          <p:cNvPr id="11" name="图片 10"/>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8009728" y="3535789"/>
            <a:ext cx="2968420" cy="2609739"/>
          </a:xfrm>
          <a:prstGeom prst="rect">
            <a:avLst/>
          </a:prstGeom>
        </p:spPr>
      </p:pic>
      <p:sp>
        <p:nvSpPr>
          <p:cNvPr id="15" name="矩形 14"/>
          <p:cNvSpPr>
            <a:spLocks noChangeAspect="1"/>
          </p:cNvSpPr>
          <p:nvPr/>
        </p:nvSpPr>
        <p:spPr>
          <a:xfrm>
            <a:off x="1051515" y="3535789"/>
            <a:ext cx="770764" cy="260973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65" b="1">
                <a:solidFill>
                  <a:srgbClr val="FFF8E6"/>
                </a:solidFill>
                <a:cs typeface="+mn-ea"/>
                <a:sym typeface="+mn-lt"/>
              </a:rPr>
              <a:t>南昌起义</a:t>
            </a:r>
            <a:endParaRPr lang="zh-CN" altLang="en-US" sz="2665" b="1" dirty="0">
              <a:solidFill>
                <a:srgbClr val="FFF8E6"/>
              </a:solidFill>
              <a:cs typeface="+mn-ea"/>
              <a:sym typeface="+mn-lt"/>
            </a:endParaRPr>
          </a:p>
        </p:txBody>
      </p:sp>
      <p:pic>
        <p:nvPicPr>
          <p:cNvPr id="7" name="图片 6"/>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1972752" y="3535789"/>
            <a:ext cx="4831559" cy="2609739"/>
          </a:xfrm>
          <a:prstGeom prst="rect">
            <a:avLst/>
          </a:prstGeom>
        </p:spPr>
      </p:pic>
      <p:sp>
        <p:nvSpPr>
          <p:cNvPr id="16" name="矩形 15"/>
          <p:cNvSpPr>
            <a:spLocks noChangeAspect="1"/>
          </p:cNvSpPr>
          <p:nvPr/>
        </p:nvSpPr>
        <p:spPr>
          <a:xfrm>
            <a:off x="7144961" y="3535789"/>
            <a:ext cx="770764" cy="2609739"/>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65" b="1">
                <a:solidFill>
                  <a:srgbClr val="FFF8E6"/>
                </a:solidFill>
                <a:cs typeface="+mn-ea"/>
                <a:sym typeface="+mn-lt"/>
              </a:rPr>
              <a:t>八七会议</a:t>
            </a:r>
            <a:endParaRPr lang="zh-CN" altLang="en-US" sz="2665" b="1" dirty="0">
              <a:solidFill>
                <a:srgbClr val="FFF8E6"/>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6" name="MH_Title_1"/>
          <p:cNvSpPr>
            <a:spLocks noChangeAspect="1"/>
          </p:cNvSpPr>
          <p:nvPr>
            <p:custDataLst>
              <p:tags r:id="rId4"/>
            </p:custDataLst>
          </p:nvPr>
        </p:nvSpPr>
        <p:spPr>
          <a:xfrm>
            <a:off x="967979" y="2128015"/>
            <a:ext cx="2880000" cy="2880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p>
            <a:pPr algn="ctr"/>
            <a:endParaRPr lang="zh-CN" altLang="en-US" sz="3735" b="1" dirty="0">
              <a:solidFill>
                <a:srgbClr val="FFF8E6"/>
              </a:solidFill>
              <a:cs typeface="+mn-ea"/>
              <a:sym typeface="+mn-lt"/>
            </a:endParaRPr>
          </a:p>
        </p:txBody>
      </p:sp>
      <p:sp>
        <p:nvSpPr>
          <p:cNvPr id="24" name="Freeform 5"/>
          <p:cNvSpPr>
            <a:spLocks noChangeAspect="1"/>
          </p:cNvSpPr>
          <p:nvPr/>
        </p:nvSpPr>
        <p:spPr bwMode="auto">
          <a:xfrm>
            <a:off x="2028914" y="2438636"/>
            <a:ext cx="758131" cy="77091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p>
            <a:endParaRPr lang="zh-CN" altLang="en-US" sz="2400" dirty="0">
              <a:solidFill>
                <a:srgbClr val="FFF8E6"/>
              </a:solidFill>
              <a:cs typeface="+mn-ea"/>
              <a:sym typeface="+mn-lt"/>
            </a:endParaRPr>
          </a:p>
        </p:txBody>
      </p:sp>
      <p:sp>
        <p:nvSpPr>
          <p:cNvPr id="2" name="矩形 1"/>
          <p:cNvSpPr/>
          <p:nvPr/>
        </p:nvSpPr>
        <p:spPr>
          <a:xfrm>
            <a:off x="932702" y="3279983"/>
            <a:ext cx="2950556" cy="1241237"/>
          </a:xfrm>
          <a:prstGeom prst="rect">
            <a:avLst/>
          </a:prstGeom>
        </p:spPr>
        <p:txBody>
          <a:bodyPr wrap="square">
            <a:spAutoFit/>
          </a:bodyPr>
          <a:p>
            <a:pPr algn="ctr"/>
            <a:r>
              <a:rPr lang="zh-CN" altLang="en-US" sz="3735" b="1" dirty="0">
                <a:solidFill>
                  <a:srgbClr val="FFF8E6"/>
                </a:solidFill>
                <a:cs typeface="+mn-ea"/>
                <a:sym typeface="+mn-lt"/>
              </a:rPr>
              <a:t>八七会议的历史意义</a:t>
            </a:r>
            <a:endParaRPr lang="zh-CN" altLang="en-US" sz="3735" b="1" dirty="0">
              <a:solidFill>
                <a:srgbClr val="FFF8E6"/>
              </a:solidFill>
              <a:cs typeface="+mn-ea"/>
              <a:sym typeface="+mn-lt"/>
            </a:endParaRPr>
          </a:p>
        </p:txBody>
      </p:sp>
      <p:sp>
        <p:nvSpPr>
          <p:cNvPr id="3" name="Rectangle 3"/>
          <p:cNvSpPr/>
          <p:nvPr/>
        </p:nvSpPr>
        <p:spPr>
          <a:xfrm>
            <a:off x="4483256" y="1635572"/>
            <a:ext cx="6565843" cy="953135"/>
          </a:xfrm>
          <a:prstGeom prst="rect">
            <a:avLst/>
          </a:prstGeom>
        </p:spPr>
        <p:txBody>
          <a:bodyPr wrap="square">
            <a:spAutoFit/>
          </a:bodyPr>
          <a:p>
            <a:pPr algn="just" eaLnBrk="1"/>
            <a:r>
              <a:rPr lang="en-US" altLang="zh-CN" sz="1865" dirty="0">
                <a:solidFill>
                  <a:srgbClr val="5F0F05"/>
                </a:solidFill>
                <a:cs typeface="+mn-ea"/>
                <a:sym typeface="+mn-lt"/>
              </a:rPr>
              <a:t>       </a:t>
            </a:r>
            <a:r>
              <a:rPr lang="zh-CN" altLang="en-US" sz="1865" dirty="0">
                <a:solidFill>
                  <a:srgbClr val="5F0F05"/>
                </a:solidFill>
                <a:cs typeface="+mn-ea"/>
                <a:sym typeface="+mn-lt"/>
              </a:rPr>
              <a:t>八七会议总结了大革命失败的经验教训，结束了陈独秀右倾投降主义在中央的统治，撤销了陈独秀总书记的职务，选举了临时中央政治局；</a:t>
            </a:r>
            <a:endParaRPr lang="zh-CN" altLang="en-US" sz="1865" dirty="0">
              <a:solidFill>
                <a:srgbClr val="5F0F05"/>
              </a:solidFill>
              <a:cs typeface="+mn-ea"/>
              <a:sym typeface="+mn-lt"/>
            </a:endParaRPr>
          </a:p>
        </p:txBody>
      </p:sp>
      <p:sp>
        <p:nvSpPr>
          <p:cNvPr id="7" name="Rectangle 3"/>
          <p:cNvSpPr/>
          <p:nvPr/>
        </p:nvSpPr>
        <p:spPr>
          <a:xfrm>
            <a:off x="4623591" y="2877874"/>
            <a:ext cx="6284789" cy="665480"/>
          </a:xfrm>
          <a:prstGeom prst="rect">
            <a:avLst/>
          </a:prstGeom>
        </p:spPr>
        <p:txBody>
          <a:bodyPr wrap="square">
            <a:spAutoFit/>
          </a:bodyPr>
          <a:p>
            <a:pPr algn="just" eaLnBrk="1"/>
            <a:r>
              <a:rPr lang="en-US" altLang="zh-CN" sz="1865" dirty="0">
                <a:solidFill>
                  <a:srgbClr val="5F0F05"/>
                </a:solidFill>
                <a:cs typeface="+mn-ea"/>
                <a:sym typeface="+mn-lt"/>
              </a:rPr>
              <a:t>       </a:t>
            </a:r>
            <a:r>
              <a:rPr lang="zh-CN" altLang="en-US" sz="1865" dirty="0">
                <a:solidFill>
                  <a:srgbClr val="5F0F05"/>
                </a:solidFill>
                <a:cs typeface="+mn-ea"/>
                <a:sym typeface="+mn-lt"/>
              </a:rPr>
              <a:t>确定了土地革命和武装反抗国民党反动派的总方针，并把发动农民举行秋收起义作为当前党的最主要的任务。</a:t>
            </a:r>
            <a:endParaRPr lang="zh-CN" altLang="en-US" sz="1865" dirty="0">
              <a:solidFill>
                <a:srgbClr val="5F0F05"/>
              </a:solidFill>
              <a:cs typeface="+mn-ea"/>
              <a:sym typeface="+mn-lt"/>
            </a:endParaRPr>
          </a:p>
        </p:txBody>
      </p:sp>
      <p:sp>
        <p:nvSpPr>
          <p:cNvPr id="9" name="Rectangle 3"/>
          <p:cNvSpPr/>
          <p:nvPr/>
        </p:nvSpPr>
        <p:spPr>
          <a:xfrm>
            <a:off x="4573318" y="4059496"/>
            <a:ext cx="6654851" cy="665480"/>
          </a:xfrm>
          <a:prstGeom prst="rect">
            <a:avLst/>
          </a:prstGeom>
        </p:spPr>
        <p:txBody>
          <a:bodyPr wrap="square">
            <a:spAutoFit/>
          </a:bodyPr>
          <a:p>
            <a:pPr algn="just" eaLnBrk="1"/>
            <a:r>
              <a:rPr lang="en-US" altLang="zh-CN" sz="1865" dirty="0">
                <a:solidFill>
                  <a:srgbClr val="5F0F05"/>
                </a:solidFill>
                <a:cs typeface="+mn-ea"/>
                <a:sym typeface="+mn-lt"/>
              </a:rPr>
              <a:t>      </a:t>
            </a:r>
            <a:r>
              <a:rPr lang="zh-CN" altLang="en-US" sz="1865" dirty="0">
                <a:solidFill>
                  <a:srgbClr val="5F0F05"/>
                </a:solidFill>
                <a:cs typeface="+mn-ea"/>
                <a:sym typeface="+mn-lt"/>
              </a:rPr>
              <a:t>毛泽东出席了这次会议，并提出了著名的</a:t>
            </a:r>
            <a:r>
              <a:rPr lang="zh-CN" altLang="en-US" sz="1865" u="sng" dirty="0">
                <a:solidFill>
                  <a:srgbClr val="5F0F05"/>
                </a:solidFill>
                <a:cs typeface="+mn-ea"/>
                <a:sym typeface="+mn-lt"/>
              </a:rPr>
              <a:t>“枪杆子里出政权”</a:t>
            </a:r>
            <a:r>
              <a:rPr lang="zh-CN" altLang="en-US" sz="1865" dirty="0">
                <a:solidFill>
                  <a:srgbClr val="5F0F05"/>
                </a:solidFill>
                <a:cs typeface="+mn-ea"/>
                <a:sym typeface="+mn-lt"/>
              </a:rPr>
              <a:t>的论断。</a:t>
            </a:r>
            <a:endParaRPr lang="zh-CN" altLang="en-US" sz="1865" dirty="0">
              <a:solidFill>
                <a:srgbClr val="5F0F05"/>
              </a:solidFill>
              <a:cs typeface="+mn-ea"/>
              <a:sym typeface="+mn-lt"/>
            </a:endParaRPr>
          </a:p>
        </p:txBody>
      </p:sp>
      <p:sp>
        <p:nvSpPr>
          <p:cNvPr id="27" name="矩形: 圆角 26"/>
          <p:cNvSpPr/>
          <p:nvPr/>
        </p:nvSpPr>
        <p:spPr>
          <a:xfrm>
            <a:off x="1053704" y="5431776"/>
            <a:ext cx="10273141" cy="778757"/>
          </a:xfrm>
          <a:prstGeom prst="roundRect">
            <a:avLst>
              <a:gd name="adj" fmla="val 50000"/>
            </a:avLst>
          </a:prstGeom>
          <a:solidFill>
            <a:srgbClr val="5F0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rgbClr val="FFF8E6"/>
                </a:solidFill>
                <a:cs typeface="+mn-ea"/>
                <a:sym typeface="+mn-lt"/>
              </a:rPr>
              <a:t>意义：给处于思想混乱和组织涣散的中国共产党指明了方向。 </a:t>
            </a:r>
            <a:endParaRPr lang="zh-CN" altLang="en-US" sz="2400" b="1" dirty="0">
              <a:solidFill>
                <a:srgbClr val="FFF8E6"/>
              </a:solidFill>
              <a:cs typeface="+mn-ea"/>
              <a:sym typeface="+mn-lt"/>
            </a:endParaRPr>
          </a:p>
        </p:txBody>
      </p:sp>
      <p:sp>
        <p:nvSpPr>
          <p:cNvPr id="5" name="MH_Other_1"/>
          <p:cNvSpPr>
            <a:spLocks noChangeAspect="1"/>
          </p:cNvSpPr>
          <p:nvPr>
            <p:custDataLst>
              <p:tags r:id="rId5"/>
            </p:custDataLst>
          </p:nvPr>
        </p:nvSpPr>
        <p:spPr>
          <a:xfrm>
            <a:off x="3570148" y="1821423"/>
            <a:ext cx="624000" cy="624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p>
            <a:pPr algn="ctr">
              <a:defRPr/>
            </a:pPr>
            <a:r>
              <a:rPr lang="en-US" altLang="zh-CN" sz="2400" dirty="0">
                <a:solidFill>
                  <a:srgbClr val="F8EDDB"/>
                </a:solidFill>
                <a:cs typeface="+mn-ea"/>
                <a:sym typeface="+mn-lt"/>
              </a:rPr>
              <a:t>1</a:t>
            </a:r>
            <a:endParaRPr lang="zh-CN" altLang="en-US" sz="2400" dirty="0">
              <a:solidFill>
                <a:srgbClr val="F8EDDB"/>
              </a:solidFill>
              <a:cs typeface="+mn-ea"/>
              <a:sym typeface="+mn-lt"/>
            </a:endParaRPr>
          </a:p>
        </p:txBody>
      </p:sp>
      <p:sp>
        <p:nvSpPr>
          <p:cNvPr id="19" name="MH_Other_1"/>
          <p:cNvSpPr>
            <a:spLocks noChangeAspect="1"/>
          </p:cNvSpPr>
          <p:nvPr>
            <p:custDataLst>
              <p:tags r:id="rId6"/>
            </p:custDataLst>
          </p:nvPr>
        </p:nvSpPr>
        <p:spPr>
          <a:xfrm>
            <a:off x="3883658" y="2985791"/>
            <a:ext cx="624000" cy="624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p>
            <a:pPr algn="ctr">
              <a:defRPr/>
            </a:pPr>
            <a:r>
              <a:rPr lang="en-US" altLang="zh-CN" sz="2400" dirty="0">
                <a:solidFill>
                  <a:srgbClr val="F8EDDB"/>
                </a:solidFill>
                <a:cs typeface="+mn-ea"/>
                <a:sym typeface="+mn-lt"/>
              </a:rPr>
              <a:t>2</a:t>
            </a:r>
            <a:endParaRPr lang="zh-CN" altLang="en-US" sz="2400" dirty="0">
              <a:solidFill>
                <a:srgbClr val="F8EDDB"/>
              </a:solidFill>
              <a:cs typeface="+mn-ea"/>
              <a:sym typeface="+mn-lt"/>
            </a:endParaRPr>
          </a:p>
        </p:txBody>
      </p:sp>
      <p:sp>
        <p:nvSpPr>
          <p:cNvPr id="20" name="MH_Other_1"/>
          <p:cNvSpPr>
            <a:spLocks noChangeAspect="1"/>
          </p:cNvSpPr>
          <p:nvPr>
            <p:custDataLst>
              <p:tags r:id="rId7"/>
            </p:custDataLst>
          </p:nvPr>
        </p:nvSpPr>
        <p:spPr>
          <a:xfrm>
            <a:off x="3847643" y="4100754"/>
            <a:ext cx="624000" cy="624000"/>
          </a:xfrm>
          <a:prstGeom prst="ellipse">
            <a:avLst/>
          </a:prstGeom>
          <a:solidFill>
            <a:srgbClr val="C00000"/>
          </a:solidFill>
          <a:ln w="25400">
            <a:noFill/>
          </a:ln>
          <a:effectLst>
            <a:outerShdw blurRad="50800" dist="12700" dir="2700000" algn="tl" rotWithShape="0">
              <a:schemeClr val="tx1">
                <a:lumMod val="20000"/>
                <a:lumOff val="80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p>
            <a:pPr algn="ctr">
              <a:defRPr/>
            </a:pPr>
            <a:r>
              <a:rPr lang="en-US" altLang="zh-CN" sz="2400" dirty="0">
                <a:solidFill>
                  <a:srgbClr val="F8EDDB"/>
                </a:solidFill>
                <a:cs typeface="+mn-ea"/>
                <a:sym typeface="+mn-lt"/>
              </a:rPr>
              <a:t>3</a:t>
            </a:r>
            <a:endParaRPr lang="zh-CN" altLang="en-US" sz="2400" dirty="0">
              <a:solidFill>
                <a:srgbClr val="F8EDDB"/>
              </a:solidFill>
              <a:cs typeface="+mn-ea"/>
              <a:sym typeface="+mn-lt"/>
            </a:endParaRPr>
          </a:p>
        </p:txBody>
      </p:sp>
      <p:pic>
        <p:nvPicPr>
          <p:cNvPr id="14" name="图片 13"/>
          <p:cNvPicPr>
            <a:picLocks noChangeAspect="1"/>
          </p:cNvPicPr>
          <p:nvPr/>
        </p:nvPicPr>
        <p:blipFill>
          <a:blip r:embed="rId8" cstate="screen"/>
          <a:stretch>
            <a:fillRect/>
          </a:stretch>
        </p:blipFill>
        <p:spPr>
          <a:xfrm>
            <a:off x="9756775" y="4725035"/>
            <a:ext cx="2733675" cy="243840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0" name="矩形 9"/>
          <p:cNvSpPr/>
          <p:nvPr/>
        </p:nvSpPr>
        <p:spPr>
          <a:xfrm>
            <a:off x="1047087" y="1047554"/>
            <a:ext cx="4185761" cy="461665"/>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发动武装斗争，进行土地革命</a:t>
            </a:r>
            <a:endPar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nvGrpSpPr>
          <p:cNvPr id="2" name="组合 1"/>
          <p:cNvGrpSpPr/>
          <p:nvPr/>
        </p:nvGrpSpPr>
        <p:grpSpPr>
          <a:xfrm>
            <a:off x="1047115" y="1443355"/>
            <a:ext cx="4258310" cy="259715"/>
            <a:chOff x="-1242360" y="2455854"/>
            <a:chExt cx="1090810" cy="2022317"/>
          </a:xfrm>
        </p:grpSpPr>
        <p:sp>
          <p:nvSpPr>
            <p:cNvPr id="3" name="Rectangle 1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ysClr val="window" lastClr="FFFFFF"/>
                  </a:gs>
                  <a:gs pos="0">
                    <a:sysClr val="window" lastClr="FFFFFF">
                      <a:lumMod val="85000"/>
                    </a:sysClr>
                  </a:gs>
                </a:gsLst>
                <a:lin ang="5400000" scaled="0"/>
              </a:grad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Calibri" panose="020F0502020204030204" pitchFamily="34" charset="0"/>
                <a:sym typeface="微软雅黑" panose="020B0503020204020204" pitchFamily="34" charset="-122"/>
              </a:endParaRPr>
            </a:p>
          </p:txBody>
        </p:sp>
        <p:sp>
          <p:nvSpPr>
            <p:cNvPr id="5" name="矩形 38"/>
            <p:cNvSpPr>
              <a:spLocks noChangeArrowheads="1"/>
            </p:cNvSpPr>
            <p:nvPr/>
          </p:nvSpPr>
          <p:spPr bwMode="auto">
            <a:xfrm>
              <a:off x="-725800" y="2455854"/>
              <a:ext cx="47098" cy="20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gradFill>
                  <a:gsLst>
                    <a:gs pos="0">
                      <a:prstClr val="white"/>
                    </a:gs>
                    <a:gs pos="100000">
                      <a:srgbClr val="FFFF00"/>
                    </a:gs>
                  </a:gsLst>
                  <a:lin ang="5400000" scaled="1"/>
                </a:gra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11" name="矩形 10"/>
          <p:cNvSpPr/>
          <p:nvPr/>
        </p:nvSpPr>
        <p:spPr>
          <a:xfrm>
            <a:off x="661308" y="1558017"/>
            <a:ext cx="10541473" cy="1654175"/>
          </a:xfrm>
          <a:prstGeom prst="rect">
            <a:avLst/>
          </a:prstGeom>
        </p:spPr>
        <p:txBody>
          <a:bodyPr wrap="square" lIns="105571" tIns="52784" rIns="105571" bIns="52784">
            <a:spAutoFit/>
          </a:bodyPr>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这一期间，中国共产党根据中国实际，</a:t>
            </a:r>
            <a:r>
              <a:rPr kumimoji="0" lang="zh-CN" altLang="en-US" sz="18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探索出一条以农村包围城市、武装夺取政权的革命新道路。</a:t>
            </a: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高举革命旗帜，从“八一南昌起义”到井岗山根据地的创建；从革命运动的复兴到红军反“围剿”的胜利；从王明“左”倾错误到革命运动的挫折；从遵义会议的伟大转折到红军长征的胜利。特别是遵义会议，确立了毛泽东同志在红军和党中央的领导地位，挽救了党，挽救了中国革命，为迎接全面抗战作了准备。 </a:t>
            </a:r>
            <a:endParaRPr kumimoji="0" lang="en-US" altLang="zh-CN" sz="1800" b="1" i="0" u="none" strike="noStrike" kern="0" cap="none" spc="0" normalizeH="0" baseline="0" noProof="0" dirty="0">
              <a:ln>
                <a:noFill/>
              </a:ln>
              <a:solidFill>
                <a:srgbClr val="E6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9" name="矩形 8"/>
          <p:cNvSpPr/>
          <p:nvPr/>
        </p:nvSpPr>
        <p:spPr>
          <a:xfrm>
            <a:off x="661035" y="3227070"/>
            <a:ext cx="10462260" cy="755650"/>
          </a:xfrm>
          <a:prstGeom prst="rect">
            <a:avLst/>
          </a:prstGeom>
        </p:spPr>
        <p:txBody>
          <a:bodyPr wrap="square">
            <a:spAutoFit/>
          </a:bodyPr>
          <a:p>
            <a:pPr algn="just">
              <a:lnSpc>
                <a:spcPct val="120000"/>
              </a:lnSpc>
            </a:pPr>
            <a:r>
              <a:rPr lang="zh-CN" altLang="en-US" dirty="0">
                <a:solidFill>
                  <a:srgbClr val="5F0F05"/>
                </a:solidFill>
                <a:latin typeface="微软雅黑" panose="020B0503020204020204" pitchFamily="34" charset="-122"/>
                <a:ea typeface="微软雅黑" panose="020B0503020204020204" pitchFamily="34" charset="-122"/>
                <a:cs typeface="微软雅黑" panose="020B0503020204020204" pitchFamily="34" charset="-122"/>
                <a:sym typeface="+mn-lt"/>
              </a:rPr>
              <a:t>1929年1月到1931年9月，各地工农红军和农村革命根据地</a:t>
            </a:r>
            <a:r>
              <a:rPr lang="zh-CN" altLang="en-US" dirty="0">
                <a:solidFill>
                  <a:srgbClr val="5E0000"/>
                </a:solidFill>
                <a:latin typeface="微软雅黑" panose="020B0503020204020204" pitchFamily="34" charset="-122"/>
                <a:ea typeface="微软雅黑" panose="020B0503020204020204" pitchFamily="34" charset="-122"/>
                <a:cs typeface="微软雅黑" panose="020B0503020204020204" pitchFamily="34" charset="-122"/>
                <a:sym typeface="+mn-lt"/>
              </a:rPr>
              <a:t>有了很大发展</a:t>
            </a:r>
            <a:r>
              <a:rPr lang="zh-CN" altLang="en-US" dirty="0">
                <a:solidFill>
                  <a:srgbClr val="5F0F05"/>
                </a:solidFill>
                <a:latin typeface="微软雅黑" panose="020B0503020204020204" pitchFamily="34" charset="-122"/>
                <a:ea typeface="微软雅黑" panose="020B0503020204020204" pitchFamily="34" charset="-122"/>
                <a:cs typeface="微软雅黑" panose="020B0503020204020204" pitchFamily="34" charset="-122"/>
                <a:sym typeface="+mn-lt"/>
              </a:rPr>
              <a:t>，具有中国特色的</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农村包围城</a:t>
            </a:r>
            <a:r>
              <a:rPr lang="zh-CN" altLang="en-US" dirty="0">
                <a:gradFill>
                  <a:gsLst>
                    <a:gs pos="0">
                      <a:srgbClr val="E30000"/>
                    </a:gs>
                    <a:gs pos="100000">
                      <a:srgbClr val="760303"/>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lt"/>
              </a:rPr>
              <a:t>市，武装夺取政权的革命道路基本形成</a:t>
            </a:r>
            <a:r>
              <a:rPr lang="zh-CN" altLang="en-US" dirty="0">
                <a:solidFill>
                  <a:srgbClr val="5F0F05"/>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altLang="en-US" dirty="0">
              <a:solidFill>
                <a:srgbClr val="5F0F05"/>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12" name="图片 11"/>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1467144" y="4008024"/>
            <a:ext cx="3418741" cy="2279161"/>
          </a:xfrm>
          <a:prstGeom prst="rect">
            <a:avLst/>
          </a:prstGeom>
        </p:spPr>
      </p:pic>
      <p:sp>
        <p:nvSpPr>
          <p:cNvPr id="13" name="Rectangle 3"/>
          <p:cNvSpPr/>
          <p:nvPr/>
        </p:nvSpPr>
        <p:spPr>
          <a:xfrm>
            <a:off x="5371465" y="4008120"/>
            <a:ext cx="5503545" cy="2160905"/>
          </a:xfrm>
          <a:prstGeom prst="rect">
            <a:avLst/>
          </a:prstGeom>
        </p:spPr>
        <p:txBody>
          <a:bodyPr wrap="square">
            <a:spAutoFit/>
          </a:bodyPr>
          <a:p>
            <a:pPr algn="just">
              <a:lnSpc>
                <a:spcPct val="120000"/>
              </a:lnSpc>
            </a:pPr>
            <a:r>
              <a:rPr lang="en-US" altLang="zh-CN" sz="1865" dirty="0">
                <a:solidFill>
                  <a:srgbClr val="5F0F05"/>
                </a:solidFill>
                <a:cs typeface="+mn-ea"/>
                <a:sym typeface="+mn-lt"/>
              </a:rPr>
              <a:t> </a:t>
            </a:r>
            <a:r>
              <a:rPr lang="zh-CN" altLang="en-US" sz="1865" dirty="0">
                <a:solidFill>
                  <a:srgbClr val="5F0F05"/>
                </a:solidFill>
                <a:cs typeface="+mn-ea"/>
                <a:sym typeface="+mn-lt"/>
              </a:rPr>
              <a:t>在创建井冈山革命根据地，特别是在红四军转战赣南、闽西的实践中，</a:t>
            </a:r>
            <a:r>
              <a:rPr lang="zh-CN" altLang="en-US" sz="1865" u="sng" dirty="0">
                <a:solidFill>
                  <a:srgbClr val="5F0F05"/>
                </a:solidFill>
                <a:cs typeface="+mn-ea"/>
                <a:sym typeface="+mn-lt"/>
              </a:rPr>
              <a:t>毛泽东逐渐形成了</a:t>
            </a:r>
            <a:r>
              <a:rPr lang="zh-CN" altLang="en-US" sz="1865" b="1" u="sng" dirty="0">
                <a:solidFill>
                  <a:srgbClr val="C00000"/>
                </a:solidFill>
                <a:cs typeface="+mn-ea"/>
                <a:sym typeface="+mn-lt"/>
              </a:rPr>
              <a:t>农村包围城市</a:t>
            </a:r>
            <a:r>
              <a:rPr lang="zh-CN" altLang="en-US" sz="1865" u="sng" dirty="0">
                <a:solidFill>
                  <a:srgbClr val="5F0F05"/>
                </a:solidFill>
                <a:cs typeface="+mn-ea"/>
                <a:sym typeface="+mn-lt"/>
              </a:rPr>
              <a:t>的理论，它是马克思列宁主义的普遍真理同中国革命具体实践相结合的典范，是对马克思列宁主义关于武装夺取政权的理论的重大发展，</a:t>
            </a:r>
            <a:r>
              <a:rPr lang="zh-CN" altLang="en-US" sz="1865" b="1" u="sng" dirty="0">
                <a:solidFill>
                  <a:srgbClr val="C00000"/>
                </a:solidFill>
                <a:cs typeface="+mn-ea"/>
                <a:sym typeface="+mn-lt"/>
              </a:rPr>
              <a:t>标志着毛泽东思想的初步形成</a:t>
            </a:r>
            <a:r>
              <a:rPr lang="zh-CN" altLang="en-US" sz="1865" u="sng" dirty="0">
                <a:solidFill>
                  <a:srgbClr val="5F0F05"/>
                </a:solidFill>
                <a:cs typeface="+mn-ea"/>
                <a:sym typeface="+mn-lt"/>
              </a:rPr>
              <a:t>。</a:t>
            </a:r>
            <a:endParaRPr lang="zh-CN" altLang="en-US" sz="1865" u="sng"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 presetClass="entr" presetSubtype="2" accel="43300" decel="5660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 fill="hold"/>
                                            <p:tgtEl>
                                              <p:spTgt spid="2"/>
                                            </p:tgtEl>
                                            <p:attrNameLst>
                                              <p:attrName>ppt_x</p:attrName>
                                            </p:attrNameLst>
                                          </p:cBhvr>
                                          <p:tavLst>
                                            <p:tav tm="0">
                                              <p:val>
                                                <p:strVal val="1+#ppt_w/2"/>
                                              </p:val>
                                            </p:tav>
                                            <p:tav tm="100000">
                                              <p:val>
                                                <p:strVal val="#ppt_x"/>
                                              </p:val>
                                            </p:tav>
                                          </p:tavLst>
                                        </p:anim>
                                        <p:anim calcmode="lin" valueType="num">
                                          <p:cBhvr additive="base">
                                            <p:cTn id="19" dur="300" fill="hold"/>
                                            <p:tgtEl>
                                              <p:spTgt spid="2"/>
                                            </p:tgtEl>
                                            <p:attrNameLst>
                                              <p:attrName>ppt_y</p:attrName>
                                            </p:attrNameLst>
                                          </p:cBhvr>
                                          <p:tavLst>
                                            <p:tav tm="0">
                                              <p:val>
                                                <p:strVal val="#ppt_y"/>
                                              </p:val>
                                            </p:tav>
                                            <p:tav tm="100000">
                                              <p:val>
                                                <p:strVal val="#ppt_y"/>
                                              </p:val>
                                            </p:tav>
                                          </p:tavLst>
                                        </p:anim>
                                      </p:childTnLst>
                                    </p:cTn>
                                  </p:par>
                                  <p:par>
                                    <p:cTn id="20" presetID="2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 presetClass="entr" presetSubtype="2" accel="43300" decel="5660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 fill="hold"/>
                                            <p:tgtEl>
                                              <p:spTgt spid="2"/>
                                            </p:tgtEl>
                                            <p:attrNameLst>
                                              <p:attrName>ppt_x</p:attrName>
                                            </p:attrNameLst>
                                          </p:cBhvr>
                                          <p:tavLst>
                                            <p:tav tm="0">
                                              <p:val>
                                                <p:strVal val="1+#ppt_w/2"/>
                                              </p:val>
                                            </p:tav>
                                            <p:tav tm="100000">
                                              <p:val>
                                                <p:strVal val="#ppt_x"/>
                                              </p:val>
                                            </p:tav>
                                          </p:tavLst>
                                        </p:anim>
                                        <p:anim calcmode="lin" valueType="num">
                                          <p:cBhvr additive="base">
                                            <p:cTn id="19" dur="300" fill="hold"/>
                                            <p:tgtEl>
                                              <p:spTgt spid="2"/>
                                            </p:tgtEl>
                                            <p:attrNameLst>
                                              <p:attrName>ppt_y</p:attrName>
                                            </p:attrNameLst>
                                          </p:cBhvr>
                                          <p:tavLst>
                                            <p:tav tm="0">
                                              <p:val>
                                                <p:strVal val="#ppt_y"/>
                                              </p:val>
                                            </p:tav>
                                            <p:tav tm="100000">
                                              <p:val>
                                                <p:strVal val="#ppt_y"/>
                                              </p:val>
                                            </p:tav>
                                          </p:tavLst>
                                        </p:anim>
                                      </p:childTnLst>
                                    </p:cTn>
                                  </p:par>
                                  <p:par>
                                    <p:cTn id="20" presetID="2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53975" y="5163820"/>
            <a:ext cx="12137390" cy="227647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10" name="Picture 4" descr="http://p3.img.cctvpic.com/photoAlbum/page/performance/img/2014/10/14/1413275944831_229.jpg"/>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bwMode="auto">
          <a:xfrm>
            <a:off x="4291410" y="1524982"/>
            <a:ext cx="2880000" cy="1920000"/>
          </a:xfrm>
          <a:prstGeom prst="rect">
            <a:avLst/>
          </a:prstGeom>
        </p:spPr>
      </p:pic>
      <p:pic>
        <p:nvPicPr>
          <p:cNvPr id="11" name="图片 10"/>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4291410" y="4009447"/>
            <a:ext cx="2880000" cy="1920000"/>
          </a:xfrm>
          <a:prstGeom prst="rect">
            <a:avLst/>
          </a:prstGeom>
        </p:spPr>
      </p:pic>
      <p:sp>
        <p:nvSpPr>
          <p:cNvPr id="9" name="Rectangle 2"/>
          <p:cNvSpPr/>
          <p:nvPr/>
        </p:nvSpPr>
        <p:spPr>
          <a:xfrm>
            <a:off x="3690476" y="906995"/>
            <a:ext cx="7057461" cy="793941"/>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r>
              <a:rPr lang="zh-CN" altLang="en-US" sz="3200" b="1" dirty="0">
                <a:solidFill>
                  <a:srgbClr val="C00000"/>
                </a:solidFill>
                <a:latin typeface="+mn-lt"/>
                <a:ea typeface="+mn-ea"/>
                <a:cs typeface="+mn-ea"/>
                <a:sym typeface="+mn-lt"/>
              </a:rPr>
              <a:t>第五次反围剿的失败和长征</a:t>
            </a:r>
            <a:endParaRPr lang="zh-CN" altLang="en-US" sz="3200" b="1" dirty="0">
              <a:solidFill>
                <a:srgbClr val="C00000"/>
              </a:solidFill>
              <a:latin typeface="+mn-lt"/>
              <a:ea typeface="+mn-ea"/>
              <a:cs typeface="+mn-ea"/>
              <a:sym typeface="+mn-lt"/>
            </a:endParaRPr>
          </a:p>
        </p:txBody>
      </p:sp>
      <p:sp>
        <p:nvSpPr>
          <p:cNvPr id="3" name="Rectangle 3"/>
          <p:cNvSpPr/>
          <p:nvPr/>
        </p:nvSpPr>
        <p:spPr>
          <a:xfrm>
            <a:off x="7666990" y="1659255"/>
            <a:ext cx="3287395" cy="4270375"/>
          </a:xfrm>
          <a:prstGeom prst="rect">
            <a:avLst/>
          </a:prstGeom>
        </p:spPr>
        <p:txBody>
          <a:bodyPr wrap="square">
            <a:spAutoFit/>
          </a:bodyPr>
          <a:p>
            <a:pPr algn="just" eaLnBrk="1">
              <a:lnSpc>
                <a:spcPct val="120000"/>
              </a:lnSpc>
            </a:pPr>
            <a:r>
              <a:rPr lang="en-US" altLang="zh-CN" sz="1865" dirty="0">
                <a:solidFill>
                  <a:srgbClr val="5F0F05"/>
                </a:solidFill>
                <a:cs typeface="+mn-ea"/>
                <a:sym typeface="+mn-lt"/>
              </a:rPr>
              <a:t>       </a:t>
            </a:r>
            <a:r>
              <a:rPr lang="zh-CN" altLang="en-US" sz="1600" dirty="0">
                <a:solidFill>
                  <a:srgbClr val="5F0F05"/>
                </a:solidFill>
                <a:cs typeface="+mn-ea"/>
                <a:sym typeface="+mn-lt"/>
              </a:rPr>
              <a:t>从</a:t>
            </a:r>
            <a:r>
              <a:rPr lang="en-US" altLang="zh-CN" sz="1600" dirty="0">
                <a:solidFill>
                  <a:srgbClr val="5F0F05"/>
                </a:solidFill>
                <a:cs typeface="+mn-ea"/>
                <a:sym typeface="+mn-lt"/>
              </a:rPr>
              <a:t>1930</a:t>
            </a:r>
            <a:r>
              <a:rPr lang="zh-CN" altLang="en-US" sz="1600" dirty="0">
                <a:solidFill>
                  <a:srgbClr val="5F0F05"/>
                </a:solidFill>
                <a:cs typeface="+mn-ea"/>
                <a:sym typeface="+mn-lt"/>
              </a:rPr>
              <a:t>年底到</a:t>
            </a:r>
            <a:r>
              <a:rPr lang="en-US" altLang="zh-CN" sz="1600" dirty="0">
                <a:solidFill>
                  <a:srgbClr val="5F0F05"/>
                </a:solidFill>
                <a:cs typeface="+mn-ea"/>
                <a:sym typeface="+mn-lt"/>
              </a:rPr>
              <a:t>1932</a:t>
            </a:r>
            <a:r>
              <a:rPr lang="zh-CN" altLang="en-US" sz="1600" dirty="0">
                <a:solidFill>
                  <a:srgbClr val="5F0F05"/>
                </a:solidFill>
                <a:cs typeface="+mn-ea"/>
                <a:sym typeface="+mn-lt"/>
              </a:rPr>
              <a:t>年冬，毛泽东、朱德·采取机动灵活的作战方针粉碎了国民党的四次围剿 。</a:t>
            </a:r>
            <a:endParaRPr lang="en-US" altLang="zh-CN" sz="1600" dirty="0">
              <a:solidFill>
                <a:srgbClr val="5F0F05"/>
              </a:solidFill>
              <a:cs typeface="+mn-ea"/>
              <a:sym typeface="+mn-lt"/>
            </a:endParaRPr>
          </a:p>
          <a:p>
            <a:pPr algn="just" eaLnBrk="1">
              <a:lnSpc>
                <a:spcPct val="120000"/>
              </a:lnSpc>
            </a:pPr>
            <a:r>
              <a:rPr lang="en-US" altLang="zh-CN" sz="1600" dirty="0">
                <a:solidFill>
                  <a:srgbClr val="5F0F05"/>
                </a:solidFill>
                <a:cs typeface="+mn-ea"/>
                <a:sym typeface="+mn-lt"/>
              </a:rPr>
              <a:t>      1933</a:t>
            </a:r>
            <a:r>
              <a:rPr lang="zh-CN" altLang="en-US" sz="1600" dirty="0">
                <a:solidFill>
                  <a:srgbClr val="5F0F05"/>
                </a:solidFill>
                <a:cs typeface="+mn-ea"/>
                <a:sym typeface="+mn-lt"/>
              </a:rPr>
              <a:t>年</a:t>
            </a:r>
            <a:r>
              <a:rPr lang="en-US" altLang="zh-CN" sz="1600" dirty="0">
                <a:solidFill>
                  <a:srgbClr val="5F0F05"/>
                </a:solidFill>
                <a:cs typeface="+mn-ea"/>
                <a:sym typeface="+mn-lt"/>
              </a:rPr>
              <a:t>9</a:t>
            </a:r>
            <a:r>
              <a:rPr lang="zh-CN" altLang="en-US" sz="1600" dirty="0">
                <a:solidFill>
                  <a:srgbClr val="5F0F05"/>
                </a:solidFill>
                <a:cs typeface="+mn-ea"/>
                <a:sym typeface="+mn-lt"/>
              </a:rPr>
              <a:t>月，蒋介石对革命根据地发动了</a:t>
            </a:r>
            <a:r>
              <a:rPr lang="zh-CN" altLang="en-US" sz="1600" b="1" dirty="0">
                <a:solidFill>
                  <a:srgbClr val="C00000"/>
                </a:solidFill>
                <a:cs typeface="+mn-ea"/>
                <a:sym typeface="+mn-lt"/>
              </a:rPr>
              <a:t>第五次军事围剿</a:t>
            </a:r>
            <a:r>
              <a:rPr lang="zh-CN" altLang="en-US" sz="1600" dirty="0">
                <a:solidFill>
                  <a:srgbClr val="5F0F05"/>
                </a:solidFill>
                <a:cs typeface="+mn-ea"/>
                <a:sym typeface="+mn-lt"/>
              </a:rPr>
              <a:t>。这时，王明“左”倾机会主义在红军中占据了统治地位，拒不接受毛泽东的正确建议，</a:t>
            </a:r>
            <a:r>
              <a:rPr lang="zh-CN" altLang="en-US" sz="1600" u="sng" dirty="0">
                <a:solidFill>
                  <a:srgbClr val="5F0F05"/>
                </a:solidFill>
                <a:cs typeface="+mn-ea"/>
                <a:sym typeface="+mn-lt"/>
              </a:rPr>
              <a:t>用阵地战代替游击战和运动战，用所谓“正规”战争代替人民战争，</a:t>
            </a:r>
            <a:r>
              <a:rPr lang="zh-CN" altLang="en-US" sz="1600" dirty="0">
                <a:solidFill>
                  <a:srgbClr val="5F0F05"/>
                </a:solidFill>
                <a:cs typeface="+mn-ea"/>
                <a:sym typeface="+mn-lt"/>
              </a:rPr>
              <a:t>使红军完全陷于被动地位。经过一年苦战，终未取得反“围剿”的胜利。最后于</a:t>
            </a:r>
            <a:r>
              <a:rPr lang="zh-CN" altLang="en-US" sz="1600" b="1" dirty="0">
                <a:solidFill>
                  <a:srgbClr val="C00000"/>
                </a:solidFill>
                <a:cs typeface="+mn-ea"/>
                <a:sym typeface="+mn-lt"/>
              </a:rPr>
              <a:t>1934年10月</a:t>
            </a:r>
            <a:r>
              <a:rPr lang="zh-CN" altLang="en-US" sz="1600" dirty="0">
                <a:solidFill>
                  <a:srgbClr val="5F0F05"/>
                </a:solidFill>
                <a:cs typeface="+mn-ea"/>
                <a:sym typeface="+mn-lt"/>
              </a:rPr>
              <a:t>仓促命令中央领导机关和红军主力退出根据地，</a:t>
            </a:r>
            <a:r>
              <a:rPr lang="zh-CN" altLang="en-US" sz="1600" b="1" dirty="0">
                <a:solidFill>
                  <a:srgbClr val="C00000"/>
                </a:solidFill>
                <a:cs typeface="+mn-ea"/>
                <a:sym typeface="+mn-lt"/>
              </a:rPr>
              <a:t>开始长征</a:t>
            </a:r>
            <a:r>
              <a:rPr lang="zh-CN" altLang="en-US" sz="1600" dirty="0">
                <a:solidFill>
                  <a:srgbClr val="5F0F05"/>
                </a:solidFill>
                <a:cs typeface="+mn-ea"/>
                <a:sym typeface="+mn-lt"/>
              </a:rPr>
              <a:t>。</a:t>
            </a:r>
            <a:endParaRPr lang="zh-CN" altLang="en-US" sz="1600" dirty="0">
              <a:solidFill>
                <a:srgbClr val="5F0F05"/>
              </a:solidFill>
              <a:cs typeface="+mn-ea"/>
              <a:sym typeface="+mn-lt"/>
            </a:endParaRPr>
          </a:p>
        </p:txBody>
      </p:sp>
      <p:sp>
        <p:nvSpPr>
          <p:cNvPr id="12" name="矩形 11"/>
          <p:cNvSpPr>
            <a:spLocks noChangeAspect="1"/>
          </p:cNvSpPr>
          <p:nvPr/>
        </p:nvSpPr>
        <p:spPr>
          <a:xfrm>
            <a:off x="4291410" y="3474954"/>
            <a:ext cx="2880000" cy="46856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a:solidFill>
                  <a:srgbClr val="FFF8E6"/>
                </a:solidFill>
                <a:cs typeface="+mn-ea"/>
                <a:sym typeface="+mn-lt"/>
              </a:rPr>
              <a:t>红军长征</a:t>
            </a:r>
            <a:endParaRPr lang="zh-CN" altLang="en-US" sz="1865" b="1" dirty="0">
              <a:solidFill>
                <a:srgbClr val="FFF8E6"/>
              </a:solidFill>
              <a:cs typeface="+mn-ea"/>
              <a:sym typeface="+mn-lt"/>
            </a:endParaRPr>
          </a:p>
        </p:txBody>
      </p:sp>
      <p:sp>
        <p:nvSpPr>
          <p:cNvPr id="13" name="矩形 12"/>
          <p:cNvSpPr>
            <a:spLocks noChangeAspect="1"/>
          </p:cNvSpPr>
          <p:nvPr/>
        </p:nvSpPr>
        <p:spPr>
          <a:xfrm>
            <a:off x="4291410" y="6009755"/>
            <a:ext cx="2880000" cy="468565"/>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dirty="0">
                <a:solidFill>
                  <a:srgbClr val="FFF8E6"/>
                </a:solidFill>
                <a:cs typeface="+mn-ea"/>
                <a:sym typeface="+mn-lt"/>
              </a:rPr>
              <a:t>长征路线图</a:t>
            </a:r>
            <a:endParaRPr lang="zh-CN" altLang="en-US" sz="1865" b="1" dirty="0">
              <a:solidFill>
                <a:srgbClr val="FFF8E6"/>
              </a:solidFill>
              <a:cs typeface="+mn-ea"/>
              <a:sym typeface="+mn-lt"/>
            </a:endParaRPr>
          </a:p>
        </p:txBody>
      </p:sp>
      <p:sp>
        <p:nvSpPr>
          <p:cNvPr id="2" name="文本框 1"/>
          <p:cNvSpPr txBox="1"/>
          <p:nvPr/>
        </p:nvSpPr>
        <p:spPr>
          <a:xfrm>
            <a:off x="998855" y="3474720"/>
            <a:ext cx="2938780" cy="2830195"/>
          </a:xfrm>
          <a:prstGeom prst="rect">
            <a:avLst/>
          </a:prstGeom>
          <a:noFill/>
        </p:spPr>
        <p:txBody>
          <a:bodyPr wrap="square" rtlCol="0" anchor="t">
            <a:spAutoFit/>
          </a:bodyPr>
          <a:p>
            <a:r>
              <a:rPr lang="zh-CN" altLang="en-US" b="1">
                <a:solidFill>
                  <a:srgbClr val="5E0000"/>
                </a:solidFill>
              </a:rPr>
              <a:t>渔家傲·反第一次大“围剿”</a:t>
            </a:r>
            <a:endParaRPr lang="zh-CN" altLang="en-US"/>
          </a:p>
          <a:p>
            <a:r>
              <a:rPr lang="zh-CN" altLang="en-US" sz="1600">
                <a:solidFill>
                  <a:srgbClr val="5E0000"/>
                </a:solidFill>
              </a:rPr>
              <a:t>万木霜天红烂漫，</a:t>
            </a:r>
            <a:endParaRPr lang="zh-CN" altLang="en-US" sz="1600">
              <a:solidFill>
                <a:srgbClr val="5E0000"/>
              </a:solidFill>
            </a:endParaRPr>
          </a:p>
          <a:p>
            <a:r>
              <a:rPr lang="zh-CN" altLang="en-US" sz="1600">
                <a:solidFill>
                  <a:srgbClr val="5E0000"/>
                </a:solidFill>
              </a:rPr>
              <a:t>天兵怒气冲霄汉。</a:t>
            </a:r>
            <a:endParaRPr lang="zh-CN" altLang="en-US" sz="1600">
              <a:solidFill>
                <a:srgbClr val="5E0000"/>
              </a:solidFill>
            </a:endParaRPr>
          </a:p>
          <a:p>
            <a:r>
              <a:rPr lang="zh-CN" altLang="en-US" sz="1600">
                <a:solidFill>
                  <a:srgbClr val="5E0000"/>
                </a:solidFill>
              </a:rPr>
              <a:t>雾满龙冈千嶂暗，</a:t>
            </a:r>
            <a:endParaRPr lang="zh-CN" altLang="en-US" sz="1600">
              <a:solidFill>
                <a:srgbClr val="5E0000"/>
              </a:solidFill>
            </a:endParaRPr>
          </a:p>
          <a:p>
            <a:r>
              <a:rPr lang="zh-CN" altLang="en-US" sz="1600">
                <a:solidFill>
                  <a:srgbClr val="5E0000"/>
                </a:solidFill>
              </a:rPr>
              <a:t>齐声唤，</a:t>
            </a:r>
            <a:endParaRPr lang="zh-CN" altLang="en-US" sz="1600">
              <a:solidFill>
                <a:srgbClr val="5E0000"/>
              </a:solidFill>
            </a:endParaRPr>
          </a:p>
          <a:p>
            <a:r>
              <a:rPr lang="zh-CN" altLang="en-US" sz="1600">
                <a:solidFill>
                  <a:srgbClr val="5E0000"/>
                </a:solidFill>
              </a:rPr>
              <a:t>前头捉了张辉瓒。</a:t>
            </a:r>
            <a:endParaRPr lang="zh-CN" altLang="en-US" sz="1600">
              <a:solidFill>
                <a:srgbClr val="5E0000"/>
              </a:solidFill>
            </a:endParaRPr>
          </a:p>
          <a:p>
            <a:r>
              <a:rPr lang="zh-CN" altLang="en-US" sz="1600">
                <a:solidFill>
                  <a:srgbClr val="5E0000"/>
                </a:solidFill>
              </a:rPr>
              <a:t>二十万军重入赣，</a:t>
            </a:r>
            <a:endParaRPr lang="zh-CN" altLang="en-US" sz="1600">
              <a:solidFill>
                <a:srgbClr val="5E0000"/>
              </a:solidFill>
            </a:endParaRPr>
          </a:p>
          <a:p>
            <a:r>
              <a:rPr lang="zh-CN" altLang="en-US" sz="1600">
                <a:solidFill>
                  <a:srgbClr val="5E0000"/>
                </a:solidFill>
              </a:rPr>
              <a:t>风烟滚滚来天半。</a:t>
            </a:r>
            <a:endParaRPr lang="zh-CN" altLang="en-US" sz="1600">
              <a:solidFill>
                <a:srgbClr val="5E0000"/>
              </a:solidFill>
            </a:endParaRPr>
          </a:p>
          <a:p>
            <a:r>
              <a:rPr lang="zh-CN" altLang="en-US" sz="1600">
                <a:solidFill>
                  <a:srgbClr val="5E0000"/>
                </a:solidFill>
              </a:rPr>
              <a:t>唤起工农千百万，</a:t>
            </a:r>
            <a:endParaRPr lang="zh-CN" altLang="en-US" sz="1600">
              <a:solidFill>
                <a:srgbClr val="5E0000"/>
              </a:solidFill>
            </a:endParaRPr>
          </a:p>
          <a:p>
            <a:r>
              <a:rPr lang="zh-CN" altLang="en-US" sz="1600">
                <a:solidFill>
                  <a:srgbClr val="5E0000"/>
                </a:solidFill>
              </a:rPr>
              <a:t>同心干，</a:t>
            </a:r>
            <a:endParaRPr lang="zh-CN" altLang="en-US" sz="1600">
              <a:solidFill>
                <a:srgbClr val="5E0000"/>
              </a:solidFill>
            </a:endParaRPr>
          </a:p>
          <a:p>
            <a:r>
              <a:rPr lang="zh-CN" altLang="en-US" sz="1600">
                <a:solidFill>
                  <a:srgbClr val="5E0000"/>
                </a:solidFill>
              </a:rPr>
              <a:t>不周山下红旗乱。</a:t>
            </a:r>
            <a:endParaRPr lang="zh-CN" altLang="en-US" sz="1600">
              <a:solidFill>
                <a:srgbClr val="5E0000"/>
              </a:solidFill>
            </a:endParaRPr>
          </a:p>
        </p:txBody>
      </p:sp>
      <p:sp>
        <p:nvSpPr>
          <p:cNvPr id="5" name="文本框 4"/>
          <p:cNvSpPr txBox="1"/>
          <p:nvPr/>
        </p:nvSpPr>
        <p:spPr>
          <a:xfrm>
            <a:off x="998855" y="1076960"/>
            <a:ext cx="2540000" cy="2368550"/>
          </a:xfrm>
          <a:prstGeom prst="rect">
            <a:avLst/>
          </a:prstGeom>
          <a:noFill/>
        </p:spPr>
        <p:txBody>
          <a:bodyPr wrap="square" rtlCol="0" anchor="t">
            <a:spAutoFit/>
          </a:bodyPr>
          <a:p>
            <a:r>
              <a:rPr lang="zh-CN" altLang="en-US" sz="2000" b="1">
                <a:solidFill>
                  <a:srgbClr val="5E0000"/>
                </a:solidFill>
              </a:rPr>
              <a:t>西江月·井冈山</a:t>
            </a:r>
            <a:endParaRPr lang="zh-CN" altLang="en-US">
              <a:solidFill>
                <a:srgbClr val="5E0000"/>
              </a:solidFill>
            </a:endParaRPr>
          </a:p>
          <a:p>
            <a:r>
              <a:rPr lang="zh-CN" altLang="en-US" sz="1600">
                <a:solidFill>
                  <a:srgbClr val="5E0000"/>
                </a:solidFill>
              </a:rPr>
              <a:t>山下旌旗在望，</a:t>
            </a:r>
            <a:endParaRPr lang="zh-CN" altLang="en-US" sz="1600">
              <a:solidFill>
                <a:srgbClr val="5E0000"/>
              </a:solidFill>
            </a:endParaRPr>
          </a:p>
          <a:p>
            <a:r>
              <a:rPr lang="zh-CN" altLang="en-US" sz="1600">
                <a:solidFill>
                  <a:srgbClr val="5E0000"/>
                </a:solidFill>
              </a:rPr>
              <a:t>山头鼓角相闻。</a:t>
            </a:r>
            <a:endParaRPr lang="zh-CN" altLang="en-US" sz="1600">
              <a:solidFill>
                <a:srgbClr val="5E0000"/>
              </a:solidFill>
            </a:endParaRPr>
          </a:p>
          <a:p>
            <a:r>
              <a:rPr lang="zh-CN" altLang="en-US" sz="1600">
                <a:solidFill>
                  <a:srgbClr val="5E0000"/>
                </a:solidFill>
              </a:rPr>
              <a:t>敌军围困万千重，</a:t>
            </a:r>
            <a:endParaRPr lang="zh-CN" altLang="en-US" sz="1600">
              <a:solidFill>
                <a:srgbClr val="5E0000"/>
              </a:solidFill>
            </a:endParaRPr>
          </a:p>
          <a:p>
            <a:r>
              <a:rPr lang="zh-CN" altLang="en-US" sz="1600">
                <a:solidFill>
                  <a:srgbClr val="5E0000"/>
                </a:solidFill>
              </a:rPr>
              <a:t>我自岿然不动。</a:t>
            </a:r>
            <a:endParaRPr lang="zh-CN" altLang="en-US" sz="1600">
              <a:solidFill>
                <a:srgbClr val="5E0000"/>
              </a:solidFill>
            </a:endParaRPr>
          </a:p>
          <a:p>
            <a:r>
              <a:rPr lang="zh-CN" altLang="en-US" sz="1600">
                <a:solidFill>
                  <a:srgbClr val="5E0000"/>
                </a:solidFill>
              </a:rPr>
              <a:t>早已森严壁垒，</a:t>
            </a:r>
            <a:endParaRPr lang="zh-CN" altLang="en-US" sz="1600">
              <a:solidFill>
                <a:srgbClr val="5E0000"/>
              </a:solidFill>
            </a:endParaRPr>
          </a:p>
          <a:p>
            <a:r>
              <a:rPr lang="zh-CN" altLang="en-US" sz="1600">
                <a:solidFill>
                  <a:srgbClr val="5E0000"/>
                </a:solidFill>
              </a:rPr>
              <a:t>更加众志成城。</a:t>
            </a:r>
            <a:endParaRPr lang="zh-CN" altLang="en-US" sz="1600">
              <a:solidFill>
                <a:srgbClr val="5E0000"/>
              </a:solidFill>
            </a:endParaRPr>
          </a:p>
          <a:p>
            <a:r>
              <a:rPr lang="zh-CN" altLang="en-US" sz="1600">
                <a:solidFill>
                  <a:srgbClr val="5E0000"/>
                </a:solidFill>
              </a:rPr>
              <a:t>黄洋界上炮声隆，</a:t>
            </a:r>
            <a:endParaRPr lang="zh-CN" altLang="en-US" sz="1600">
              <a:solidFill>
                <a:srgbClr val="5E0000"/>
              </a:solidFill>
            </a:endParaRPr>
          </a:p>
          <a:p>
            <a:r>
              <a:rPr lang="zh-CN" altLang="en-US" sz="1600">
                <a:solidFill>
                  <a:srgbClr val="5E0000"/>
                </a:solidFill>
              </a:rPr>
              <a:t>报道敌军宵遁。</a:t>
            </a:r>
            <a:endParaRPr lang="zh-CN" altLang="en-US" sz="1600">
              <a:solidFill>
                <a:srgbClr val="5E0000"/>
              </a:solidFill>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53975" y="5163820"/>
            <a:ext cx="12137390" cy="227647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948055" y="1115695"/>
            <a:ext cx="10295255" cy="1419860"/>
          </a:xfrm>
          <a:prstGeom prst="rect">
            <a:avLst/>
          </a:prstGeom>
          <a:noFill/>
        </p:spPr>
        <p:txBody>
          <a:bodyPr wrap="square" rtlCol="0" anchor="t">
            <a:spAutoFit/>
          </a:bodyPr>
          <a:p>
            <a:pPr>
              <a:lnSpc>
                <a:spcPct val="120000"/>
              </a:lnSpc>
            </a:pPr>
            <a:r>
              <a:rPr lang="zh-CN" altLang="en-US">
                <a:solidFill>
                  <a:srgbClr val="5E0000"/>
                </a:solidFill>
              </a:rPr>
              <a:t>自离开苏区突破历次封锁线，红军损失如下： 第一道封锁线，损失3700余人；第二道封锁线，损失9700余人；第三道封锁线，损失8600余人；</a:t>
            </a:r>
            <a:r>
              <a:rPr lang="zh-CN" altLang="en-US" u="sng">
                <a:solidFill>
                  <a:srgbClr val="5E0000"/>
                </a:solidFill>
              </a:rPr>
              <a:t>第四道封锁线，也就是湘江之战，共损失近38000人</a:t>
            </a:r>
            <a:r>
              <a:rPr lang="zh-CN" altLang="en-US">
                <a:solidFill>
                  <a:srgbClr val="5E0000"/>
                </a:solidFill>
              </a:rPr>
              <a:t>，而且主要是骨干作战部队。加上沿途红军征召的新兵，此时红军已不足30000人。</a:t>
            </a:r>
            <a:r>
              <a:rPr lang="zh-CN" altLang="en-US" u="sng">
                <a:solidFill>
                  <a:srgbClr val="5E0000"/>
                </a:solidFill>
                <a:sym typeface="+mn-ea"/>
              </a:rPr>
              <a:t>湘江因为战役的惨烈已经被将士们的鲜血染成了一条血河。</a:t>
            </a:r>
            <a:r>
              <a:rPr lang="zh-CN" altLang="en-US" u="sng">
                <a:solidFill>
                  <a:srgbClr val="5E0000"/>
                </a:solidFill>
              </a:rPr>
              <a:t>当地还流传着这样一句话"</a:t>
            </a:r>
            <a:r>
              <a:rPr lang="zh-CN" altLang="en-US" u="sng">
                <a:solidFill>
                  <a:srgbClr val="FF0000"/>
                </a:solidFill>
              </a:rPr>
              <a:t>三年不饮湘江水，十年不食湘江鱼"</a:t>
            </a:r>
            <a:r>
              <a:rPr lang="zh-CN" altLang="en-US" u="sng">
                <a:solidFill>
                  <a:srgbClr val="5E0000"/>
                </a:solidFill>
              </a:rPr>
              <a:t>。</a:t>
            </a:r>
            <a:endParaRPr lang="zh-CN" altLang="en-US" u="sng">
              <a:solidFill>
                <a:srgbClr val="5E0000"/>
              </a:solidFill>
            </a:endParaRPr>
          </a:p>
        </p:txBody>
      </p:sp>
      <p:pic>
        <p:nvPicPr>
          <p:cNvPr id="6" name="图片 5" descr="微信图片_20210602205503"/>
          <p:cNvPicPr>
            <a:picLocks noChangeAspect="1"/>
          </p:cNvPicPr>
          <p:nvPr/>
        </p:nvPicPr>
        <p:blipFill>
          <a:blip r:embed="rId5"/>
          <a:stretch>
            <a:fillRect/>
          </a:stretch>
        </p:blipFill>
        <p:spPr>
          <a:xfrm>
            <a:off x="692150" y="2840355"/>
            <a:ext cx="5577840" cy="3035935"/>
          </a:xfrm>
          <a:prstGeom prst="rect">
            <a:avLst/>
          </a:prstGeom>
        </p:spPr>
      </p:pic>
      <p:pic>
        <p:nvPicPr>
          <p:cNvPr id="7" name="图片 6" descr="微信图片_20210602205514"/>
          <p:cNvPicPr>
            <a:picLocks noChangeAspect="1"/>
          </p:cNvPicPr>
          <p:nvPr/>
        </p:nvPicPr>
        <p:blipFill>
          <a:blip r:embed="rId6"/>
          <a:stretch>
            <a:fillRect/>
          </a:stretch>
        </p:blipFill>
        <p:spPr>
          <a:xfrm>
            <a:off x="6430645" y="2888615"/>
            <a:ext cx="5075555" cy="2987675"/>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2" name="Rectangle 2"/>
          <p:cNvSpPr/>
          <p:nvPr/>
        </p:nvSpPr>
        <p:spPr>
          <a:xfrm>
            <a:off x="2388243" y="1228763"/>
            <a:ext cx="7368525" cy="616905"/>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pPr algn="ctr"/>
            <a:r>
              <a:rPr lang="zh-CN" altLang="en-US" sz="3735" b="1" dirty="0">
                <a:solidFill>
                  <a:srgbClr val="C00000"/>
                </a:solidFill>
                <a:latin typeface="+mn-lt"/>
                <a:ea typeface="+mn-ea"/>
                <a:cs typeface="+mn-ea"/>
                <a:sym typeface="+mn-lt"/>
              </a:rPr>
              <a:t>遵义会议和长征胜利</a:t>
            </a:r>
            <a:endParaRPr lang="zh-CN" altLang="en-US" sz="3735" b="1" dirty="0">
              <a:solidFill>
                <a:srgbClr val="C00000"/>
              </a:solidFill>
              <a:latin typeface="+mn-lt"/>
              <a:ea typeface="+mn-ea"/>
              <a:cs typeface="+mn-ea"/>
              <a:sym typeface="+mn-lt"/>
            </a:endParaRPr>
          </a:p>
        </p:txBody>
      </p:sp>
      <p:sp>
        <p:nvSpPr>
          <p:cNvPr id="2" name="矩形 1"/>
          <p:cNvSpPr>
            <a:spLocks noChangeAspect="1"/>
          </p:cNvSpPr>
          <p:nvPr/>
        </p:nvSpPr>
        <p:spPr>
          <a:xfrm>
            <a:off x="661123" y="2172261"/>
            <a:ext cx="2497108" cy="1460852"/>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遵义</a:t>
            </a:r>
            <a:endParaRPr lang="en-US" altLang="zh-CN" sz="3735" b="1" dirty="0">
              <a:solidFill>
                <a:srgbClr val="FFF8E6"/>
              </a:solidFill>
              <a:cs typeface="+mn-ea"/>
              <a:sym typeface="+mn-lt"/>
            </a:endParaRPr>
          </a:p>
          <a:p>
            <a:pPr algn="ctr"/>
            <a:r>
              <a:rPr lang="zh-CN" altLang="en-US" sz="3735" b="1" dirty="0">
                <a:solidFill>
                  <a:srgbClr val="FFF8E6"/>
                </a:solidFill>
                <a:cs typeface="+mn-ea"/>
                <a:sym typeface="+mn-lt"/>
              </a:rPr>
              <a:t>会议</a:t>
            </a:r>
            <a:endParaRPr lang="zh-CN" altLang="en-US" sz="3735" b="1" dirty="0">
              <a:solidFill>
                <a:srgbClr val="FFF8E6"/>
              </a:solidFill>
              <a:cs typeface="+mn-ea"/>
              <a:sym typeface="+mn-lt"/>
            </a:endParaRPr>
          </a:p>
        </p:txBody>
      </p:sp>
      <p:sp>
        <p:nvSpPr>
          <p:cNvPr id="3" name="矩形 2"/>
          <p:cNvSpPr/>
          <p:nvPr/>
        </p:nvSpPr>
        <p:spPr>
          <a:xfrm>
            <a:off x="3321800" y="1945490"/>
            <a:ext cx="8004684" cy="1816100"/>
          </a:xfrm>
          <a:prstGeom prst="rect">
            <a:avLst/>
          </a:prstGeom>
        </p:spPr>
        <p:txBody>
          <a:bodyPr wrap="square">
            <a:spAutoFit/>
          </a:bodyPr>
          <a:p>
            <a:pPr algn="just" eaLnBrk="1">
              <a:lnSpc>
                <a:spcPct val="120000"/>
              </a:lnSpc>
            </a:pPr>
            <a:r>
              <a:rPr lang="en-US" altLang="zh-CN" sz="1865" dirty="0">
                <a:solidFill>
                  <a:srgbClr val="5F0F05"/>
                </a:solidFill>
                <a:cs typeface="+mn-ea"/>
                <a:sym typeface="+mn-lt"/>
              </a:rPr>
              <a:t>      </a:t>
            </a:r>
            <a:r>
              <a:rPr lang="zh-CN" altLang="en-US" sz="1865" u="sng" dirty="0">
                <a:solidFill>
                  <a:srgbClr val="5F0F05"/>
                </a:solidFill>
                <a:cs typeface="+mn-ea"/>
                <a:sym typeface="+mn-lt"/>
              </a:rPr>
              <a:t>1935年1月在贵州遵义召开的独立自主地解决中国革命问题的一次极其重要的会议。</a:t>
            </a:r>
            <a:r>
              <a:rPr lang="zh-CN" altLang="en-US" sz="1865" dirty="0">
                <a:solidFill>
                  <a:srgbClr val="5F0F05"/>
                </a:solidFill>
                <a:cs typeface="+mn-ea"/>
                <a:sym typeface="+mn-lt"/>
              </a:rPr>
              <a:t>在红军第五次反“围剿”失败和长征初期严重受挫的情况下，为了纠正王明“左”倾领导在军事指挥上的错误而召开。这次</a:t>
            </a:r>
            <a:r>
              <a:rPr lang="zh-CN" altLang="en-US" sz="1865" u="sng" dirty="0">
                <a:solidFill>
                  <a:srgbClr val="5F0F05"/>
                </a:solidFill>
                <a:cs typeface="+mn-ea"/>
                <a:sym typeface="+mn-lt"/>
              </a:rPr>
              <a:t>会议确立以毛泽东为代表的马克思主义正确路线在中共中央的领导地位，挽救了党、挽救了红军、挽救了革命，是党的历史上一个生死攸关的转折点。</a:t>
            </a:r>
            <a:endParaRPr lang="en-US" altLang="zh-CN" sz="1865" u="sng" dirty="0">
              <a:solidFill>
                <a:srgbClr val="5F0F05"/>
              </a:solidFill>
              <a:cs typeface="+mn-ea"/>
              <a:sym typeface="+mn-lt"/>
            </a:endParaRPr>
          </a:p>
        </p:txBody>
      </p:sp>
      <p:pic>
        <p:nvPicPr>
          <p:cNvPr id="5" name="图片 4"/>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661124" y="3829272"/>
            <a:ext cx="2497107" cy="1915325"/>
          </a:xfrm>
          <a:prstGeom prst="rect">
            <a:avLst/>
          </a:prstGeom>
        </p:spPr>
      </p:pic>
      <p:pic>
        <p:nvPicPr>
          <p:cNvPr id="6" name="图片 5"/>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3343389" y="3829272"/>
            <a:ext cx="3200811" cy="1915328"/>
          </a:xfrm>
          <a:prstGeom prst="rect">
            <a:avLst/>
          </a:prstGeom>
        </p:spPr>
      </p:pic>
      <p:pic>
        <p:nvPicPr>
          <p:cNvPr id="7" name="图片 6"/>
          <p:cNvPicPr>
            <a:picLocks noChangeAspect="1"/>
          </p:cNvPicPr>
          <p:nvPr/>
        </p:nvPicPr>
        <p:blipFill>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tretch>
            <a:fillRect/>
          </a:stretch>
        </p:blipFill>
        <p:spPr>
          <a:xfrm>
            <a:off x="6729359" y="3822777"/>
            <a:ext cx="2822349" cy="1915328"/>
          </a:xfrm>
          <a:prstGeom prst="rect">
            <a:avLst/>
          </a:prstGeom>
        </p:spPr>
      </p:pic>
      <p:sp>
        <p:nvSpPr>
          <p:cNvPr id="16" name="矩形 15"/>
          <p:cNvSpPr>
            <a:spLocks noChangeAspect="1"/>
          </p:cNvSpPr>
          <p:nvPr/>
        </p:nvSpPr>
        <p:spPr>
          <a:xfrm>
            <a:off x="9736868" y="3822777"/>
            <a:ext cx="1756809" cy="1915328"/>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665" b="1" dirty="0">
                <a:solidFill>
                  <a:srgbClr val="FFF8E6"/>
                </a:solidFill>
                <a:cs typeface="+mn-ea"/>
                <a:sym typeface="+mn-lt"/>
              </a:rPr>
              <a:t>红军三大主力会宁会师</a:t>
            </a:r>
            <a:endParaRPr lang="zh-CN" altLang="en-US" sz="2665" b="1" dirty="0">
              <a:solidFill>
                <a:srgbClr val="FFF8E6"/>
              </a:solidFill>
              <a:cs typeface="+mn-ea"/>
              <a:sym typeface="+mn-lt"/>
            </a:endParaRPr>
          </a:p>
        </p:txBody>
      </p:sp>
      <p:sp>
        <p:nvSpPr>
          <p:cNvPr id="15" name="矩形 14"/>
          <p:cNvSpPr>
            <a:spLocks noChangeAspect="1"/>
          </p:cNvSpPr>
          <p:nvPr/>
        </p:nvSpPr>
        <p:spPr>
          <a:xfrm>
            <a:off x="661125" y="5862319"/>
            <a:ext cx="5883076" cy="61828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a:solidFill>
                  <a:srgbClr val="FFF8E6"/>
                </a:solidFill>
                <a:cs typeface="+mn-ea"/>
                <a:sym typeface="+mn-lt"/>
              </a:rPr>
              <a:t>遵义会议标志着中国共产党从幼稚走向成熟</a:t>
            </a:r>
            <a:endParaRPr lang="zh-CN" altLang="en-US" sz="1865" b="1" dirty="0">
              <a:solidFill>
                <a:srgbClr val="FFF8E6"/>
              </a:solidFill>
              <a:cs typeface="+mn-ea"/>
              <a:sym typeface="+mn-lt"/>
            </a:endParaRPr>
          </a:p>
        </p:txBody>
      </p:sp>
      <p:sp>
        <p:nvSpPr>
          <p:cNvPr id="8" name="矩形 7"/>
          <p:cNvSpPr>
            <a:spLocks noChangeAspect="1"/>
          </p:cNvSpPr>
          <p:nvPr/>
        </p:nvSpPr>
        <p:spPr>
          <a:xfrm>
            <a:off x="6729360" y="5862319"/>
            <a:ext cx="4764317" cy="618287"/>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865" b="1" dirty="0">
                <a:solidFill>
                  <a:srgbClr val="FFF8E6"/>
                </a:solidFill>
                <a:cs typeface="+mn-ea"/>
                <a:sym typeface="+mn-lt"/>
              </a:rPr>
              <a:t>红军三大主力会师，标志着长征的胜利结束</a:t>
            </a:r>
            <a:endParaRPr lang="zh-CN" altLang="en-US" sz="1865" b="1" dirty="0">
              <a:solidFill>
                <a:srgbClr val="FFF8E6"/>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27171" t="56528"/>
          <a:stretch>
            <a:fillRect/>
          </a:stretch>
        </p:blipFill>
        <p:spPr>
          <a:xfrm flipH="1">
            <a:off x="-2" y="5462954"/>
            <a:ext cx="12192002" cy="1976757"/>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 y="-5461"/>
            <a:ext cx="4937619" cy="1402811"/>
          </a:xfrm>
          <a:prstGeom prst="rect">
            <a:avLst/>
          </a:prstGeom>
        </p:spPr>
      </p:pic>
      <p:grpSp>
        <p:nvGrpSpPr>
          <p:cNvPr id="6" name="组合 5"/>
          <p:cNvGrpSpPr/>
          <p:nvPr/>
        </p:nvGrpSpPr>
        <p:grpSpPr>
          <a:xfrm>
            <a:off x="4452847" y="1118248"/>
            <a:ext cx="5585026" cy="523537"/>
            <a:chOff x="5482419" y="383590"/>
            <a:chExt cx="5585025" cy="523536"/>
          </a:xfrm>
        </p:grpSpPr>
        <p:sp>
          <p:nvSpPr>
            <p:cNvPr id="7" name="圆角矩形 10"/>
            <p:cNvSpPr/>
            <p:nvPr/>
          </p:nvSpPr>
          <p:spPr>
            <a:xfrm>
              <a:off x="5482419" y="383590"/>
              <a:ext cx="5585025" cy="523220"/>
            </a:xfrm>
            <a:prstGeom prst="roundRect">
              <a:avLst/>
            </a:prstGeom>
            <a:blipFill>
              <a:blip r:embed="rId4"/>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8" name="矩形 7"/>
            <p:cNvSpPr/>
            <p:nvPr/>
          </p:nvSpPr>
          <p:spPr>
            <a:xfrm>
              <a:off x="5975626" y="446752"/>
              <a:ext cx="4833145" cy="4603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新民主主义革命时期</a:t>
              </a:r>
              <a:r>
                <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9" name="圆角矩形 12"/>
            <p:cNvSpPr>
              <a:spLocks noChangeAspect="1"/>
            </p:cNvSpPr>
            <p:nvPr/>
          </p:nvSpPr>
          <p:spPr>
            <a:xfrm>
              <a:off x="5544405" y="429200"/>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1</a:t>
              </a:r>
              <a:endParaRPr kumimoji="0" lang="zh-CN" altLang="en-US"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nvGrpSpPr>
          <p:cNvPr id="10" name="组合 9"/>
          <p:cNvGrpSpPr/>
          <p:nvPr/>
        </p:nvGrpSpPr>
        <p:grpSpPr>
          <a:xfrm>
            <a:off x="4452847" y="1819393"/>
            <a:ext cx="5585026" cy="523221"/>
            <a:chOff x="5544649" y="1533136"/>
            <a:chExt cx="5585025" cy="523220"/>
          </a:xfrm>
        </p:grpSpPr>
        <p:sp>
          <p:nvSpPr>
            <p:cNvPr id="11" name="圆角矩形 14"/>
            <p:cNvSpPr/>
            <p:nvPr/>
          </p:nvSpPr>
          <p:spPr>
            <a:xfrm>
              <a:off x="5544649" y="1533136"/>
              <a:ext cx="5585025" cy="523220"/>
            </a:xfrm>
            <a:prstGeom prst="roundRect">
              <a:avLst/>
            </a:prstGeom>
            <a:blipFill>
              <a:blip r:embed="rId4"/>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12" name="矩形 11"/>
            <p:cNvSpPr/>
            <p:nvPr/>
          </p:nvSpPr>
          <p:spPr>
            <a:xfrm>
              <a:off x="5906599" y="1550281"/>
              <a:ext cx="4770754" cy="4603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社会主义革命和建设时期</a:t>
              </a:r>
              <a:endPar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13" name="圆角矩形 16"/>
            <p:cNvSpPr>
              <a:spLocks noChangeAspect="1"/>
            </p:cNvSpPr>
            <p:nvPr/>
          </p:nvSpPr>
          <p:spPr>
            <a:xfrm>
              <a:off x="5600920" y="1578746"/>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2</a:t>
              </a:r>
              <a:endParaRPr kumimoji="0" lang="zh-CN" altLang="en-US"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nvGrpSpPr>
          <p:cNvPr id="14" name="组合 13"/>
          <p:cNvGrpSpPr/>
          <p:nvPr/>
        </p:nvGrpSpPr>
        <p:grpSpPr>
          <a:xfrm>
            <a:off x="4452847" y="2521176"/>
            <a:ext cx="5585026" cy="523221"/>
            <a:chOff x="5482419" y="1351090"/>
            <a:chExt cx="5585025" cy="523220"/>
          </a:xfrm>
        </p:grpSpPr>
        <p:sp>
          <p:nvSpPr>
            <p:cNvPr id="15" name="圆角矩形 18"/>
            <p:cNvSpPr/>
            <p:nvPr/>
          </p:nvSpPr>
          <p:spPr>
            <a:xfrm>
              <a:off x="5482419" y="1351090"/>
              <a:ext cx="5585025" cy="523220"/>
            </a:xfrm>
            <a:prstGeom prst="roundRect">
              <a:avLst/>
            </a:prstGeom>
            <a:blipFill>
              <a:blip r:embed="rId4"/>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16" name="矩形 15"/>
            <p:cNvSpPr/>
            <p:nvPr/>
          </p:nvSpPr>
          <p:spPr>
            <a:xfrm>
              <a:off x="5975624" y="1429720"/>
              <a:ext cx="4833146" cy="3987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改革开放和社会主义现代化建设新时期</a:t>
              </a:r>
              <a:endPar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17" name="圆角矩形 20"/>
            <p:cNvSpPr>
              <a:spLocks noChangeAspect="1"/>
            </p:cNvSpPr>
            <p:nvPr/>
          </p:nvSpPr>
          <p:spPr>
            <a:xfrm>
              <a:off x="5544405" y="1396700"/>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3</a:t>
              </a:r>
              <a:endParaRPr kumimoji="0" lang="zh-CN" altLang="en-US"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nvGrpSpPr>
          <p:cNvPr id="18" name="组合 17"/>
          <p:cNvGrpSpPr/>
          <p:nvPr/>
        </p:nvGrpSpPr>
        <p:grpSpPr>
          <a:xfrm>
            <a:off x="4452847" y="3266141"/>
            <a:ext cx="5585026" cy="523752"/>
            <a:chOff x="5489404" y="1744987"/>
            <a:chExt cx="5585025" cy="523751"/>
          </a:xfrm>
        </p:grpSpPr>
        <p:sp>
          <p:nvSpPr>
            <p:cNvPr id="19" name="圆角矩形 22"/>
            <p:cNvSpPr/>
            <p:nvPr/>
          </p:nvSpPr>
          <p:spPr>
            <a:xfrm>
              <a:off x="5489404" y="1744987"/>
              <a:ext cx="5585025" cy="523220"/>
            </a:xfrm>
            <a:prstGeom prst="roundRect">
              <a:avLst/>
            </a:prstGeom>
            <a:blipFill>
              <a:blip r:embed="rId4"/>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中国特色社会主义进入新时代</a:t>
              </a:r>
              <a:endParaRPr kumimoji="0" lang="zh-CN" altLang="en-US"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0" name="矩形 19"/>
            <p:cNvSpPr/>
            <p:nvPr/>
          </p:nvSpPr>
          <p:spPr>
            <a:xfrm>
              <a:off x="6170944" y="1854719"/>
              <a:ext cx="4833146" cy="4140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Arial" panose="020B0604020202020204" pitchFamily="34" charset="0"/>
              </a:endParaRPr>
            </a:p>
          </p:txBody>
        </p:sp>
        <p:sp>
          <p:nvSpPr>
            <p:cNvPr id="21" name="圆角矩形 24"/>
            <p:cNvSpPr>
              <a:spLocks noChangeAspect="1"/>
            </p:cNvSpPr>
            <p:nvPr/>
          </p:nvSpPr>
          <p:spPr>
            <a:xfrm>
              <a:off x="5545675" y="1791232"/>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4</a:t>
              </a:r>
              <a:endParaRPr kumimoji="0" lang="zh-CN" altLang="en-US"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
        <p:nvSpPr>
          <p:cNvPr id="23" name="矩形 22"/>
          <p:cNvSpPr/>
          <p:nvPr/>
        </p:nvSpPr>
        <p:spPr>
          <a:xfrm>
            <a:off x="1965325" y="2004060"/>
            <a:ext cx="1703070" cy="2122805"/>
          </a:xfrm>
          <a:prstGeom prst="rect">
            <a:avLst/>
          </a:prstGeom>
        </p:spPr>
        <p:txBody>
          <a:bodyPr wrap="square">
            <a:spAutoFit/>
          </a:bodyPr>
          <a:lstStyle/>
          <a:p>
            <a:pPr lvl="0" algn="ctr"/>
            <a:r>
              <a:rPr kumimoji="1" lang="zh-CN" altLang="en-US" sz="6600" dirty="0">
                <a:gradFill flip="none" rotWithShape="1">
                  <a:gsLst>
                    <a:gs pos="100000">
                      <a:srgbClr val="A41105"/>
                    </a:gs>
                    <a:gs pos="0">
                      <a:srgbClr val="FF081D"/>
                    </a:gs>
                  </a:gsLst>
                  <a:lin ang="5400000" scaled="1"/>
                  <a:tileRect/>
                </a:gradFill>
                <a:latin typeface="微软雅黑" panose="020B0503020204020204" pitchFamily="34" charset="-122"/>
                <a:ea typeface="微软雅黑" panose="020B0503020204020204" pitchFamily="34" charset="-122"/>
              </a:rPr>
              <a:t>目录</a:t>
            </a:r>
            <a:endParaRPr kumimoji="1" lang="zh-CN" altLang="en-US" sz="6600" dirty="0">
              <a:gradFill flip="none" rotWithShape="1">
                <a:gsLst>
                  <a:gs pos="100000">
                    <a:srgbClr val="A41105"/>
                  </a:gs>
                  <a:gs pos="0">
                    <a:srgbClr val="FF081D"/>
                  </a:gs>
                </a:gsLst>
                <a:lin ang="5400000" scaled="1"/>
                <a:tileRect/>
              </a:gradFill>
              <a:latin typeface="微软雅黑" panose="020B0503020204020204" pitchFamily="34" charset="-122"/>
              <a:ea typeface="微软雅黑" panose="020B0503020204020204" pitchFamily="34" charset="-122"/>
            </a:endParaRPr>
          </a:p>
        </p:txBody>
      </p:sp>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325" y="820420"/>
            <a:ext cx="1177925" cy="1118870"/>
          </a:xfrm>
          <a:prstGeom prst="rect">
            <a:avLst/>
          </a:prstGeom>
        </p:spPr>
      </p:pic>
      <p:sp>
        <p:nvSpPr>
          <p:cNvPr id="2" name="圆角矩形 14"/>
          <p:cNvSpPr/>
          <p:nvPr/>
        </p:nvSpPr>
        <p:spPr>
          <a:xfrm>
            <a:off x="4452847" y="3943468"/>
            <a:ext cx="5585026" cy="523221"/>
          </a:xfrm>
          <a:prstGeom prst="roundRect">
            <a:avLst/>
          </a:prstGeom>
          <a:blipFill>
            <a:blip r:embed="rId4"/>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党的百年光辉历程给我们的深刻启示</a:t>
            </a:r>
            <a:endParaRPr kumimoji="0" lang="zh-CN" altLang="en-US" sz="2000" b="1" i="0" u="none" strike="noStrike" kern="1200" cap="none" spc="0" normalizeH="0" baseline="0" noProof="0">
              <a:ln>
                <a:noFill/>
              </a:ln>
              <a:solidFill>
                <a:prstClr val="white"/>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3" name="圆角矩形 12"/>
          <p:cNvSpPr>
            <a:spLocks noChangeAspect="1"/>
          </p:cNvSpPr>
          <p:nvPr/>
        </p:nvSpPr>
        <p:spPr>
          <a:xfrm>
            <a:off x="4514833" y="3988973"/>
            <a:ext cx="430993" cy="432001"/>
          </a:xfrm>
          <a:prstGeom prst="roundRect">
            <a:avLst/>
          </a:prstGeom>
          <a:solidFill>
            <a:srgbClr val="FFC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5</a:t>
            </a:r>
            <a:endParaRPr kumimoji="0" lang="en-US" altLang="zh-CN" sz="2800" b="1" i="0" u="none" strike="noStrike" kern="0" cap="none" spc="0" normalizeH="0" baseline="0" noProof="0" dirty="0">
              <a:ln>
                <a:noFill/>
              </a:ln>
              <a:solidFill>
                <a:srgbClr val="BE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4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nvPicPr>
        <p:blipFill>
          <a:blip r:embed="rId5"/>
          <a:stretch>
            <a:fillRect/>
          </a:stretch>
        </p:blipFill>
        <p:spPr>
          <a:xfrm>
            <a:off x="1414780" y="1143000"/>
            <a:ext cx="9051290" cy="518541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0" name="矩形 9"/>
          <p:cNvSpPr/>
          <p:nvPr/>
        </p:nvSpPr>
        <p:spPr>
          <a:xfrm>
            <a:off x="4829281" y="1441568"/>
            <a:ext cx="2567305" cy="661035"/>
          </a:xfrm>
          <a:prstGeom prst="rect">
            <a:avLst/>
          </a:prstGeom>
        </p:spPr>
        <p:txBody>
          <a:bodyPr wrap="none">
            <a:spAutoFit/>
          </a:bodyPr>
          <a:p>
            <a:pPr algn="ctr"/>
            <a:r>
              <a:rPr lang="zh-CN" altLang="en-US" sz="3735" b="1" dirty="0">
                <a:solidFill>
                  <a:srgbClr val="C00000"/>
                </a:solidFill>
                <a:cs typeface="+mn-ea"/>
                <a:sym typeface="+mn-lt"/>
              </a:rPr>
              <a:t>长征的意义</a:t>
            </a:r>
            <a:endParaRPr lang="zh-CN" altLang="en-US" sz="3735" b="1" dirty="0">
              <a:solidFill>
                <a:srgbClr val="C00000"/>
              </a:solidFill>
              <a:cs typeface="+mn-ea"/>
              <a:sym typeface="+mn-lt"/>
            </a:endParaRPr>
          </a:p>
        </p:txBody>
      </p:sp>
      <p:grpSp>
        <p:nvGrpSpPr>
          <p:cNvPr id="2" name="组合 1"/>
          <p:cNvGrpSpPr/>
          <p:nvPr/>
        </p:nvGrpSpPr>
        <p:grpSpPr>
          <a:xfrm>
            <a:off x="643839" y="2310036"/>
            <a:ext cx="5304756" cy="1945042"/>
            <a:chOff x="-2646927" y="1330536"/>
            <a:chExt cx="3978567" cy="1458782"/>
          </a:xfrm>
        </p:grpSpPr>
        <p:sp>
          <p:nvSpPr>
            <p:cNvPr id="3" name="TextBox 19"/>
            <p:cNvSpPr txBox="1"/>
            <p:nvPr/>
          </p:nvSpPr>
          <p:spPr>
            <a:xfrm>
              <a:off x="-2629168" y="1951723"/>
              <a:ext cx="3960808" cy="715725"/>
            </a:xfrm>
            <a:prstGeom prst="rect">
              <a:avLst/>
            </a:prstGeom>
            <a:noFill/>
          </p:spPr>
          <p:txBody>
            <a:bodyPr wrap="square" rtlCol="0">
              <a:spAutoFit/>
            </a:bodyPr>
            <a:p>
              <a:pPr algn="ctr"/>
              <a:r>
                <a:rPr lang="zh-CN" altLang="en-US" sz="1865" kern="100" dirty="0">
                  <a:solidFill>
                    <a:srgbClr val="5F0F05"/>
                  </a:solidFill>
                  <a:cs typeface="+mn-ea"/>
                  <a:sym typeface="+mn-lt"/>
                </a:rPr>
                <a:t>在两年多的时间里，粉碎了国民党几十万军队的围追堵截，克服了重重艰难险阻，纵横十四省，胜利完成了战略大转移。</a:t>
              </a:r>
              <a:endParaRPr lang="zh-CN" altLang="en-US" sz="1865" kern="100" dirty="0">
                <a:solidFill>
                  <a:srgbClr val="5F0F05"/>
                </a:solidFill>
                <a:cs typeface="+mn-ea"/>
                <a:sym typeface="+mn-lt"/>
              </a:endParaRPr>
            </a:p>
          </p:txBody>
        </p:sp>
        <p:sp>
          <p:nvSpPr>
            <p:cNvPr id="13" name="矩形 12"/>
            <p:cNvSpPr/>
            <p:nvPr/>
          </p:nvSpPr>
          <p:spPr>
            <a:xfrm>
              <a:off x="-2646927" y="1597496"/>
              <a:ext cx="3978567" cy="11918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kern="100" dirty="0">
                <a:solidFill>
                  <a:srgbClr val="5F0F05"/>
                </a:solidFill>
                <a:cs typeface="+mn-ea"/>
                <a:sym typeface="+mn-lt"/>
              </a:endParaRPr>
            </a:p>
          </p:txBody>
        </p:sp>
        <p:sp>
          <p:nvSpPr>
            <p:cNvPr id="12" name="矩形 11"/>
            <p:cNvSpPr/>
            <p:nvPr/>
          </p:nvSpPr>
          <p:spPr>
            <a:xfrm>
              <a:off x="-2254813" y="1330536"/>
              <a:ext cx="3194339" cy="5339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kern="100" dirty="0">
                  <a:solidFill>
                    <a:srgbClr val="FFF8E6"/>
                  </a:solidFill>
                  <a:cs typeface="+mn-ea"/>
                  <a:sym typeface="+mn-lt"/>
                </a:rPr>
                <a:t>长征的胜利挽救了中国革命</a:t>
              </a:r>
              <a:endParaRPr lang="zh-CN" altLang="en-US" sz="2400" b="1" kern="100" dirty="0">
                <a:solidFill>
                  <a:srgbClr val="FFF8E6"/>
                </a:solidFill>
                <a:cs typeface="+mn-ea"/>
                <a:sym typeface="+mn-lt"/>
              </a:endParaRPr>
            </a:p>
          </p:txBody>
        </p:sp>
      </p:grpSp>
      <p:grpSp>
        <p:nvGrpSpPr>
          <p:cNvPr id="19" name="组合 18"/>
          <p:cNvGrpSpPr/>
          <p:nvPr/>
        </p:nvGrpSpPr>
        <p:grpSpPr>
          <a:xfrm>
            <a:off x="6249318" y="2310035"/>
            <a:ext cx="5304756" cy="1945043"/>
            <a:chOff x="-2646927" y="1330536"/>
            <a:chExt cx="3978567" cy="1458782"/>
          </a:xfrm>
        </p:grpSpPr>
        <p:sp>
          <p:nvSpPr>
            <p:cNvPr id="20" name="TextBox 19"/>
            <p:cNvSpPr txBox="1"/>
            <p:nvPr/>
          </p:nvSpPr>
          <p:spPr>
            <a:xfrm>
              <a:off x="-2646927" y="1950066"/>
              <a:ext cx="3978566" cy="715725"/>
            </a:xfrm>
            <a:prstGeom prst="rect">
              <a:avLst/>
            </a:prstGeom>
            <a:noFill/>
          </p:spPr>
          <p:txBody>
            <a:bodyPr wrap="square" rtlCol="0">
              <a:spAutoFit/>
            </a:bodyPr>
            <a:p>
              <a:pPr algn="ctr"/>
              <a:r>
                <a:rPr lang="zh-CN" altLang="en-US" sz="1865" kern="100" dirty="0">
                  <a:solidFill>
                    <a:srgbClr val="5F0F05"/>
                  </a:solidFill>
                  <a:cs typeface="+mn-ea"/>
                  <a:sym typeface="+mn-lt"/>
                </a:rPr>
                <a:t>红军由长征开始时的</a:t>
              </a:r>
              <a:r>
                <a:rPr lang="en-US" altLang="zh-CN" sz="1865" kern="100" dirty="0">
                  <a:solidFill>
                    <a:srgbClr val="5F0F05"/>
                  </a:solidFill>
                  <a:cs typeface="+mn-ea"/>
                  <a:sym typeface="+mn-lt"/>
                </a:rPr>
                <a:t>30</a:t>
              </a:r>
              <a:r>
                <a:rPr lang="zh-CN" altLang="en-US" sz="1865" kern="100" dirty="0">
                  <a:solidFill>
                    <a:srgbClr val="5F0F05"/>
                  </a:solidFill>
                  <a:cs typeface="+mn-ea"/>
                  <a:sym typeface="+mn-lt"/>
                </a:rPr>
                <a:t>万人，最后到达陕北不足三万人。经过千锤百炼保存的党和红军的精华，构成了以后领导抗日战争和解放战争的主干。</a:t>
              </a:r>
              <a:endParaRPr lang="zh-CN" altLang="en-US" sz="1865" kern="100" dirty="0">
                <a:solidFill>
                  <a:srgbClr val="5F0F05"/>
                </a:solidFill>
                <a:cs typeface="+mn-ea"/>
                <a:sym typeface="+mn-lt"/>
              </a:endParaRPr>
            </a:p>
          </p:txBody>
        </p:sp>
        <p:sp>
          <p:nvSpPr>
            <p:cNvPr id="21" name="矩形 20"/>
            <p:cNvSpPr/>
            <p:nvPr/>
          </p:nvSpPr>
          <p:spPr>
            <a:xfrm>
              <a:off x="-2646927" y="1597496"/>
              <a:ext cx="3978567" cy="11918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kern="100" dirty="0">
                <a:solidFill>
                  <a:srgbClr val="5F0F05"/>
                </a:solidFill>
                <a:cs typeface="+mn-ea"/>
                <a:sym typeface="+mn-lt"/>
              </a:endParaRPr>
            </a:p>
          </p:txBody>
        </p:sp>
        <p:sp>
          <p:nvSpPr>
            <p:cNvPr id="22" name="矩形 21"/>
            <p:cNvSpPr/>
            <p:nvPr/>
          </p:nvSpPr>
          <p:spPr>
            <a:xfrm>
              <a:off x="-2254813" y="1330536"/>
              <a:ext cx="3194339" cy="5339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kern="100" dirty="0">
                  <a:solidFill>
                    <a:srgbClr val="FFF8E6"/>
                  </a:solidFill>
                  <a:cs typeface="+mn-ea"/>
                  <a:sym typeface="+mn-lt"/>
                </a:rPr>
                <a:t>长征锤炼了革命队伍</a:t>
              </a:r>
              <a:endParaRPr lang="zh-CN" altLang="en-US" sz="2400" b="1" kern="100" dirty="0">
                <a:solidFill>
                  <a:srgbClr val="FFF8E6"/>
                </a:solidFill>
                <a:cs typeface="+mn-ea"/>
                <a:sym typeface="+mn-lt"/>
              </a:endParaRPr>
            </a:p>
          </p:txBody>
        </p:sp>
      </p:grpSp>
      <p:grpSp>
        <p:nvGrpSpPr>
          <p:cNvPr id="24" name="组合 23"/>
          <p:cNvGrpSpPr/>
          <p:nvPr/>
        </p:nvGrpSpPr>
        <p:grpSpPr>
          <a:xfrm>
            <a:off x="643839" y="4461845"/>
            <a:ext cx="5304756" cy="1945042"/>
            <a:chOff x="-2646927" y="1330536"/>
            <a:chExt cx="3978567" cy="1458782"/>
          </a:xfrm>
        </p:grpSpPr>
        <p:sp>
          <p:nvSpPr>
            <p:cNvPr id="25" name="TextBox 19"/>
            <p:cNvSpPr txBox="1"/>
            <p:nvPr/>
          </p:nvSpPr>
          <p:spPr>
            <a:xfrm>
              <a:off x="-2629168" y="1951723"/>
              <a:ext cx="3960808" cy="715725"/>
            </a:xfrm>
            <a:prstGeom prst="rect">
              <a:avLst/>
            </a:prstGeom>
            <a:noFill/>
          </p:spPr>
          <p:txBody>
            <a:bodyPr wrap="square" rtlCol="0">
              <a:spAutoFit/>
            </a:bodyPr>
            <a:p>
              <a:pPr algn="ctr"/>
              <a:r>
                <a:rPr lang="zh-CN" altLang="en-US" sz="1865" kern="100" dirty="0">
                  <a:solidFill>
                    <a:srgbClr val="5F0F05"/>
                  </a:solidFill>
                  <a:cs typeface="+mn-ea"/>
                  <a:sym typeface="+mn-lt"/>
                </a:rPr>
                <a:t>在革命危急关头，召开遵义会议，确立毛泽东在红军和党中央的领导地位。这次会议是党走向成熟的重要标志，为日后的胜利确立了条件。</a:t>
              </a:r>
              <a:endParaRPr lang="zh-CN" altLang="en-US" sz="1865" kern="100" dirty="0">
                <a:solidFill>
                  <a:srgbClr val="5F0F05"/>
                </a:solidFill>
                <a:cs typeface="+mn-ea"/>
                <a:sym typeface="+mn-lt"/>
              </a:endParaRPr>
            </a:p>
          </p:txBody>
        </p:sp>
        <p:sp>
          <p:nvSpPr>
            <p:cNvPr id="5" name="矩形 4"/>
            <p:cNvSpPr/>
            <p:nvPr/>
          </p:nvSpPr>
          <p:spPr>
            <a:xfrm>
              <a:off x="-2646927" y="1597496"/>
              <a:ext cx="3978567" cy="11918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kern="100" dirty="0">
                <a:solidFill>
                  <a:srgbClr val="5F0F05"/>
                </a:solidFill>
                <a:cs typeface="+mn-ea"/>
                <a:sym typeface="+mn-lt"/>
              </a:endParaRPr>
            </a:p>
          </p:txBody>
        </p:sp>
        <p:sp>
          <p:nvSpPr>
            <p:cNvPr id="27" name="矩形 26"/>
            <p:cNvSpPr/>
            <p:nvPr/>
          </p:nvSpPr>
          <p:spPr>
            <a:xfrm>
              <a:off x="-2254813" y="1330536"/>
              <a:ext cx="3194339" cy="5339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kern="100" dirty="0">
                  <a:solidFill>
                    <a:srgbClr val="FFF8E6"/>
                  </a:solidFill>
                  <a:cs typeface="+mn-ea"/>
                  <a:sym typeface="+mn-lt"/>
                </a:rPr>
                <a:t>确立了毛泽东的领导地位</a:t>
              </a:r>
              <a:endParaRPr lang="zh-CN" altLang="en-US" sz="2400" b="1" kern="100" dirty="0">
                <a:solidFill>
                  <a:srgbClr val="FFF8E6"/>
                </a:solidFill>
                <a:cs typeface="+mn-ea"/>
                <a:sym typeface="+mn-lt"/>
              </a:endParaRPr>
            </a:p>
          </p:txBody>
        </p:sp>
      </p:grpSp>
      <p:grpSp>
        <p:nvGrpSpPr>
          <p:cNvPr id="28" name="组合 27"/>
          <p:cNvGrpSpPr/>
          <p:nvPr/>
        </p:nvGrpSpPr>
        <p:grpSpPr>
          <a:xfrm>
            <a:off x="6249318" y="4461844"/>
            <a:ext cx="5304756" cy="1945043"/>
            <a:chOff x="-2646927" y="1330536"/>
            <a:chExt cx="3978567" cy="1458782"/>
          </a:xfrm>
        </p:grpSpPr>
        <p:sp>
          <p:nvSpPr>
            <p:cNvPr id="29" name="TextBox 19"/>
            <p:cNvSpPr txBox="1"/>
            <p:nvPr/>
          </p:nvSpPr>
          <p:spPr>
            <a:xfrm>
              <a:off x="-2646927" y="1950066"/>
              <a:ext cx="3978566" cy="715725"/>
            </a:xfrm>
            <a:prstGeom prst="rect">
              <a:avLst/>
            </a:prstGeom>
            <a:noFill/>
          </p:spPr>
          <p:txBody>
            <a:bodyPr wrap="square" rtlCol="0">
              <a:spAutoFit/>
            </a:bodyPr>
            <a:p>
              <a:pPr algn="ctr"/>
              <a:r>
                <a:rPr lang="zh-CN" altLang="en-US" sz="1865" kern="100" dirty="0">
                  <a:solidFill>
                    <a:srgbClr val="5F0F05"/>
                  </a:solidFill>
                  <a:cs typeface="+mn-ea"/>
                  <a:sym typeface="+mn-lt"/>
                </a:rPr>
                <a:t>中央红军走了11个省，三个方面军共走了14个省，向沿途各省人民进行革命宣传，播下革命种子，为后来开展革命斗争创造了有利条件。</a:t>
              </a:r>
              <a:endParaRPr lang="zh-CN" altLang="en-US" sz="1865" kern="100" dirty="0">
                <a:solidFill>
                  <a:srgbClr val="5F0F05"/>
                </a:solidFill>
                <a:cs typeface="+mn-ea"/>
                <a:sym typeface="+mn-lt"/>
              </a:endParaRPr>
            </a:p>
          </p:txBody>
        </p:sp>
        <p:sp>
          <p:nvSpPr>
            <p:cNvPr id="30" name="矩形 29"/>
            <p:cNvSpPr/>
            <p:nvPr/>
          </p:nvSpPr>
          <p:spPr>
            <a:xfrm>
              <a:off x="-2646927" y="1597496"/>
              <a:ext cx="3978567" cy="11918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kern="100" dirty="0">
                <a:solidFill>
                  <a:srgbClr val="5F0F05"/>
                </a:solidFill>
                <a:cs typeface="+mn-ea"/>
                <a:sym typeface="+mn-lt"/>
              </a:endParaRPr>
            </a:p>
          </p:txBody>
        </p:sp>
        <p:sp>
          <p:nvSpPr>
            <p:cNvPr id="31" name="矩形 30"/>
            <p:cNvSpPr/>
            <p:nvPr/>
          </p:nvSpPr>
          <p:spPr>
            <a:xfrm>
              <a:off x="-2254813" y="1330536"/>
              <a:ext cx="3194339" cy="5339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kern="100" dirty="0">
                  <a:solidFill>
                    <a:srgbClr val="FFF8E6"/>
                  </a:solidFill>
                  <a:cs typeface="+mn-ea"/>
                  <a:sym typeface="+mn-lt"/>
                </a:rPr>
                <a:t>长征是宣言书，是宣传队，  是播种机</a:t>
              </a:r>
              <a:endParaRPr lang="zh-CN" altLang="en-US" sz="2400" b="1" kern="100" dirty="0">
                <a:solidFill>
                  <a:srgbClr val="FFF8E6"/>
                </a:solidFill>
                <a:cs typeface="+mn-ea"/>
                <a:sym typeface="+mn-lt"/>
              </a:endParaRPr>
            </a:p>
          </p:txBody>
        </p:sp>
      </p:gr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1033752" y="1209633"/>
            <a:ext cx="4112260" cy="429895"/>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实行全面抗战，打败日本侵略者</a:t>
            </a:r>
            <a:endParaRPr kumimoji="0" lang="zh-CN" altLang="en-US" sz="22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nvGrpSpPr>
          <p:cNvPr id="2" name="组合 1"/>
          <p:cNvGrpSpPr/>
          <p:nvPr/>
        </p:nvGrpSpPr>
        <p:grpSpPr>
          <a:xfrm>
            <a:off x="1047750" y="1639570"/>
            <a:ext cx="4215130" cy="191135"/>
            <a:chOff x="-1242360" y="2455854"/>
            <a:chExt cx="1090810" cy="2022317"/>
          </a:xfrm>
        </p:grpSpPr>
        <p:sp>
          <p:nvSpPr>
            <p:cNvPr id="3" name="Rectangle 1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ysClr val="window" lastClr="FFFFFF"/>
                  </a:gs>
                  <a:gs pos="0">
                    <a:sysClr val="window" lastClr="FFFFFF">
                      <a:lumMod val="85000"/>
                    </a:sysClr>
                  </a:gs>
                </a:gsLst>
                <a:lin ang="5400000" scaled="0"/>
              </a:grad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Calibri" panose="020F0502020204030204" pitchFamily="34" charset="0"/>
                <a:sym typeface="微软雅黑" panose="020B0503020204020204" pitchFamily="34" charset="-122"/>
              </a:endParaRPr>
            </a:p>
          </p:txBody>
        </p:sp>
        <p:sp>
          <p:nvSpPr>
            <p:cNvPr id="6" name="矩形 38"/>
            <p:cNvSpPr>
              <a:spLocks noChangeArrowheads="1"/>
            </p:cNvSpPr>
            <p:nvPr/>
          </p:nvSpPr>
          <p:spPr bwMode="auto">
            <a:xfrm>
              <a:off x="-725800" y="2455854"/>
              <a:ext cx="47098" cy="20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gradFill>
                  <a:gsLst>
                    <a:gs pos="0">
                      <a:prstClr val="white"/>
                    </a:gs>
                    <a:gs pos="100000">
                      <a:srgbClr val="FFFF00"/>
                    </a:gs>
                  </a:gsLst>
                  <a:lin ang="5400000" scaled="1"/>
                </a:gra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8" name="矩形 7"/>
          <p:cNvSpPr/>
          <p:nvPr/>
        </p:nvSpPr>
        <p:spPr>
          <a:xfrm>
            <a:off x="732071" y="1830622"/>
            <a:ext cx="10906928" cy="1527175"/>
          </a:xfrm>
          <a:prstGeom prst="rect">
            <a:avLst/>
          </a:prstGeom>
        </p:spPr>
        <p:txBody>
          <a:bodyPr wrap="square">
            <a:spAutoFit/>
          </a:bodyPr>
          <a:p>
            <a:pPr algn="just"/>
            <a:r>
              <a:rPr lang="en-US" altLang="zh-CN" sz="1865" dirty="0">
                <a:solidFill>
                  <a:srgbClr val="5F0F05"/>
                </a:solidFill>
                <a:cs typeface="+mn-ea"/>
                <a:sym typeface="+mn-lt"/>
              </a:rPr>
              <a:t>      </a:t>
            </a:r>
            <a:r>
              <a:rPr lang="en-US" altLang="zh-CN" sz="1865" u="sng" dirty="0">
                <a:solidFill>
                  <a:srgbClr val="5F0F05"/>
                </a:solidFill>
                <a:cs typeface="+mn-ea"/>
                <a:sym typeface="+mn-lt"/>
              </a:rPr>
              <a:t>1931</a:t>
            </a:r>
            <a:r>
              <a:rPr lang="zh-CN" altLang="en-US" sz="1865" u="sng" dirty="0">
                <a:solidFill>
                  <a:srgbClr val="5F0F05"/>
                </a:solidFill>
                <a:cs typeface="+mn-ea"/>
                <a:sym typeface="+mn-lt"/>
              </a:rPr>
              <a:t>年，侵华日军发动九一八事变后</a:t>
            </a:r>
            <a:r>
              <a:rPr lang="zh-CN" altLang="en-US" sz="1865" dirty="0">
                <a:solidFill>
                  <a:srgbClr val="5F0F05"/>
                </a:solidFill>
                <a:cs typeface="+mn-ea"/>
                <a:sym typeface="+mn-lt"/>
              </a:rPr>
              <a:t>，完全侵占中国东北，并成立伪满洲国。此后陆续在华北、上海等地挑起战争冲突，国民政府则采取妥协政策避免冲突扩大（我的家在东北松花江上）。</a:t>
            </a:r>
            <a:endParaRPr lang="en-US" altLang="zh-CN" sz="1865" dirty="0">
              <a:solidFill>
                <a:srgbClr val="5F0F05"/>
              </a:solidFill>
              <a:cs typeface="+mn-ea"/>
              <a:sym typeface="+mn-lt"/>
            </a:endParaRPr>
          </a:p>
          <a:p>
            <a:pPr algn="just"/>
            <a:r>
              <a:rPr lang="en-US" altLang="zh-CN" sz="1865" dirty="0">
                <a:solidFill>
                  <a:srgbClr val="5F0F05"/>
                </a:solidFill>
                <a:cs typeface="+mn-ea"/>
                <a:sym typeface="+mn-lt"/>
              </a:rPr>
              <a:t>      </a:t>
            </a:r>
            <a:r>
              <a:rPr lang="en-US" altLang="zh-CN" sz="1865" u="sng" dirty="0">
                <a:solidFill>
                  <a:srgbClr val="5F0F05"/>
                </a:solidFill>
                <a:cs typeface="+mn-ea"/>
                <a:sym typeface="+mn-lt"/>
              </a:rPr>
              <a:t>1937</a:t>
            </a:r>
            <a:r>
              <a:rPr lang="zh-CN" altLang="en-US" sz="1865" u="sng" dirty="0">
                <a:solidFill>
                  <a:srgbClr val="5F0F05"/>
                </a:solidFill>
                <a:cs typeface="+mn-ea"/>
                <a:sym typeface="+mn-lt"/>
              </a:rPr>
              <a:t>年</a:t>
            </a:r>
            <a:r>
              <a:rPr lang="en-US" altLang="zh-CN" sz="1865" u="sng" dirty="0">
                <a:solidFill>
                  <a:srgbClr val="5F0F05"/>
                </a:solidFill>
                <a:cs typeface="+mn-ea"/>
                <a:sym typeface="+mn-lt"/>
              </a:rPr>
              <a:t>7</a:t>
            </a:r>
            <a:r>
              <a:rPr lang="zh-CN" altLang="en-US" sz="1865" u="sng" dirty="0">
                <a:solidFill>
                  <a:srgbClr val="5F0F05"/>
                </a:solidFill>
                <a:cs typeface="+mn-ea"/>
                <a:sym typeface="+mn-lt"/>
              </a:rPr>
              <a:t>月</a:t>
            </a:r>
            <a:r>
              <a:rPr lang="en-US" altLang="zh-CN" sz="1865" u="sng" dirty="0">
                <a:solidFill>
                  <a:srgbClr val="5F0F05"/>
                </a:solidFill>
                <a:cs typeface="+mn-ea"/>
                <a:sym typeface="+mn-lt"/>
              </a:rPr>
              <a:t>7</a:t>
            </a:r>
            <a:r>
              <a:rPr lang="zh-CN" altLang="en-US" sz="1865" u="sng" dirty="0">
                <a:solidFill>
                  <a:srgbClr val="5F0F05"/>
                </a:solidFill>
                <a:cs typeface="+mn-ea"/>
                <a:sym typeface="+mn-lt"/>
              </a:rPr>
              <a:t>日，日军在北平附近挑起卢沟桥事变，中日战争全面爆发</a:t>
            </a:r>
            <a:r>
              <a:rPr lang="zh-CN" altLang="en-US" sz="1865" dirty="0">
                <a:solidFill>
                  <a:srgbClr val="5F0F05"/>
                </a:solidFill>
                <a:cs typeface="+mn-ea"/>
                <a:sym typeface="+mn-lt"/>
              </a:rPr>
              <a:t>。抗日战争时期是中国共产党领导的民族革命战争，它的主要打击对象是日本帝国主义和汉奸卖国贼。中国共产党在抗日战争中采用抗日民族统一战线的政策，</a:t>
            </a:r>
            <a:r>
              <a:rPr lang="zh-CN" altLang="en-US" sz="1865" u="sng" dirty="0">
                <a:solidFill>
                  <a:srgbClr val="5F0F05"/>
                </a:solidFill>
                <a:cs typeface="+mn-ea"/>
                <a:sym typeface="+mn-lt"/>
              </a:rPr>
              <a:t>团结了一切可能团结的力量共同抗日。（红日照遍了东方）</a:t>
            </a:r>
            <a:endParaRPr lang="zh-CN" altLang="en-US" sz="1865" u="sng" dirty="0">
              <a:solidFill>
                <a:srgbClr val="5F0F05"/>
              </a:solidFill>
              <a:cs typeface="+mn-ea"/>
              <a:sym typeface="+mn-lt"/>
            </a:endParaRPr>
          </a:p>
        </p:txBody>
      </p:sp>
      <p:pic>
        <p:nvPicPr>
          <p:cNvPr id="9" name="图片 8"/>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732070" y="3512792"/>
            <a:ext cx="3504000" cy="1776000"/>
          </a:xfrm>
          <a:prstGeom prst="rect">
            <a:avLst/>
          </a:prstGeom>
        </p:spPr>
      </p:pic>
      <p:pic>
        <p:nvPicPr>
          <p:cNvPr id="10" name="图片 9"/>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250000"/>
                    </a14:imgEffect>
                  </a14:imgLayer>
                </a14:imgProps>
              </a:ext>
            </a:extLst>
          </a:blip>
          <a:srcRect/>
          <a:stretch>
            <a:fillRect/>
          </a:stretch>
        </p:blipFill>
        <p:spPr>
          <a:xfrm>
            <a:off x="4344000" y="3512993"/>
            <a:ext cx="3504000" cy="1776000"/>
          </a:xfrm>
          <a:prstGeom prst="rect">
            <a:avLst/>
          </a:prstGeom>
        </p:spPr>
      </p:pic>
      <p:pic>
        <p:nvPicPr>
          <p:cNvPr id="11" name="图片 10"/>
          <p:cNvPicPr>
            <a:picLocks noChangeAspect="1"/>
          </p:cNvPicPr>
          <p:nvPr/>
        </p:nvPicPr>
        <p:blipFill>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rcRect/>
          <a:stretch>
            <a:fillRect/>
          </a:stretch>
        </p:blipFill>
        <p:spPr>
          <a:xfrm>
            <a:off x="8031495" y="3512993"/>
            <a:ext cx="3504000" cy="1776000"/>
          </a:xfrm>
          <a:prstGeom prst="rect">
            <a:avLst/>
          </a:prstGeom>
        </p:spPr>
      </p:pic>
      <p:sp>
        <p:nvSpPr>
          <p:cNvPr id="12" name="矩形 11"/>
          <p:cNvSpPr/>
          <p:nvPr/>
        </p:nvSpPr>
        <p:spPr>
          <a:xfrm>
            <a:off x="732070" y="5464266"/>
            <a:ext cx="3504000" cy="822960"/>
          </a:xfrm>
          <a:prstGeom prst="rect">
            <a:avLst/>
          </a:prstGeom>
        </p:spPr>
        <p:txBody>
          <a:bodyPr wrap="square">
            <a:spAutoFit/>
          </a:bodyPr>
          <a:p>
            <a:pPr algn="ctr"/>
            <a:r>
              <a:rPr lang="zh-CN" altLang="en-US" sz="1600" dirty="0">
                <a:solidFill>
                  <a:srgbClr val="5F0F05"/>
                </a:solidFill>
                <a:cs typeface="+mn-ea"/>
                <a:sym typeface="+mn-lt"/>
              </a:rPr>
              <a:t>瓦窑堡会议确定了建立抗日民族统一战线的政策，为党领导全国人民迎接伟大的抗日战争奠定了政治基础。</a:t>
            </a:r>
            <a:endParaRPr lang="zh-CN" altLang="en-US" sz="1600" dirty="0">
              <a:solidFill>
                <a:srgbClr val="5F0F05"/>
              </a:solidFill>
              <a:cs typeface="+mn-ea"/>
              <a:sym typeface="+mn-lt"/>
            </a:endParaRPr>
          </a:p>
        </p:txBody>
      </p:sp>
      <p:sp>
        <p:nvSpPr>
          <p:cNvPr id="13" name="矩形 12"/>
          <p:cNvSpPr/>
          <p:nvPr/>
        </p:nvSpPr>
        <p:spPr>
          <a:xfrm>
            <a:off x="4408770" y="5532845"/>
            <a:ext cx="3504000" cy="822960"/>
          </a:xfrm>
          <a:prstGeom prst="rect">
            <a:avLst/>
          </a:prstGeom>
        </p:spPr>
        <p:txBody>
          <a:bodyPr wrap="square">
            <a:spAutoFit/>
          </a:bodyPr>
          <a:p>
            <a:pPr algn="ctr"/>
            <a:r>
              <a:rPr lang="zh-CN" altLang="en-US" sz="1600" dirty="0">
                <a:solidFill>
                  <a:srgbClr val="5F0F05"/>
                </a:solidFill>
                <a:cs typeface="+mn-ea"/>
                <a:sym typeface="+mn-lt"/>
              </a:rPr>
              <a:t>西安事变和平解决为抗日民族统一战线建立准备了必要的前提，是国内战争走向抗日民族战争的转折点</a:t>
            </a:r>
            <a:endParaRPr lang="zh-CN" altLang="en-US" sz="1600" dirty="0">
              <a:solidFill>
                <a:srgbClr val="5F0F05"/>
              </a:solidFill>
              <a:cs typeface="+mn-ea"/>
              <a:sym typeface="+mn-lt"/>
            </a:endParaRPr>
          </a:p>
        </p:txBody>
      </p:sp>
      <p:sp>
        <p:nvSpPr>
          <p:cNvPr id="15" name="矩形 14"/>
          <p:cNvSpPr/>
          <p:nvPr/>
        </p:nvSpPr>
        <p:spPr>
          <a:xfrm>
            <a:off x="8031496" y="5586378"/>
            <a:ext cx="3503999" cy="579120"/>
          </a:xfrm>
          <a:prstGeom prst="rect">
            <a:avLst/>
          </a:prstGeom>
        </p:spPr>
        <p:txBody>
          <a:bodyPr wrap="square">
            <a:spAutoFit/>
          </a:bodyPr>
          <a:p>
            <a:pPr algn="ctr"/>
            <a:r>
              <a:rPr lang="zh-CN" altLang="en-US" sz="1600" dirty="0">
                <a:solidFill>
                  <a:srgbClr val="5F0F05"/>
                </a:solidFill>
                <a:cs typeface="+mn-ea"/>
                <a:sym typeface="+mn-lt"/>
              </a:rPr>
              <a:t>抗日民族统一战线时国共两党的珍贵合影</a:t>
            </a:r>
            <a:endParaRPr lang="zh-CN" altLang="en-US" sz="1600"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Rectangle 2"/>
          <p:cNvSpPr/>
          <p:nvPr/>
        </p:nvSpPr>
        <p:spPr>
          <a:xfrm>
            <a:off x="673364" y="1225819"/>
            <a:ext cx="5192931" cy="826049"/>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r>
              <a:rPr lang="zh-CN" altLang="en-US" sz="3735" b="1" dirty="0">
                <a:solidFill>
                  <a:srgbClr val="C00000"/>
                </a:solidFill>
                <a:latin typeface="+mn-lt"/>
                <a:ea typeface="+mn-ea"/>
                <a:cs typeface="+mn-ea"/>
                <a:sym typeface="+mn-lt"/>
              </a:rPr>
              <a:t>全民族抗战高潮的兴起</a:t>
            </a:r>
            <a:endParaRPr lang="zh-CN" altLang="en-US" sz="3735" b="1" dirty="0">
              <a:solidFill>
                <a:srgbClr val="C00000"/>
              </a:solidFill>
              <a:latin typeface="+mn-lt"/>
              <a:ea typeface="+mn-ea"/>
              <a:cs typeface="+mn-ea"/>
              <a:sym typeface="+mn-lt"/>
            </a:endParaRPr>
          </a:p>
        </p:txBody>
      </p:sp>
      <p:sp>
        <p:nvSpPr>
          <p:cNvPr id="3" name="内容占位符 2"/>
          <p:cNvSpPr>
            <a:spLocks noGrp="1"/>
          </p:cNvSpPr>
          <p:nvPr/>
        </p:nvSpPr>
        <p:spPr>
          <a:xfrm>
            <a:off x="588910" y="2005520"/>
            <a:ext cx="5277444" cy="1240155"/>
          </a:xfrm>
          <a:prstGeom prst="rect">
            <a:avLst/>
          </a:prstGeom>
        </p:spPr>
        <p:txBody>
          <a:bodyPr wrap="square">
            <a:spAutoFit/>
          </a:bodyPr>
          <a:p>
            <a:pPr algn="just"/>
            <a:r>
              <a:rPr lang="en-US" altLang="zh-CN" sz="1865" dirty="0">
                <a:solidFill>
                  <a:srgbClr val="5F0F05"/>
                </a:solidFill>
                <a:cs typeface="+mn-ea"/>
                <a:sym typeface="+mn-lt"/>
              </a:rPr>
              <a:t>       </a:t>
            </a:r>
            <a:r>
              <a:rPr lang="zh-CN" altLang="en-US" sz="1865" dirty="0">
                <a:solidFill>
                  <a:srgbClr val="5F0F05"/>
                </a:solidFill>
                <a:cs typeface="+mn-ea"/>
                <a:sym typeface="+mn-lt"/>
              </a:rPr>
              <a:t>抗战初期，国民党正面战场是抗日的主战场，国民党抗战还是比较积极的。从</a:t>
            </a:r>
            <a:r>
              <a:rPr lang="en-US" altLang="zh-CN" sz="1865" dirty="0">
                <a:solidFill>
                  <a:srgbClr val="5F0F05"/>
                </a:solidFill>
                <a:cs typeface="+mn-ea"/>
                <a:sym typeface="+mn-lt"/>
              </a:rPr>
              <a:t>1937</a:t>
            </a:r>
            <a:r>
              <a:rPr lang="zh-CN" altLang="en-US" sz="1865" dirty="0">
                <a:solidFill>
                  <a:srgbClr val="5F0F05"/>
                </a:solidFill>
                <a:cs typeface="+mn-ea"/>
                <a:sym typeface="+mn-lt"/>
              </a:rPr>
              <a:t>年</a:t>
            </a:r>
            <a:r>
              <a:rPr lang="en-US" altLang="zh-CN" sz="1865" dirty="0">
                <a:solidFill>
                  <a:srgbClr val="5F0F05"/>
                </a:solidFill>
                <a:cs typeface="+mn-ea"/>
                <a:sym typeface="+mn-lt"/>
              </a:rPr>
              <a:t>7</a:t>
            </a:r>
            <a:r>
              <a:rPr lang="zh-CN" altLang="en-US" sz="1865" dirty="0">
                <a:solidFill>
                  <a:srgbClr val="5F0F05"/>
                </a:solidFill>
                <a:cs typeface="+mn-ea"/>
                <a:sym typeface="+mn-lt"/>
              </a:rPr>
              <a:t>月到</a:t>
            </a:r>
            <a:r>
              <a:rPr lang="en-US" altLang="zh-CN" sz="1865" dirty="0">
                <a:solidFill>
                  <a:srgbClr val="5F0F05"/>
                </a:solidFill>
                <a:cs typeface="+mn-ea"/>
                <a:sym typeface="+mn-lt"/>
              </a:rPr>
              <a:t>1938</a:t>
            </a:r>
            <a:r>
              <a:rPr lang="zh-CN" altLang="en-US" sz="1865" dirty="0">
                <a:solidFill>
                  <a:srgbClr val="5F0F05"/>
                </a:solidFill>
                <a:cs typeface="+mn-ea"/>
                <a:sym typeface="+mn-lt"/>
              </a:rPr>
              <a:t>年</a:t>
            </a:r>
            <a:r>
              <a:rPr lang="en-US" altLang="zh-CN" sz="1865" dirty="0">
                <a:solidFill>
                  <a:srgbClr val="5F0F05"/>
                </a:solidFill>
                <a:cs typeface="+mn-ea"/>
                <a:sym typeface="+mn-lt"/>
              </a:rPr>
              <a:t>10</a:t>
            </a:r>
            <a:r>
              <a:rPr lang="zh-CN" altLang="en-US" sz="1865" dirty="0">
                <a:solidFill>
                  <a:srgbClr val="5F0F05"/>
                </a:solidFill>
                <a:cs typeface="+mn-ea"/>
                <a:sym typeface="+mn-lt"/>
              </a:rPr>
              <a:t>月底，国民党正面战场组织了忻口、淞沪、徐州和武汉四次大会战以及许多战役。</a:t>
            </a:r>
            <a:endParaRPr lang="zh-CN" altLang="en-US" sz="1865" dirty="0">
              <a:solidFill>
                <a:srgbClr val="5F0F05"/>
              </a:solidFill>
              <a:cs typeface="+mn-ea"/>
              <a:sym typeface="+mn-lt"/>
            </a:endParaRPr>
          </a:p>
        </p:txBody>
      </p:sp>
      <p:sp>
        <p:nvSpPr>
          <p:cNvPr id="5" name="内容占位符 2"/>
          <p:cNvSpPr>
            <a:spLocks noGrp="1"/>
          </p:cNvSpPr>
          <p:nvPr/>
        </p:nvSpPr>
        <p:spPr>
          <a:xfrm>
            <a:off x="1320800" y="3411557"/>
            <a:ext cx="4461040" cy="660400"/>
          </a:xfrm>
          <a:prstGeom prst="rect">
            <a:avLst/>
          </a:prstGeom>
        </p:spPr>
        <p:txBody>
          <a:bodyPr wrap="square">
            <a:spAutoFit/>
          </a:bodyPr>
          <a:p>
            <a:pPr algn="just"/>
            <a:r>
              <a:rPr lang="zh-CN" altLang="en-US" sz="1865" dirty="0">
                <a:solidFill>
                  <a:srgbClr val="5F0F05"/>
                </a:solidFill>
                <a:cs typeface="+mn-ea"/>
                <a:sym typeface="+mn-lt"/>
              </a:rPr>
              <a:t>抗战初期的国民党军队，抗击了</a:t>
            </a:r>
            <a:r>
              <a:rPr lang="en-US" altLang="zh-CN" sz="1865" dirty="0">
                <a:solidFill>
                  <a:srgbClr val="5F0F05"/>
                </a:solidFill>
                <a:cs typeface="+mn-ea"/>
                <a:sym typeface="+mn-lt"/>
              </a:rPr>
              <a:t>2/3</a:t>
            </a:r>
            <a:r>
              <a:rPr lang="zh-CN" altLang="en-US" sz="1865" dirty="0">
                <a:solidFill>
                  <a:srgbClr val="5F0F05"/>
                </a:solidFill>
                <a:cs typeface="+mn-ea"/>
                <a:sym typeface="+mn-lt"/>
              </a:rPr>
              <a:t>以上的侵华日军。</a:t>
            </a:r>
            <a:endParaRPr lang="zh-CN" altLang="en-US" sz="1865" dirty="0">
              <a:solidFill>
                <a:srgbClr val="5F0F05"/>
              </a:solidFill>
              <a:cs typeface="+mn-ea"/>
              <a:sym typeface="+mn-lt"/>
            </a:endParaRPr>
          </a:p>
        </p:txBody>
      </p:sp>
      <p:grpSp>
        <p:nvGrpSpPr>
          <p:cNvPr id="6" name="组合 5"/>
          <p:cNvGrpSpPr/>
          <p:nvPr/>
        </p:nvGrpSpPr>
        <p:grpSpPr>
          <a:xfrm>
            <a:off x="707973" y="3444747"/>
            <a:ext cx="528000" cy="528903"/>
            <a:chOff x="539552" y="2867881"/>
            <a:chExt cx="396000" cy="396677"/>
          </a:xfrm>
        </p:grpSpPr>
        <p:sp>
          <p:nvSpPr>
            <p:cNvPr id="16" name="矩形 15"/>
            <p:cNvSpPr>
              <a:spLocks noChangeAspect="1"/>
            </p:cNvSpPr>
            <p:nvPr/>
          </p:nvSpPr>
          <p:spPr>
            <a:xfrm>
              <a:off x="539552" y="2867881"/>
              <a:ext cx="396000" cy="39667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65" dirty="0">
                <a:solidFill>
                  <a:srgbClr val="FFF8E6"/>
                </a:solidFill>
                <a:cs typeface="+mn-ea"/>
                <a:sym typeface="+mn-lt"/>
              </a:endParaRPr>
            </a:p>
          </p:txBody>
        </p:sp>
        <p:sp>
          <p:nvSpPr>
            <p:cNvPr id="23" name="Freeform 5"/>
            <p:cNvSpPr>
              <a:spLocks noChangeAspect="1"/>
            </p:cNvSpPr>
            <p:nvPr/>
          </p:nvSpPr>
          <p:spPr bwMode="auto">
            <a:xfrm>
              <a:off x="611355" y="2926048"/>
              <a:ext cx="260317" cy="26470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p>
              <a:endParaRPr lang="zh-CN" altLang="en-US" sz="2400" dirty="0">
                <a:solidFill>
                  <a:srgbClr val="FFF8E6"/>
                </a:solidFill>
                <a:cs typeface="+mn-ea"/>
                <a:sym typeface="+mn-lt"/>
              </a:endParaRPr>
            </a:p>
          </p:txBody>
        </p:sp>
      </p:grpSp>
      <p:grpSp>
        <p:nvGrpSpPr>
          <p:cNvPr id="7" name="组合 6"/>
          <p:cNvGrpSpPr/>
          <p:nvPr/>
        </p:nvGrpSpPr>
        <p:grpSpPr>
          <a:xfrm>
            <a:off x="702258" y="4371847"/>
            <a:ext cx="528000" cy="528903"/>
            <a:chOff x="539552" y="2867881"/>
            <a:chExt cx="396000" cy="396677"/>
          </a:xfrm>
        </p:grpSpPr>
        <p:sp>
          <p:nvSpPr>
            <p:cNvPr id="8" name="矩形 7"/>
            <p:cNvSpPr>
              <a:spLocks noChangeAspect="1"/>
            </p:cNvSpPr>
            <p:nvPr/>
          </p:nvSpPr>
          <p:spPr>
            <a:xfrm>
              <a:off x="539552" y="2867881"/>
              <a:ext cx="396000" cy="39667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srgbClr val="FFF8E6"/>
                </a:solidFill>
                <a:cs typeface="+mn-ea"/>
                <a:sym typeface="+mn-lt"/>
              </a:endParaRPr>
            </a:p>
          </p:txBody>
        </p:sp>
        <p:sp>
          <p:nvSpPr>
            <p:cNvPr id="9" name="Freeform 5"/>
            <p:cNvSpPr>
              <a:spLocks noChangeAspect="1"/>
            </p:cNvSpPr>
            <p:nvPr/>
          </p:nvSpPr>
          <p:spPr bwMode="auto">
            <a:xfrm>
              <a:off x="611355" y="2926048"/>
              <a:ext cx="260317" cy="26470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lstStyle/>
            <a:p>
              <a:endParaRPr lang="zh-CN" altLang="en-US" sz="2400" dirty="0">
                <a:solidFill>
                  <a:srgbClr val="FFF8E6"/>
                </a:solidFill>
                <a:cs typeface="+mn-ea"/>
                <a:sym typeface="+mn-lt"/>
              </a:endParaRPr>
            </a:p>
          </p:txBody>
        </p:sp>
      </p:grpSp>
      <p:grpSp>
        <p:nvGrpSpPr>
          <p:cNvPr id="10" name="组合 9"/>
          <p:cNvGrpSpPr/>
          <p:nvPr/>
        </p:nvGrpSpPr>
        <p:grpSpPr>
          <a:xfrm>
            <a:off x="702258" y="5491352"/>
            <a:ext cx="528000" cy="528903"/>
            <a:chOff x="539552" y="2867881"/>
            <a:chExt cx="396000" cy="396677"/>
          </a:xfrm>
        </p:grpSpPr>
        <p:sp>
          <p:nvSpPr>
            <p:cNvPr id="11" name="矩形 10"/>
            <p:cNvSpPr>
              <a:spLocks noChangeAspect="1"/>
            </p:cNvSpPr>
            <p:nvPr/>
          </p:nvSpPr>
          <p:spPr>
            <a:xfrm>
              <a:off x="539552" y="2867881"/>
              <a:ext cx="396000" cy="39667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srgbClr val="FFF8E6"/>
                </a:solidFill>
                <a:cs typeface="+mn-ea"/>
                <a:sym typeface="+mn-lt"/>
              </a:endParaRPr>
            </a:p>
          </p:txBody>
        </p:sp>
        <p:sp>
          <p:nvSpPr>
            <p:cNvPr id="12" name="Freeform 5"/>
            <p:cNvSpPr>
              <a:spLocks noChangeAspect="1"/>
            </p:cNvSpPr>
            <p:nvPr/>
          </p:nvSpPr>
          <p:spPr bwMode="auto">
            <a:xfrm>
              <a:off x="611355" y="2926048"/>
              <a:ext cx="260317" cy="26470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lstStyle/>
            <a:p>
              <a:endParaRPr lang="zh-CN" altLang="en-US" sz="2400" dirty="0">
                <a:solidFill>
                  <a:srgbClr val="FFF8E6"/>
                </a:solidFill>
                <a:cs typeface="+mn-ea"/>
                <a:sym typeface="+mn-lt"/>
              </a:endParaRPr>
            </a:p>
          </p:txBody>
        </p:sp>
      </p:grpSp>
      <p:sp>
        <p:nvSpPr>
          <p:cNvPr id="13" name="内容占位符 2"/>
          <p:cNvSpPr>
            <a:spLocks noGrp="1"/>
          </p:cNvSpPr>
          <p:nvPr/>
        </p:nvSpPr>
        <p:spPr>
          <a:xfrm>
            <a:off x="1320800" y="4289520"/>
            <a:ext cx="4461040" cy="944880"/>
          </a:xfrm>
          <a:prstGeom prst="rect">
            <a:avLst/>
          </a:prstGeom>
        </p:spPr>
        <p:txBody>
          <a:bodyPr wrap="square">
            <a:spAutoFit/>
          </a:bodyPr>
          <a:p>
            <a:pPr algn="just"/>
            <a:r>
              <a:rPr lang="zh-CN" altLang="en-US" sz="1865" dirty="0">
                <a:solidFill>
                  <a:srgbClr val="5F0F05"/>
                </a:solidFill>
                <a:cs typeface="+mn-ea"/>
                <a:sym typeface="+mn-lt"/>
              </a:rPr>
              <a:t>国民党军事上实施以空间换取时间的持久战略方针，打破了日本帝国主义“三个月灭亡中国”的狂妄计划。</a:t>
            </a:r>
            <a:endParaRPr lang="zh-CN" altLang="en-US" sz="1865" dirty="0">
              <a:solidFill>
                <a:srgbClr val="5F0F05"/>
              </a:solidFill>
              <a:cs typeface="+mn-ea"/>
              <a:sym typeface="+mn-lt"/>
            </a:endParaRPr>
          </a:p>
        </p:txBody>
      </p:sp>
      <p:sp>
        <p:nvSpPr>
          <p:cNvPr id="15" name="内容占位符 2"/>
          <p:cNvSpPr>
            <a:spLocks noGrp="1"/>
          </p:cNvSpPr>
          <p:nvPr/>
        </p:nvSpPr>
        <p:spPr>
          <a:xfrm>
            <a:off x="1320800" y="5498560"/>
            <a:ext cx="4461040" cy="660400"/>
          </a:xfrm>
          <a:prstGeom prst="rect">
            <a:avLst/>
          </a:prstGeom>
        </p:spPr>
        <p:txBody>
          <a:bodyPr wrap="square">
            <a:spAutoFit/>
          </a:bodyPr>
          <a:p>
            <a:pPr algn="just"/>
            <a:r>
              <a:rPr lang="zh-CN" altLang="en-US" sz="1865" dirty="0">
                <a:solidFill>
                  <a:srgbClr val="5F0F05"/>
                </a:solidFill>
                <a:cs typeface="+mn-ea"/>
                <a:sym typeface="+mn-lt"/>
              </a:rPr>
              <a:t>客观上也掩护了八路军、新四军深入敌后开辟抗日根据地，进行游击战。      </a:t>
            </a:r>
            <a:endParaRPr lang="zh-CN" altLang="en-US" sz="1865" dirty="0">
              <a:solidFill>
                <a:srgbClr val="5F0F05"/>
              </a:solidFill>
              <a:cs typeface="+mn-ea"/>
              <a:sym typeface="+mn-lt"/>
            </a:endParaRPr>
          </a:p>
        </p:txBody>
      </p:sp>
      <p:pic>
        <p:nvPicPr>
          <p:cNvPr id="19" name="图片 18"/>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6288021" y="1647859"/>
            <a:ext cx="2640000" cy="1920000"/>
          </a:xfrm>
          <a:prstGeom prst="rect">
            <a:avLst/>
          </a:prstGeom>
        </p:spPr>
      </p:pic>
      <p:sp>
        <p:nvSpPr>
          <p:cNvPr id="20" name="矩形 19"/>
          <p:cNvSpPr>
            <a:spLocks noChangeAspect="1"/>
          </p:cNvSpPr>
          <p:nvPr/>
        </p:nvSpPr>
        <p:spPr>
          <a:xfrm>
            <a:off x="6287500" y="3616700"/>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a:solidFill>
                  <a:srgbClr val="FFF8E6"/>
                </a:solidFill>
                <a:cs typeface="+mn-ea"/>
                <a:sym typeface="+mn-lt"/>
              </a:rPr>
              <a:t>忻口会战</a:t>
            </a:r>
            <a:endParaRPr lang="zh-CN" altLang="en-US" sz="1865" b="1" dirty="0">
              <a:solidFill>
                <a:srgbClr val="FFF8E6"/>
              </a:solidFill>
              <a:cs typeface="+mn-ea"/>
              <a:sym typeface="+mn-lt"/>
            </a:endParaRPr>
          </a:p>
        </p:txBody>
      </p:sp>
      <p:pic>
        <p:nvPicPr>
          <p:cNvPr id="21" name="图片 20"/>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6287500" y="4077869"/>
            <a:ext cx="2640000" cy="1920000"/>
          </a:xfrm>
          <a:prstGeom prst="rect">
            <a:avLst/>
          </a:prstGeom>
        </p:spPr>
      </p:pic>
      <p:sp>
        <p:nvSpPr>
          <p:cNvPr id="22" name="矩形 21"/>
          <p:cNvSpPr>
            <a:spLocks noChangeAspect="1"/>
          </p:cNvSpPr>
          <p:nvPr/>
        </p:nvSpPr>
        <p:spPr>
          <a:xfrm>
            <a:off x="6287500" y="6048668"/>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dirty="0">
                <a:solidFill>
                  <a:srgbClr val="FFF8E6"/>
                </a:solidFill>
                <a:cs typeface="+mn-ea"/>
                <a:sym typeface="+mn-lt"/>
              </a:rPr>
              <a:t>徐州会战</a:t>
            </a:r>
            <a:endParaRPr lang="zh-CN" altLang="en-US" sz="1865" b="1" dirty="0">
              <a:solidFill>
                <a:srgbClr val="FFF8E6"/>
              </a:solidFill>
              <a:cs typeface="+mn-ea"/>
              <a:sym typeface="+mn-lt"/>
            </a:endParaRPr>
          </a:p>
        </p:txBody>
      </p:sp>
      <p:pic>
        <p:nvPicPr>
          <p:cNvPr id="24" name="图片 23"/>
          <p:cNvPicPr>
            <a:picLocks noChangeAspect="1"/>
          </p:cNvPicPr>
          <p:nvPr/>
        </p:nvPicPr>
        <p:blipFill>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rcRect/>
          <a:stretch>
            <a:fillRect/>
          </a:stretch>
        </p:blipFill>
        <p:spPr>
          <a:xfrm>
            <a:off x="9166015" y="1647857"/>
            <a:ext cx="2640000" cy="1920000"/>
          </a:xfrm>
          <a:prstGeom prst="rect">
            <a:avLst/>
          </a:prstGeom>
        </p:spPr>
      </p:pic>
      <p:sp>
        <p:nvSpPr>
          <p:cNvPr id="25" name="矩形 24"/>
          <p:cNvSpPr>
            <a:spLocks noChangeAspect="1"/>
          </p:cNvSpPr>
          <p:nvPr/>
        </p:nvSpPr>
        <p:spPr>
          <a:xfrm>
            <a:off x="9166013" y="3616700"/>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dirty="0">
                <a:solidFill>
                  <a:srgbClr val="FFF8E6"/>
                </a:solidFill>
                <a:cs typeface="+mn-ea"/>
                <a:sym typeface="+mn-lt"/>
              </a:rPr>
              <a:t>淞沪会战</a:t>
            </a:r>
            <a:endParaRPr lang="zh-CN" altLang="en-US" sz="1865" b="1" dirty="0">
              <a:solidFill>
                <a:srgbClr val="FFF8E6"/>
              </a:solidFill>
              <a:cs typeface="+mn-ea"/>
              <a:sym typeface="+mn-lt"/>
            </a:endParaRPr>
          </a:p>
        </p:txBody>
      </p:sp>
      <p:pic>
        <p:nvPicPr>
          <p:cNvPr id="27" name="图片 26"/>
          <p:cNvPicPr>
            <a:picLocks noChangeAspect="1"/>
          </p:cNvPicPr>
          <p:nvPr/>
        </p:nvPicPr>
        <p:blipFill>
          <a:blip r:embed="rId11" cstate="email">
            <a:extLst>
              <a:ext uri="{BEBA8EAE-BF5A-486C-A8C5-ECC9F3942E4B}">
                <a14:imgProps xmlns:a14="http://schemas.microsoft.com/office/drawing/2010/main">
                  <a14:imgLayer r:embed="rId12">
                    <a14:imgEffect>
                      <a14:colorTemperature colorTemp="11500"/>
                    </a14:imgEffect>
                    <a14:imgEffect>
                      <a14:saturation sat="400000"/>
                    </a14:imgEffect>
                  </a14:imgLayer>
                </a14:imgProps>
              </a:ext>
            </a:extLst>
          </a:blip>
          <a:srcRect/>
          <a:stretch>
            <a:fillRect/>
          </a:stretch>
        </p:blipFill>
        <p:spPr>
          <a:xfrm>
            <a:off x="9166013" y="4077869"/>
            <a:ext cx="2640000" cy="1920000"/>
          </a:xfrm>
          <a:prstGeom prst="rect">
            <a:avLst/>
          </a:prstGeom>
        </p:spPr>
      </p:pic>
      <p:sp>
        <p:nvSpPr>
          <p:cNvPr id="28" name="矩形 27"/>
          <p:cNvSpPr>
            <a:spLocks noChangeAspect="1"/>
          </p:cNvSpPr>
          <p:nvPr/>
        </p:nvSpPr>
        <p:spPr>
          <a:xfrm>
            <a:off x="9166013" y="6048668"/>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dirty="0">
                <a:solidFill>
                  <a:srgbClr val="FFF8E6"/>
                </a:solidFill>
                <a:cs typeface="+mn-ea"/>
                <a:sym typeface="+mn-lt"/>
              </a:rPr>
              <a:t>武汉会战</a:t>
            </a:r>
            <a:endParaRPr lang="zh-CN" altLang="en-US" sz="1865" b="1" dirty="0">
              <a:solidFill>
                <a:srgbClr val="FFF8E6"/>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918210" y="1584325"/>
            <a:ext cx="3839845" cy="1560830"/>
          </a:xfrm>
          <a:prstGeom prst="rect">
            <a:avLst/>
          </a:prstGeom>
        </p:spPr>
      </p:pic>
      <p:sp>
        <p:nvSpPr>
          <p:cNvPr id="13" name="矩形 12"/>
          <p:cNvSpPr>
            <a:spLocks noChangeAspect="1"/>
          </p:cNvSpPr>
          <p:nvPr/>
        </p:nvSpPr>
        <p:spPr>
          <a:xfrm>
            <a:off x="917915" y="3229757"/>
            <a:ext cx="3840000" cy="61326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a:solidFill>
                  <a:srgbClr val="FFF8E6"/>
                </a:solidFill>
                <a:cs typeface="+mn-ea"/>
                <a:sym typeface="+mn-lt"/>
              </a:rPr>
              <a:t>抗日民族统一战线是打败日本侵略者的决定因素</a:t>
            </a:r>
            <a:endParaRPr lang="zh-CN" altLang="en-US" sz="1865" dirty="0">
              <a:solidFill>
                <a:srgbClr val="FFF8E6"/>
              </a:solidFill>
              <a:cs typeface="+mn-ea"/>
              <a:sym typeface="+mn-lt"/>
            </a:endParaRPr>
          </a:p>
        </p:txBody>
      </p:sp>
      <p:pic>
        <p:nvPicPr>
          <p:cNvPr id="5" name="Picture 4" descr="200511983340172"/>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876300" y="4017645"/>
            <a:ext cx="3839845" cy="1537335"/>
          </a:xfrm>
          <a:prstGeom prst="rect">
            <a:avLst/>
          </a:prstGeom>
        </p:spPr>
      </p:pic>
      <p:sp>
        <p:nvSpPr>
          <p:cNvPr id="3" name="矩形 2"/>
          <p:cNvSpPr>
            <a:spLocks noChangeAspect="1"/>
          </p:cNvSpPr>
          <p:nvPr/>
        </p:nvSpPr>
        <p:spPr>
          <a:xfrm>
            <a:off x="917915" y="5684525"/>
            <a:ext cx="3840000" cy="61326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毛泽东阐明人民战争是争取抗战胜利的唯一正确的道路 </a:t>
            </a:r>
            <a:endParaRPr lang="zh-CN" altLang="en-US" sz="1865" dirty="0">
              <a:solidFill>
                <a:srgbClr val="FFF8E6"/>
              </a:solidFill>
              <a:cs typeface="+mn-ea"/>
              <a:sym typeface="+mn-lt"/>
            </a:endParaRPr>
          </a:p>
        </p:txBody>
      </p:sp>
      <p:sp>
        <p:nvSpPr>
          <p:cNvPr id="8" name="Rectangle 2"/>
          <p:cNvSpPr/>
          <p:nvPr/>
        </p:nvSpPr>
        <p:spPr>
          <a:xfrm>
            <a:off x="5129069" y="1584399"/>
            <a:ext cx="5754148" cy="666267"/>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r>
              <a:rPr lang="zh-CN" altLang="en-US" sz="3735" b="1" dirty="0">
                <a:solidFill>
                  <a:srgbClr val="C00000"/>
                </a:solidFill>
                <a:latin typeface="+mn-lt"/>
                <a:ea typeface="+mn-ea"/>
                <a:cs typeface="+mn-ea"/>
                <a:sym typeface="+mn-lt"/>
              </a:rPr>
              <a:t>抗日战争的</a:t>
            </a:r>
            <a:r>
              <a:rPr lang="zh-CN" altLang="en-US" sz="3735" b="1" u="sng" dirty="0">
                <a:solidFill>
                  <a:srgbClr val="C00000"/>
                </a:solidFill>
                <a:latin typeface="+mn-lt"/>
                <a:ea typeface="+mn-ea"/>
                <a:cs typeface="+mn-ea"/>
                <a:sym typeface="+mn-lt"/>
              </a:rPr>
              <a:t>中流砥柱</a:t>
            </a:r>
            <a:endParaRPr lang="zh-CN" altLang="en-US" sz="3735" b="1" u="sng" dirty="0">
              <a:solidFill>
                <a:srgbClr val="C00000"/>
              </a:solidFill>
              <a:latin typeface="+mn-lt"/>
              <a:ea typeface="+mn-ea"/>
              <a:cs typeface="+mn-ea"/>
              <a:sym typeface="+mn-lt"/>
            </a:endParaRPr>
          </a:p>
        </p:txBody>
      </p:sp>
      <p:sp>
        <p:nvSpPr>
          <p:cNvPr id="15" name="矩形 14"/>
          <p:cNvSpPr>
            <a:spLocks noChangeAspect="1"/>
          </p:cNvSpPr>
          <p:nvPr/>
        </p:nvSpPr>
        <p:spPr>
          <a:xfrm>
            <a:off x="5129067" y="2316319"/>
            <a:ext cx="6414348" cy="82895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1865" b="1">
                <a:solidFill>
                  <a:srgbClr val="FFF8E6"/>
                </a:solidFill>
                <a:cs typeface="+mn-ea"/>
                <a:sym typeface="+mn-lt"/>
              </a:rPr>
              <a:t>中国共产党在抗日战争中发挥了中流砥柱作用，主要是表现为三个方面。</a:t>
            </a:r>
            <a:endParaRPr lang="zh-CN" altLang="en-US" sz="1865" b="1" dirty="0">
              <a:solidFill>
                <a:srgbClr val="FFF8E6"/>
              </a:solidFill>
              <a:cs typeface="+mn-ea"/>
              <a:sym typeface="+mn-lt"/>
            </a:endParaRPr>
          </a:p>
        </p:txBody>
      </p:sp>
      <p:sp>
        <p:nvSpPr>
          <p:cNvPr id="12" name="矩形 11"/>
          <p:cNvSpPr/>
          <p:nvPr/>
        </p:nvSpPr>
        <p:spPr>
          <a:xfrm>
            <a:off x="5117195" y="3254536"/>
            <a:ext cx="6426223" cy="665480"/>
          </a:xfrm>
          <a:prstGeom prst="rect">
            <a:avLst/>
          </a:prstGeom>
        </p:spPr>
        <p:txBody>
          <a:bodyPr wrap="square">
            <a:spAutoFit/>
          </a:bodyPr>
          <a:p>
            <a:pPr algn="just"/>
            <a:r>
              <a:rPr lang="zh-CN" altLang="en-US" sz="1865" b="1" u="sng" dirty="0">
                <a:solidFill>
                  <a:srgbClr val="C00000"/>
                </a:solidFill>
                <a:cs typeface="+mn-ea"/>
                <a:sym typeface="+mn-lt"/>
              </a:rPr>
              <a:t>积极倡导建立和维护抗日民族统一战线</a:t>
            </a:r>
            <a:r>
              <a:rPr lang="zh-CN" altLang="en-US" sz="1865" u="sng" dirty="0">
                <a:solidFill>
                  <a:srgbClr val="C00000"/>
                </a:solidFill>
                <a:cs typeface="+mn-ea"/>
                <a:sym typeface="+mn-lt"/>
              </a:rPr>
              <a:t>，</a:t>
            </a:r>
            <a:r>
              <a:rPr lang="zh-CN" altLang="en-US" sz="1865" dirty="0">
                <a:solidFill>
                  <a:srgbClr val="5F0F05"/>
                </a:solidFill>
                <a:cs typeface="+mn-ea"/>
                <a:sym typeface="+mn-lt"/>
              </a:rPr>
              <a:t>最大限度地动员了全国的军队和民众，是打败日本侵略者的</a:t>
            </a:r>
            <a:r>
              <a:rPr lang="zh-CN" altLang="en-US" sz="1865" u="sng" dirty="0">
                <a:solidFill>
                  <a:srgbClr val="5F0F05"/>
                </a:solidFill>
                <a:cs typeface="+mn-ea"/>
                <a:sym typeface="+mn-lt"/>
              </a:rPr>
              <a:t>决定因素</a:t>
            </a:r>
            <a:r>
              <a:rPr lang="zh-CN" altLang="en-US" sz="1865" dirty="0">
                <a:solidFill>
                  <a:srgbClr val="5F0F05"/>
                </a:solidFill>
                <a:cs typeface="+mn-ea"/>
                <a:sym typeface="+mn-lt"/>
              </a:rPr>
              <a:t>。</a:t>
            </a:r>
            <a:endParaRPr lang="zh-CN" altLang="en-US" sz="1865" dirty="0">
              <a:solidFill>
                <a:srgbClr val="5F0F05"/>
              </a:solidFill>
              <a:cs typeface="+mn-ea"/>
              <a:sym typeface="+mn-lt"/>
            </a:endParaRPr>
          </a:p>
        </p:txBody>
      </p:sp>
      <p:sp>
        <p:nvSpPr>
          <p:cNvPr id="10" name="矩形 9"/>
          <p:cNvSpPr/>
          <p:nvPr/>
        </p:nvSpPr>
        <p:spPr>
          <a:xfrm>
            <a:off x="5117194" y="4017816"/>
            <a:ext cx="6426223" cy="953135"/>
          </a:xfrm>
          <a:prstGeom prst="rect">
            <a:avLst/>
          </a:prstGeom>
        </p:spPr>
        <p:txBody>
          <a:bodyPr wrap="square">
            <a:spAutoFit/>
          </a:bodyPr>
          <a:p>
            <a:pPr algn="just"/>
            <a:r>
              <a:rPr lang="zh-CN" altLang="en-US" sz="1865" b="1" dirty="0">
                <a:solidFill>
                  <a:srgbClr val="C00000"/>
                </a:solidFill>
                <a:cs typeface="+mn-ea"/>
                <a:sym typeface="+mn-lt"/>
              </a:rPr>
              <a:t>坚持和发展敌后</a:t>
            </a:r>
            <a:r>
              <a:rPr lang="zh-CN" altLang="en-US" sz="1865" b="1" u="sng" dirty="0">
                <a:solidFill>
                  <a:srgbClr val="C00000"/>
                </a:solidFill>
                <a:cs typeface="+mn-ea"/>
                <a:sym typeface="+mn-lt"/>
              </a:rPr>
              <a:t>抗日游击战争，</a:t>
            </a:r>
            <a:r>
              <a:rPr lang="zh-CN" altLang="en-US" sz="1865" b="1" dirty="0">
                <a:solidFill>
                  <a:srgbClr val="C00000"/>
                </a:solidFill>
                <a:cs typeface="+mn-ea"/>
                <a:sym typeface="+mn-lt"/>
              </a:rPr>
              <a:t>并逐渐上升为抗战的主战场。</a:t>
            </a:r>
            <a:r>
              <a:rPr lang="zh-CN" altLang="en-US" sz="1865" dirty="0">
                <a:solidFill>
                  <a:srgbClr val="5F0F05"/>
                </a:solidFill>
                <a:cs typeface="+mn-ea"/>
                <a:sym typeface="+mn-lt"/>
              </a:rPr>
              <a:t>游击战争在中国抗日战争中具有重要的战略地位，是抵抗日本侵略者有效和重要的形式。</a:t>
            </a:r>
            <a:endParaRPr lang="zh-CN" altLang="en-US" sz="1865" dirty="0">
              <a:solidFill>
                <a:srgbClr val="5F0F05"/>
              </a:solidFill>
              <a:cs typeface="+mn-ea"/>
              <a:sym typeface="+mn-lt"/>
            </a:endParaRPr>
          </a:p>
        </p:txBody>
      </p:sp>
      <p:sp>
        <p:nvSpPr>
          <p:cNvPr id="11" name="矩形 10"/>
          <p:cNvSpPr/>
          <p:nvPr/>
        </p:nvSpPr>
        <p:spPr>
          <a:xfrm>
            <a:off x="5117194" y="5068357"/>
            <a:ext cx="6426223" cy="1229360"/>
          </a:xfrm>
          <a:prstGeom prst="rect">
            <a:avLst/>
          </a:prstGeom>
        </p:spPr>
        <p:txBody>
          <a:bodyPr wrap="square">
            <a:spAutoFit/>
          </a:bodyPr>
          <a:p>
            <a:pPr algn="just" eaLnBrk="1"/>
            <a:r>
              <a:rPr lang="zh-CN" altLang="en-US" sz="1865" b="1" dirty="0">
                <a:solidFill>
                  <a:srgbClr val="C00000"/>
                </a:solidFill>
                <a:cs typeface="+mn-ea"/>
                <a:sym typeface="+mn-lt"/>
              </a:rPr>
              <a:t>中国共产党不断加强自身建设，成为全国人民的新希望。</a:t>
            </a:r>
            <a:r>
              <a:rPr lang="zh-CN" altLang="en-US" sz="1865" dirty="0">
                <a:solidFill>
                  <a:srgbClr val="5F0F05"/>
                </a:solidFill>
                <a:cs typeface="+mn-ea"/>
                <a:sym typeface="+mn-lt"/>
              </a:rPr>
              <a:t>抗战爆发时，经过16年艰苦卓绝斗争的考验，已经能够独立分析解决中国的具体问题；并拥有一大批忠诚的、革命经验丰富的骨干。</a:t>
            </a:r>
            <a:endParaRPr lang="zh-CN" altLang="en-US" sz="1865"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973147" y="1641925"/>
            <a:ext cx="3863657" cy="4314176"/>
          </a:xfrm>
          <a:prstGeom prst="rect">
            <a:avLst/>
          </a:prstGeom>
        </p:spPr>
      </p:pic>
      <p:sp>
        <p:nvSpPr>
          <p:cNvPr id="6" name="矩形 5"/>
          <p:cNvSpPr>
            <a:spLocks noChangeAspect="1"/>
          </p:cNvSpPr>
          <p:nvPr/>
        </p:nvSpPr>
        <p:spPr>
          <a:xfrm>
            <a:off x="5135894" y="1641925"/>
            <a:ext cx="5611741" cy="121101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a:solidFill>
                  <a:srgbClr val="FFF8E6"/>
                </a:solidFill>
                <a:cs typeface="+mn-ea"/>
                <a:sym typeface="+mn-lt"/>
              </a:rPr>
              <a:t>抗日战争胜利的意义</a:t>
            </a:r>
            <a:endParaRPr lang="zh-CN" altLang="en-US" sz="3735" b="1" dirty="0">
              <a:solidFill>
                <a:srgbClr val="FFF8E6"/>
              </a:solidFill>
              <a:cs typeface="+mn-ea"/>
              <a:sym typeface="+mn-lt"/>
            </a:endParaRPr>
          </a:p>
        </p:txBody>
      </p:sp>
      <p:sp>
        <p:nvSpPr>
          <p:cNvPr id="2" name="Rectangle 3"/>
          <p:cNvSpPr/>
          <p:nvPr/>
        </p:nvSpPr>
        <p:spPr>
          <a:xfrm>
            <a:off x="5135893" y="2875866"/>
            <a:ext cx="6432715" cy="3112135"/>
          </a:xfrm>
          <a:prstGeom prst="rect">
            <a:avLst/>
          </a:prstGeom>
        </p:spPr>
        <p:txBody>
          <a:bodyPr wrap="square">
            <a:spAutoFit/>
          </a:bodyPr>
          <a:p>
            <a:pPr algn="just">
              <a:lnSpc>
                <a:spcPct val="150000"/>
              </a:lnSpc>
            </a:pPr>
            <a:r>
              <a:rPr lang="en-US" altLang="zh-CN" sz="1865" b="1" dirty="0">
                <a:solidFill>
                  <a:srgbClr val="C00000"/>
                </a:solidFill>
                <a:cs typeface="+mn-ea"/>
                <a:sym typeface="+mn-lt"/>
              </a:rPr>
              <a:t>       </a:t>
            </a:r>
            <a:r>
              <a:rPr lang="zh-CN" altLang="en-US" sz="1865" b="1" dirty="0">
                <a:solidFill>
                  <a:srgbClr val="C00000"/>
                </a:solidFill>
                <a:cs typeface="+mn-ea"/>
                <a:sym typeface="+mn-lt"/>
              </a:rPr>
              <a:t>中国的抗战</a:t>
            </a:r>
            <a:r>
              <a:rPr lang="zh-CN" altLang="en-US" sz="1865" dirty="0">
                <a:solidFill>
                  <a:srgbClr val="5F0F05"/>
                </a:solidFill>
                <a:cs typeface="+mn-ea"/>
                <a:sym typeface="+mn-lt"/>
              </a:rPr>
              <a:t>，是中国人民一百多年来反对外敌侵略，第一次取得完全胜利的民族解放战争。</a:t>
            </a:r>
            <a:endParaRPr lang="zh-CN" altLang="en-US" sz="1865" dirty="0">
              <a:solidFill>
                <a:srgbClr val="5F0F05"/>
              </a:solidFill>
              <a:cs typeface="+mn-ea"/>
              <a:sym typeface="+mn-lt"/>
            </a:endParaRPr>
          </a:p>
          <a:p>
            <a:pPr algn="just">
              <a:lnSpc>
                <a:spcPct val="150000"/>
              </a:lnSpc>
            </a:pPr>
            <a:r>
              <a:rPr lang="zh-CN" altLang="en-US" sz="1865" b="1" dirty="0">
                <a:solidFill>
                  <a:srgbClr val="C00000"/>
                </a:solidFill>
                <a:cs typeface="+mn-ea"/>
                <a:sym typeface="+mn-lt"/>
              </a:rPr>
              <a:t>      中国的抗战</a:t>
            </a:r>
            <a:r>
              <a:rPr lang="zh-CN" altLang="en-US" sz="1865" dirty="0">
                <a:solidFill>
                  <a:srgbClr val="5F0F05"/>
                </a:solidFill>
                <a:cs typeface="+mn-ea"/>
                <a:sym typeface="+mn-lt"/>
              </a:rPr>
              <a:t>，是世界反法西斯战争的一个重要组成部分。</a:t>
            </a:r>
            <a:endParaRPr lang="zh-CN" altLang="en-US" sz="1865" dirty="0">
              <a:solidFill>
                <a:srgbClr val="5F0F05"/>
              </a:solidFill>
              <a:cs typeface="+mn-ea"/>
              <a:sym typeface="+mn-lt"/>
            </a:endParaRPr>
          </a:p>
          <a:p>
            <a:pPr algn="just">
              <a:lnSpc>
                <a:spcPct val="150000"/>
              </a:lnSpc>
            </a:pPr>
            <a:r>
              <a:rPr lang="zh-CN" altLang="en-US" sz="1865" dirty="0">
                <a:solidFill>
                  <a:srgbClr val="5F0F05"/>
                </a:solidFill>
                <a:cs typeface="+mn-ea"/>
                <a:sym typeface="+mn-lt"/>
              </a:rPr>
              <a:t>抗日战争时期是中国共产党成熟时期，中国人民革命力量得到空前大发展，为民主革命在全国胜利奠定了基础。</a:t>
            </a:r>
            <a:endParaRPr lang="zh-CN" altLang="en-US" sz="1865" dirty="0">
              <a:solidFill>
                <a:srgbClr val="5F0F05"/>
              </a:solidFill>
              <a:cs typeface="+mn-ea"/>
              <a:sym typeface="+mn-lt"/>
            </a:endParaRPr>
          </a:p>
          <a:p>
            <a:pPr algn="just">
              <a:lnSpc>
                <a:spcPct val="150000"/>
              </a:lnSpc>
            </a:pPr>
            <a:r>
              <a:rPr lang="zh-CN" altLang="en-US" sz="1865" b="1" dirty="0">
                <a:solidFill>
                  <a:srgbClr val="C00000"/>
                </a:solidFill>
                <a:cs typeface="+mn-ea"/>
                <a:sym typeface="+mn-lt"/>
              </a:rPr>
              <a:t>      中国的抗战</a:t>
            </a:r>
            <a:r>
              <a:rPr lang="zh-CN" altLang="en-US" sz="1865" dirty="0">
                <a:solidFill>
                  <a:srgbClr val="5F0F05"/>
                </a:solidFill>
                <a:cs typeface="+mn-ea"/>
                <a:sym typeface="+mn-lt"/>
              </a:rPr>
              <a:t>，促进了亚洲和世界各国人民民族解放运动的发展，为他们提供了宝贵的斗争经验。</a:t>
            </a:r>
            <a:endParaRPr lang="zh-CN" altLang="en-US" sz="1865"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60645"/>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grpSp>
        <p:nvGrpSpPr>
          <p:cNvPr id="2" name="组合 1"/>
          <p:cNvGrpSpPr/>
          <p:nvPr/>
        </p:nvGrpSpPr>
        <p:grpSpPr>
          <a:xfrm>
            <a:off x="1047115" y="1650365"/>
            <a:ext cx="4237355" cy="238760"/>
            <a:chOff x="-1242360" y="2455854"/>
            <a:chExt cx="1090810" cy="2022317"/>
          </a:xfrm>
        </p:grpSpPr>
        <p:sp>
          <p:nvSpPr>
            <p:cNvPr id="3" name="Rectangle 1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ysClr val="window" lastClr="FFFFFF"/>
                  </a:gs>
                  <a:gs pos="0">
                    <a:sysClr val="window" lastClr="FFFFFF">
                      <a:lumMod val="85000"/>
                    </a:sysClr>
                  </a:gs>
                </a:gsLst>
                <a:lin ang="5400000" scaled="0"/>
              </a:grad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Calibri" panose="020F0502020204030204" pitchFamily="34" charset="0"/>
                <a:sym typeface="微软雅黑" panose="020B0503020204020204" pitchFamily="34" charset="-122"/>
              </a:endParaRPr>
            </a:p>
          </p:txBody>
        </p:sp>
        <p:sp>
          <p:nvSpPr>
            <p:cNvPr id="5" name="矩形 38"/>
            <p:cNvSpPr>
              <a:spLocks noChangeArrowheads="1"/>
            </p:cNvSpPr>
            <p:nvPr/>
          </p:nvSpPr>
          <p:spPr bwMode="auto">
            <a:xfrm>
              <a:off x="-725800" y="2455854"/>
              <a:ext cx="47098" cy="20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gradFill>
                  <a:gsLst>
                    <a:gs pos="0">
                      <a:prstClr val="white"/>
                    </a:gs>
                    <a:gs pos="100000">
                      <a:srgbClr val="FFFF00"/>
                    </a:gs>
                  </a:gsLst>
                  <a:lin ang="5400000" scaled="1"/>
                </a:gra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10" name="矩形 9"/>
          <p:cNvSpPr/>
          <p:nvPr/>
        </p:nvSpPr>
        <p:spPr>
          <a:xfrm>
            <a:off x="1098522" y="1188555"/>
            <a:ext cx="4185761" cy="461665"/>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进行解放战争，推翻蒋家王朝</a:t>
            </a:r>
            <a:endParaRPr kumimoji="0" lang="zh-CN" altLang="en-US" sz="24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11" name="矩形 10"/>
          <p:cNvSpPr/>
          <p:nvPr/>
        </p:nvSpPr>
        <p:spPr>
          <a:xfrm>
            <a:off x="1188085" y="1889125"/>
            <a:ext cx="9195435" cy="3552190"/>
          </a:xfrm>
          <a:prstGeom prst="rect">
            <a:avLst/>
          </a:prstGeom>
        </p:spPr>
        <p:txBody>
          <a:bodyPr wrap="square" lIns="105571" tIns="52784" rIns="105571" bIns="52784">
            <a:spAutoFit/>
          </a:bodyPr>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抗日战争结束后，</a:t>
            </a:r>
            <a:r>
              <a:rPr kumimoji="0" lang="zh-CN" altLang="en-US" sz="2000" i="0" u="sng"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国民党统治集团破坏和平挑起内战</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，我们党领导中国人民进行了气势磅礴的解放战争。执行了新民主主义革命时期的总路线和总政策，由战略防御转到战略进攻，组织战略决战，连续取得了辽沈、淮海、平津三大战役的巨大胜利。</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l949</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年</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4</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月</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21</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日，根据毛泽东同志和朱德同志</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向全国进军的命令</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百万雄师，横渡长江天堑，</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23</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日解放南京。随后，人民解放军分别向西北、西南、中南和华东继续追剿残敌。终于推翻了帝国主义、封建主义、官僚资本主义的反动统治，取得了新民主主义革命的胜利。</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1949</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年</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10</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月</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a:t>
            </a:r>
            <a:r>
              <a:rPr kumimoji="0" lang="zh-CN" altLang="en-US"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日，毛泽东在天安门城楼宣告中华人民共和国成立。中国人民从此站起来了</a:t>
            </a:r>
            <a:r>
              <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 </a:t>
            </a:r>
            <a:endParaRPr kumimoji="0" lang="en-US" altLang="zh-CN" sz="2000" i="0" u="none" strike="noStrike" kern="0" cap="none" spc="0" normalizeH="0" baseline="0" noProof="0" dirty="0">
              <a:ln>
                <a:noFill/>
              </a:ln>
              <a:solidFill>
                <a:srgbClr val="5E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732189" y="1741065"/>
            <a:ext cx="3710449" cy="3667043"/>
          </a:xfrm>
          <a:prstGeom prst="rect">
            <a:avLst/>
          </a:prstGeom>
        </p:spPr>
      </p:pic>
      <p:sp>
        <p:nvSpPr>
          <p:cNvPr id="10" name="Rectangle 2"/>
          <p:cNvSpPr/>
          <p:nvPr/>
        </p:nvSpPr>
        <p:spPr>
          <a:xfrm>
            <a:off x="4740128" y="1592181"/>
            <a:ext cx="4049355" cy="854044"/>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pPr lvl="0">
              <a:defRPr/>
            </a:pPr>
            <a:r>
              <a:rPr lang="zh-CN" altLang="en-US" sz="3735" b="1" dirty="0">
                <a:solidFill>
                  <a:srgbClr val="C00000"/>
                </a:solidFill>
                <a:latin typeface="+mn-lt"/>
                <a:ea typeface="+mn-ea"/>
                <a:cs typeface="+mn-ea"/>
                <a:sym typeface="+mn-lt"/>
              </a:rPr>
              <a:t>解放战争</a:t>
            </a:r>
            <a:endParaRPr lang="zh-CN" altLang="en-US" sz="3735" b="1" dirty="0">
              <a:solidFill>
                <a:srgbClr val="C00000"/>
              </a:solidFill>
              <a:latin typeface="+mn-lt"/>
              <a:ea typeface="+mn-ea"/>
              <a:cs typeface="+mn-ea"/>
              <a:sym typeface="+mn-lt"/>
            </a:endParaRPr>
          </a:p>
        </p:txBody>
      </p:sp>
      <p:sp>
        <p:nvSpPr>
          <p:cNvPr id="3" name="矩形 2"/>
          <p:cNvSpPr/>
          <p:nvPr/>
        </p:nvSpPr>
        <p:spPr>
          <a:xfrm>
            <a:off x="4740626" y="2380804"/>
            <a:ext cx="6839327" cy="944880"/>
          </a:xfrm>
          <a:prstGeom prst="rect">
            <a:avLst/>
          </a:prstGeom>
        </p:spPr>
        <p:txBody>
          <a:bodyPr wrap="square">
            <a:spAutoFit/>
          </a:bodyPr>
          <a:p>
            <a:pPr algn="just"/>
            <a:r>
              <a:rPr lang="zh-CN" altLang="en-US" sz="1865" dirty="0">
                <a:solidFill>
                  <a:srgbClr val="5F0F05"/>
                </a:solidFill>
                <a:cs typeface="+mn-ea"/>
                <a:sym typeface="+mn-lt"/>
              </a:rPr>
              <a:t>第三次国内革命战争时期是中国民主革命最后取得全国胜利，毛泽东思想进一步取得全面发展的时期。这个时期中国共产党的历史，可以分为四个阶段：</a:t>
            </a:r>
            <a:endParaRPr lang="zh-CN" altLang="en-US" sz="1865" dirty="0">
              <a:solidFill>
                <a:srgbClr val="5F0F05"/>
              </a:solidFill>
              <a:cs typeface="+mn-ea"/>
              <a:sym typeface="+mn-lt"/>
            </a:endParaRPr>
          </a:p>
        </p:txBody>
      </p:sp>
      <p:sp>
        <p:nvSpPr>
          <p:cNvPr id="12" name="矩形 11"/>
          <p:cNvSpPr/>
          <p:nvPr/>
        </p:nvSpPr>
        <p:spPr>
          <a:xfrm>
            <a:off x="4740626" y="3509768"/>
            <a:ext cx="3755641"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865">
                <a:solidFill>
                  <a:srgbClr val="FFF8E6"/>
                </a:solidFill>
                <a:cs typeface="+mn-ea"/>
                <a:sym typeface="+mn-lt"/>
              </a:rPr>
              <a:t>一是为争取国内和平民主阶段；</a:t>
            </a:r>
            <a:endParaRPr lang="zh-CN" altLang="en-US" sz="1865" dirty="0">
              <a:solidFill>
                <a:srgbClr val="FFF8E6"/>
              </a:solidFill>
              <a:cs typeface="+mn-ea"/>
              <a:sym typeface="+mn-lt"/>
            </a:endParaRPr>
          </a:p>
        </p:txBody>
      </p:sp>
      <p:sp>
        <p:nvSpPr>
          <p:cNvPr id="13" name="矩形 12"/>
          <p:cNvSpPr/>
          <p:nvPr/>
        </p:nvSpPr>
        <p:spPr>
          <a:xfrm>
            <a:off x="4740626" y="4154665"/>
            <a:ext cx="3371599"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865" dirty="0">
                <a:solidFill>
                  <a:srgbClr val="FFF8E6"/>
                </a:solidFill>
                <a:cs typeface="+mn-ea"/>
                <a:sym typeface="+mn-lt"/>
              </a:rPr>
              <a:t>二是人民解放战争防御阶段；</a:t>
            </a:r>
            <a:endParaRPr lang="zh-CN" altLang="en-US" sz="1865" dirty="0">
              <a:solidFill>
                <a:srgbClr val="FFF8E6"/>
              </a:solidFill>
              <a:cs typeface="+mn-ea"/>
              <a:sym typeface="+mn-lt"/>
            </a:endParaRPr>
          </a:p>
        </p:txBody>
      </p:sp>
      <p:sp>
        <p:nvSpPr>
          <p:cNvPr id="2" name="矩形 1"/>
          <p:cNvSpPr/>
          <p:nvPr/>
        </p:nvSpPr>
        <p:spPr>
          <a:xfrm>
            <a:off x="4740624" y="4799563"/>
            <a:ext cx="6839328"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865" dirty="0">
                <a:solidFill>
                  <a:srgbClr val="FFF8E6"/>
                </a:solidFill>
                <a:cs typeface="+mn-ea"/>
                <a:sym typeface="+mn-lt"/>
              </a:rPr>
              <a:t>三是从1947年6月</a:t>
            </a:r>
            <a:r>
              <a:rPr lang="en-US" altLang="zh-CN" sz="1865" dirty="0">
                <a:solidFill>
                  <a:srgbClr val="FFF8E6"/>
                </a:solidFill>
                <a:cs typeface="+mn-ea"/>
                <a:sym typeface="+mn-lt"/>
              </a:rPr>
              <a:t>~</a:t>
            </a:r>
            <a:r>
              <a:rPr lang="zh-CN" altLang="en-US" sz="1865" dirty="0">
                <a:solidFill>
                  <a:srgbClr val="FFF8E6"/>
                </a:solidFill>
                <a:cs typeface="+mn-ea"/>
                <a:sym typeface="+mn-lt"/>
              </a:rPr>
              <a:t>1948年8月，解放战争转入战略进攻阶段；</a:t>
            </a:r>
            <a:endParaRPr lang="zh-CN" altLang="en-US" sz="1865" dirty="0">
              <a:solidFill>
                <a:srgbClr val="FFF8E6"/>
              </a:solidFill>
              <a:cs typeface="+mn-ea"/>
              <a:sym typeface="+mn-lt"/>
            </a:endParaRPr>
          </a:p>
        </p:txBody>
      </p:sp>
      <p:sp>
        <p:nvSpPr>
          <p:cNvPr id="15" name="矩形 14"/>
          <p:cNvSpPr/>
          <p:nvPr/>
        </p:nvSpPr>
        <p:spPr>
          <a:xfrm>
            <a:off x="4740624" y="5444460"/>
            <a:ext cx="5867877"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865" dirty="0">
                <a:solidFill>
                  <a:srgbClr val="FFF8E6"/>
                </a:solidFill>
                <a:cs typeface="+mn-ea"/>
                <a:sym typeface="+mn-lt"/>
              </a:rPr>
              <a:t>四是战略决战的伟大胜利，中华人民共和国的成立。</a:t>
            </a:r>
            <a:endParaRPr lang="zh-CN" altLang="en-US" sz="1865" dirty="0">
              <a:solidFill>
                <a:srgbClr val="FFF8E6"/>
              </a:solidFill>
              <a:cs typeface="+mn-ea"/>
              <a:sym typeface="+mn-lt"/>
            </a:endParaRPr>
          </a:p>
        </p:txBody>
      </p:sp>
      <p:sp>
        <p:nvSpPr>
          <p:cNvPr id="11" name="矩形 10"/>
          <p:cNvSpPr>
            <a:spLocks noChangeAspect="1"/>
          </p:cNvSpPr>
          <p:nvPr/>
        </p:nvSpPr>
        <p:spPr>
          <a:xfrm>
            <a:off x="732189" y="5544580"/>
            <a:ext cx="3710449" cy="42788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a:solidFill>
                  <a:srgbClr val="FFF8E6"/>
                </a:solidFill>
                <a:cs typeface="+mn-ea"/>
                <a:sym typeface="+mn-lt"/>
              </a:rPr>
              <a:t>重庆谈判</a:t>
            </a:r>
            <a:endParaRPr lang="zh-CN" altLang="en-US" sz="1865" b="1" dirty="0">
              <a:solidFill>
                <a:srgbClr val="FFF8E6"/>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矩形 1"/>
          <p:cNvSpPr>
            <a:spLocks noChangeAspect="1"/>
          </p:cNvSpPr>
          <p:nvPr/>
        </p:nvSpPr>
        <p:spPr>
          <a:xfrm>
            <a:off x="675799" y="1184302"/>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defRPr/>
            </a:pPr>
            <a:r>
              <a:rPr lang="zh-CN" altLang="en-US" sz="3735" b="1">
                <a:solidFill>
                  <a:srgbClr val="FFF8E6"/>
                </a:solidFill>
                <a:cs typeface="+mn-ea"/>
                <a:sym typeface="+mn-lt"/>
              </a:rPr>
              <a:t>三大战役和土地制度改革</a:t>
            </a:r>
            <a:endParaRPr lang="zh-CN" altLang="en-US" sz="3735" b="1" dirty="0">
              <a:solidFill>
                <a:srgbClr val="FFF8E6"/>
              </a:solidFill>
              <a:cs typeface="+mn-ea"/>
              <a:sym typeface="+mn-lt"/>
            </a:endParaRPr>
          </a:p>
        </p:txBody>
      </p:sp>
      <p:pic>
        <p:nvPicPr>
          <p:cNvPr id="5" name="图片 4"/>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31044" y="2324368"/>
            <a:ext cx="3408000" cy="2467863"/>
          </a:xfrm>
          <a:prstGeom prst="rect">
            <a:avLst/>
          </a:prstGeom>
        </p:spPr>
      </p:pic>
      <p:pic>
        <p:nvPicPr>
          <p:cNvPr id="7" name="图片 6"/>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4383623" y="2324368"/>
            <a:ext cx="3408000" cy="2467863"/>
          </a:xfrm>
          <a:prstGeom prst="rect">
            <a:avLst/>
          </a:prstGeom>
        </p:spPr>
      </p:pic>
      <p:pic>
        <p:nvPicPr>
          <p:cNvPr id="6" name="图片 5"/>
          <p:cNvPicPr>
            <a:picLocks noChangeAspect="1"/>
          </p:cNvPicPr>
          <p:nvPr/>
        </p:nvPicPr>
        <p:blipFill>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tretch>
            <a:fillRect/>
          </a:stretch>
        </p:blipFill>
        <p:spPr>
          <a:xfrm>
            <a:off x="8036203" y="2324368"/>
            <a:ext cx="3408000" cy="2467863"/>
          </a:xfrm>
          <a:prstGeom prst="rect">
            <a:avLst/>
          </a:prstGeom>
        </p:spPr>
      </p:pic>
      <p:sp>
        <p:nvSpPr>
          <p:cNvPr id="3" name="矩形 2"/>
          <p:cNvSpPr>
            <a:spLocks noChangeAspect="1"/>
          </p:cNvSpPr>
          <p:nvPr/>
        </p:nvSpPr>
        <p:spPr>
          <a:xfrm>
            <a:off x="731044" y="4960596"/>
            <a:ext cx="7060579" cy="464348"/>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defRPr/>
            </a:pPr>
            <a:r>
              <a:rPr lang="zh-CN" altLang="en-US" sz="1865" b="1" dirty="0">
                <a:solidFill>
                  <a:srgbClr val="FFF8E6"/>
                </a:solidFill>
                <a:cs typeface="+mn-ea"/>
                <a:sym typeface="+mn-lt"/>
              </a:rPr>
              <a:t>三大战役</a:t>
            </a:r>
            <a:endParaRPr lang="zh-CN" altLang="en-US" sz="1865" b="1" dirty="0">
              <a:solidFill>
                <a:srgbClr val="FFF8E6"/>
              </a:solidFill>
              <a:cs typeface="+mn-ea"/>
              <a:sym typeface="+mn-lt"/>
            </a:endParaRPr>
          </a:p>
        </p:txBody>
      </p:sp>
      <p:sp>
        <p:nvSpPr>
          <p:cNvPr id="19" name="矩形 18"/>
          <p:cNvSpPr>
            <a:spLocks noChangeAspect="1"/>
          </p:cNvSpPr>
          <p:nvPr/>
        </p:nvSpPr>
        <p:spPr>
          <a:xfrm>
            <a:off x="8027949" y="4960596"/>
            <a:ext cx="3424753" cy="464348"/>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dirty="0">
                <a:solidFill>
                  <a:srgbClr val="FFF8E6"/>
                </a:solidFill>
                <a:cs typeface="+mn-ea"/>
                <a:sym typeface="+mn-lt"/>
              </a:rPr>
              <a:t>中国土地法大纲</a:t>
            </a:r>
            <a:endParaRPr lang="zh-CN" altLang="en-US" sz="1865" b="1" dirty="0">
              <a:solidFill>
                <a:srgbClr val="FFF8E6"/>
              </a:solidFill>
              <a:cs typeface="+mn-ea"/>
              <a:sym typeface="+mn-lt"/>
            </a:endParaRPr>
          </a:p>
        </p:txBody>
      </p:sp>
      <p:sp>
        <p:nvSpPr>
          <p:cNvPr id="8" name="矩形 7"/>
          <p:cNvSpPr/>
          <p:nvPr/>
        </p:nvSpPr>
        <p:spPr>
          <a:xfrm>
            <a:off x="731045" y="5529654"/>
            <a:ext cx="10729913" cy="829945"/>
          </a:xfrm>
          <a:prstGeom prst="rect">
            <a:avLst/>
          </a:prstGeom>
        </p:spPr>
        <p:txBody>
          <a:bodyPr wrap="square">
            <a:spAutoFit/>
          </a:bodyPr>
          <a:p>
            <a:pPr algn="just"/>
            <a:r>
              <a:rPr lang="en-US" altLang="zh-CN" sz="1600" dirty="0">
                <a:solidFill>
                  <a:srgbClr val="5F0F05"/>
                </a:solidFill>
                <a:cs typeface="+mn-ea"/>
                <a:sym typeface="+mn-lt"/>
              </a:rPr>
              <a:t>      1947</a:t>
            </a:r>
            <a:r>
              <a:rPr lang="zh-CN" altLang="en-US" sz="1600" dirty="0">
                <a:solidFill>
                  <a:srgbClr val="5F0F05"/>
                </a:solidFill>
                <a:cs typeface="+mn-ea"/>
                <a:sym typeface="+mn-lt"/>
              </a:rPr>
              <a:t>年</a:t>
            </a:r>
            <a:r>
              <a:rPr lang="en-US" altLang="zh-CN" sz="1600" dirty="0">
                <a:solidFill>
                  <a:srgbClr val="5F0F05"/>
                </a:solidFill>
                <a:cs typeface="+mn-ea"/>
                <a:sym typeface="+mn-lt"/>
              </a:rPr>
              <a:t>6</a:t>
            </a:r>
            <a:r>
              <a:rPr lang="zh-CN" altLang="en-US" sz="1600" dirty="0">
                <a:solidFill>
                  <a:srgbClr val="5F0F05"/>
                </a:solidFill>
                <a:cs typeface="+mn-ea"/>
                <a:sym typeface="+mn-lt"/>
              </a:rPr>
              <a:t>月底，刘邓大军千里跃进大别山，陈谢兵团挺进豫陕鄂边区，陈粟华东解放军进攻豫皖苏地区。三军成品字阵势，驰骋中原。</a:t>
            </a:r>
            <a:r>
              <a:rPr lang="zh-CN" altLang="en-US" sz="1600" b="1" dirty="0">
                <a:solidFill>
                  <a:srgbClr val="C00000"/>
                </a:solidFill>
                <a:cs typeface="+mn-ea"/>
                <a:sym typeface="+mn-lt"/>
              </a:rPr>
              <a:t>人民解放战争进入反攻阶段</a:t>
            </a:r>
            <a:r>
              <a:rPr lang="zh-CN" altLang="en-US" sz="1600" dirty="0">
                <a:solidFill>
                  <a:srgbClr val="5F0F05"/>
                </a:solidFill>
                <a:cs typeface="+mn-ea"/>
                <a:sym typeface="+mn-lt"/>
              </a:rPr>
              <a:t>。同时，</a:t>
            </a:r>
            <a:r>
              <a:rPr lang="zh-CN" altLang="en-US" sz="1600" b="1" dirty="0">
                <a:solidFill>
                  <a:srgbClr val="C00000"/>
                </a:solidFill>
                <a:cs typeface="+mn-ea"/>
                <a:sym typeface="+mn-lt"/>
              </a:rPr>
              <a:t>中国共产党制定通过了</a:t>
            </a:r>
            <a:r>
              <a:rPr lang="en-US" altLang="zh-CN" sz="1600" b="1" dirty="0">
                <a:solidFill>
                  <a:srgbClr val="C00000"/>
                </a:solidFill>
                <a:cs typeface="+mn-ea"/>
                <a:sym typeface="+mn-lt"/>
              </a:rPr>
              <a:t>《</a:t>
            </a:r>
            <a:r>
              <a:rPr lang="zh-CN" altLang="en-US" sz="1600" b="1" dirty="0">
                <a:solidFill>
                  <a:srgbClr val="C00000"/>
                </a:solidFill>
                <a:cs typeface="+mn-ea"/>
                <a:sym typeface="+mn-lt"/>
              </a:rPr>
              <a:t>中国土地法大纲</a:t>
            </a:r>
            <a:r>
              <a:rPr lang="en-US" altLang="zh-CN" sz="1600" b="1" dirty="0">
                <a:solidFill>
                  <a:srgbClr val="C00000"/>
                </a:solidFill>
                <a:cs typeface="+mn-ea"/>
                <a:sym typeface="+mn-lt"/>
              </a:rPr>
              <a:t>》</a:t>
            </a:r>
            <a:r>
              <a:rPr lang="zh-CN" altLang="en-US" sz="1600" dirty="0">
                <a:solidFill>
                  <a:srgbClr val="5F0F05"/>
                </a:solidFill>
                <a:cs typeface="+mn-ea"/>
                <a:sym typeface="+mn-lt"/>
              </a:rPr>
              <a:t>，它旗帜鲜明地规定废除封建性及半封建性剥削的土地制度，实现耕者有其田。一年后，解放区近</a:t>
            </a:r>
            <a:r>
              <a:rPr lang="en-US" altLang="zh-CN" sz="1600" dirty="0">
                <a:solidFill>
                  <a:srgbClr val="5F0F05"/>
                </a:solidFill>
                <a:cs typeface="+mn-ea"/>
                <a:sym typeface="+mn-lt"/>
              </a:rPr>
              <a:t>9000</a:t>
            </a:r>
            <a:r>
              <a:rPr lang="zh-CN" altLang="en-US" sz="1600" dirty="0">
                <a:solidFill>
                  <a:srgbClr val="5F0F05"/>
                </a:solidFill>
                <a:cs typeface="+mn-ea"/>
                <a:sym typeface="+mn-lt"/>
              </a:rPr>
              <a:t>万农民分得了土地。 </a:t>
            </a:r>
            <a:endParaRPr lang="zh-CN" altLang="en-US" sz="1600"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41985" name="Picture 2" descr="2934349b033b5bb5f3ea09f036d3d539b600bcfa"/>
          <p:cNvPicPr>
            <a:picLocks noChangeAspect="1"/>
          </p:cNvPicPr>
          <p:nvPr/>
        </p:nvPicPr>
        <p:blipFill>
          <a:blip r:embed="rId5"/>
          <a:stretch>
            <a:fillRect/>
          </a:stretch>
        </p:blipFill>
        <p:spPr>
          <a:xfrm>
            <a:off x="1094423" y="1130935"/>
            <a:ext cx="4610100" cy="5103813"/>
          </a:xfrm>
          <a:prstGeom prst="rect">
            <a:avLst/>
          </a:prstGeom>
          <a:noFill/>
          <a:ln w="9525">
            <a:noFill/>
          </a:ln>
        </p:spPr>
      </p:pic>
      <p:pic>
        <p:nvPicPr>
          <p:cNvPr id="2" name="图片 1"/>
          <p:cNvPicPr>
            <a:picLocks noChangeAspect="1"/>
          </p:cNvPicPr>
          <p:nvPr/>
        </p:nvPicPr>
        <p:blipFill>
          <a:blip r:embed="rId6"/>
          <a:stretch>
            <a:fillRect/>
          </a:stretch>
        </p:blipFill>
        <p:spPr>
          <a:xfrm>
            <a:off x="6267450" y="1082675"/>
            <a:ext cx="4031615" cy="2742565"/>
          </a:xfrm>
          <a:prstGeom prst="rect">
            <a:avLst/>
          </a:prstGeom>
        </p:spPr>
      </p:pic>
      <p:pic>
        <p:nvPicPr>
          <p:cNvPr id="3" name="图片 2"/>
          <p:cNvPicPr>
            <a:picLocks noChangeAspect="1"/>
          </p:cNvPicPr>
          <p:nvPr/>
        </p:nvPicPr>
        <p:blipFill>
          <a:blip r:embed="rId7"/>
          <a:stretch>
            <a:fillRect/>
          </a:stretch>
        </p:blipFill>
        <p:spPr>
          <a:xfrm>
            <a:off x="6267450" y="3918585"/>
            <a:ext cx="4031615" cy="260223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93410"/>
            <a:ext cx="12192000" cy="454630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76" y="1619721"/>
            <a:ext cx="1047064" cy="994271"/>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7436"/>
          <a:stretch>
            <a:fillRect/>
          </a:stretch>
        </p:blipFill>
        <p:spPr>
          <a:xfrm>
            <a:off x="467360" y="4449445"/>
            <a:ext cx="3623310" cy="231330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 y="-5461"/>
            <a:ext cx="6339640" cy="1801135"/>
          </a:xfrm>
          <a:prstGeom prst="rect">
            <a:avLst/>
          </a:prstGeom>
        </p:spPr>
      </p:pic>
      <p:grpSp>
        <p:nvGrpSpPr>
          <p:cNvPr id="34" name="组合 33"/>
          <p:cNvGrpSpPr/>
          <p:nvPr/>
        </p:nvGrpSpPr>
        <p:grpSpPr>
          <a:xfrm>
            <a:off x="1460506" y="2852729"/>
            <a:ext cx="9270988" cy="1063943"/>
            <a:chOff x="5442904" y="861109"/>
            <a:chExt cx="5788514" cy="1063941"/>
          </a:xfrm>
        </p:grpSpPr>
        <p:sp>
          <p:nvSpPr>
            <p:cNvPr id="35" name="圆角矩形 10"/>
            <p:cNvSpPr/>
            <p:nvPr/>
          </p:nvSpPr>
          <p:spPr>
            <a:xfrm>
              <a:off x="5544649" y="861109"/>
              <a:ext cx="5585025" cy="1040487"/>
            </a:xfrm>
            <a:prstGeom prst="roundRect">
              <a:avLst/>
            </a:prstGeom>
            <a:blipFill>
              <a:blip r:embed="rId6"/>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5442904" y="910322"/>
              <a:ext cx="5788514" cy="10147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rPr>
                <a:t>新民主主义革命时期</a:t>
              </a:r>
              <a:endParaRPr kumimoji="0" lang="zh-CN" alt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endParaRPr>
            </a:p>
          </p:txBody>
        </p:sp>
      </p:grpSp>
      <p:grpSp>
        <p:nvGrpSpPr>
          <p:cNvPr id="37" name="组合 36"/>
          <p:cNvGrpSpPr/>
          <p:nvPr/>
        </p:nvGrpSpPr>
        <p:grpSpPr>
          <a:xfrm>
            <a:off x="4318635" y="1907540"/>
            <a:ext cx="4276090" cy="706755"/>
            <a:chOff x="6092928" y="1029381"/>
            <a:chExt cx="4405003" cy="766534"/>
          </a:xfrm>
        </p:grpSpPr>
        <p:sp>
          <p:nvSpPr>
            <p:cNvPr id="38" name="矩形 37"/>
            <p:cNvSpPr/>
            <p:nvPr/>
          </p:nvSpPr>
          <p:spPr>
            <a:xfrm>
              <a:off x="6558910" y="1029381"/>
              <a:ext cx="2887708" cy="766534"/>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第一部分</a:t>
              </a:r>
              <a:endPar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cxnSp>
          <p:nvCxnSpPr>
            <p:cNvPr id="40" name="直接连接符 39"/>
            <p:cNvCxnSpPr/>
            <p:nvPr/>
          </p:nvCxnSpPr>
          <p:spPr>
            <a:xfrm>
              <a:off x="6092928" y="1674641"/>
              <a:ext cx="44050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7" cstate="screen"/>
          <a:stretch>
            <a:fillRect/>
          </a:stretch>
        </p:blipFill>
        <p:spPr>
          <a:xfrm>
            <a:off x="9041130" y="4824730"/>
            <a:ext cx="2757805" cy="239268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14:bounceEnd="40000">
                                          <p:cBhvr additive="base">
                                            <p:cTn id="11"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0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0000">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14:bounceEnd="40000">
                                          <p:cBhvr additive="base">
                                            <p:cTn id="19" dur="10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ppt_x"/>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5" y="130810"/>
            <a:ext cx="817245" cy="77597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6" name="Rectangle 2"/>
          <p:cNvSpPr/>
          <p:nvPr/>
        </p:nvSpPr>
        <p:spPr>
          <a:xfrm>
            <a:off x="757157" y="1436648"/>
            <a:ext cx="7368525" cy="770139"/>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r>
              <a:rPr lang="zh-CN" altLang="en-US" sz="2800" b="1" dirty="0">
                <a:solidFill>
                  <a:srgbClr val="C00000"/>
                </a:solidFill>
                <a:latin typeface="+mn-lt"/>
                <a:ea typeface="+mn-ea"/>
                <a:cs typeface="+mn-ea"/>
                <a:sym typeface="+mn-lt"/>
              </a:rPr>
              <a:t>西柏坡</a:t>
            </a:r>
            <a:r>
              <a:rPr lang="en-US" altLang="zh-CN" sz="2800" b="1" dirty="0">
                <a:solidFill>
                  <a:srgbClr val="C00000"/>
                </a:solidFill>
                <a:latin typeface="+mn-lt"/>
                <a:ea typeface="+mn-ea"/>
                <a:cs typeface="+mn-ea"/>
                <a:sym typeface="+mn-lt"/>
              </a:rPr>
              <a:t>—</a:t>
            </a:r>
            <a:r>
              <a:rPr lang="zh-CN" altLang="en-US" sz="2800" b="1" dirty="0">
                <a:solidFill>
                  <a:srgbClr val="C00000"/>
                </a:solidFill>
                <a:latin typeface="+mn-lt"/>
                <a:ea typeface="+mn-ea"/>
                <a:cs typeface="+mn-ea"/>
                <a:sym typeface="+mn-lt"/>
              </a:rPr>
              <a:t>中共七届二中全会</a:t>
            </a:r>
            <a:r>
              <a:rPr lang="zh-CN" altLang="en-US" sz="1600" dirty="0">
                <a:solidFill>
                  <a:srgbClr val="5E0000"/>
                </a:solidFill>
                <a:latin typeface="+mn-lt"/>
                <a:ea typeface="+mn-ea"/>
                <a:cs typeface="+mn-ea"/>
                <a:sym typeface="+mn-lt"/>
              </a:rPr>
              <a:t>（</a:t>
            </a:r>
            <a:r>
              <a:rPr lang="zh-CN" altLang="en-US" sz="1600">
                <a:solidFill>
                  <a:srgbClr val="5E0000"/>
                </a:solidFill>
                <a:sym typeface="+mn-ea"/>
              </a:rPr>
              <a:t>1949年3月5日-13日）</a:t>
            </a:r>
            <a:endParaRPr lang="zh-CN" altLang="en-US" sz="1600" dirty="0">
              <a:solidFill>
                <a:srgbClr val="5E0000"/>
              </a:solidFill>
              <a:latin typeface="+mn-lt"/>
              <a:ea typeface="+mn-ea"/>
              <a:cs typeface="+mn-ea"/>
              <a:sym typeface="+mn-ea"/>
            </a:endParaRPr>
          </a:p>
        </p:txBody>
      </p:sp>
      <p:sp>
        <p:nvSpPr>
          <p:cNvPr id="3" name="矩形 2"/>
          <p:cNvSpPr/>
          <p:nvPr/>
        </p:nvSpPr>
        <p:spPr>
          <a:xfrm>
            <a:off x="715247" y="2131325"/>
            <a:ext cx="7368525" cy="4231005"/>
          </a:xfrm>
          <a:prstGeom prst="rect">
            <a:avLst/>
          </a:prstGeom>
        </p:spPr>
        <p:txBody>
          <a:bodyPr wrap="square">
            <a:spAutoFit/>
          </a:bodyPr>
          <a:p>
            <a:pPr algn="just" eaLnBrk="1">
              <a:lnSpc>
                <a:spcPct val="120000"/>
              </a:lnSpc>
            </a:pPr>
            <a:r>
              <a:rPr lang="zh-CN" altLang="en-US" sz="1865" b="1" dirty="0">
                <a:solidFill>
                  <a:srgbClr val="C00000"/>
                </a:solidFill>
                <a:cs typeface="+mn-ea"/>
                <a:sym typeface="+mn-lt"/>
              </a:rPr>
              <a:t>出席代表：</a:t>
            </a:r>
            <a:r>
              <a:rPr lang="zh-CN" altLang="en-US" sz="1865" dirty="0">
                <a:solidFill>
                  <a:srgbClr val="5F0F05"/>
                </a:solidFill>
                <a:cs typeface="+mn-ea"/>
                <a:sym typeface="+mn-lt"/>
              </a:rPr>
              <a:t>出席这次全会的有中央委员</a:t>
            </a:r>
            <a:r>
              <a:rPr lang="en-US" altLang="zh-CN" sz="1865" dirty="0">
                <a:solidFill>
                  <a:srgbClr val="5F0F05"/>
                </a:solidFill>
                <a:cs typeface="+mn-ea"/>
                <a:sym typeface="+mn-lt"/>
              </a:rPr>
              <a:t>34</a:t>
            </a:r>
            <a:r>
              <a:rPr lang="zh-CN" altLang="en-US" sz="1865" dirty="0">
                <a:solidFill>
                  <a:srgbClr val="5F0F05"/>
                </a:solidFill>
                <a:cs typeface="+mn-ea"/>
                <a:sym typeface="+mn-lt"/>
              </a:rPr>
              <a:t>人，候补中央委员</a:t>
            </a:r>
            <a:r>
              <a:rPr lang="en-US" altLang="zh-CN" sz="1865" dirty="0">
                <a:solidFill>
                  <a:srgbClr val="5F0F05"/>
                </a:solidFill>
                <a:cs typeface="+mn-ea"/>
                <a:sym typeface="+mn-lt"/>
              </a:rPr>
              <a:t>19</a:t>
            </a:r>
            <a:r>
              <a:rPr lang="zh-CN" altLang="en-US" sz="1865" dirty="0">
                <a:solidFill>
                  <a:srgbClr val="5F0F05"/>
                </a:solidFill>
                <a:cs typeface="+mn-ea"/>
                <a:sym typeface="+mn-lt"/>
              </a:rPr>
              <a:t>人；列席会议的</a:t>
            </a:r>
            <a:r>
              <a:rPr lang="en-US" altLang="zh-CN" sz="1865" dirty="0">
                <a:solidFill>
                  <a:srgbClr val="5F0F05"/>
                </a:solidFill>
                <a:cs typeface="+mn-ea"/>
                <a:sym typeface="+mn-lt"/>
              </a:rPr>
              <a:t>11</a:t>
            </a:r>
            <a:r>
              <a:rPr lang="zh-CN" altLang="en-US" sz="1865" dirty="0">
                <a:solidFill>
                  <a:srgbClr val="5F0F05"/>
                </a:solidFill>
                <a:cs typeface="+mn-ea"/>
                <a:sym typeface="+mn-lt"/>
              </a:rPr>
              <a:t>人，由毛泽东、刘少奇、周恩来、朱德、任弼时组成的主席团主持了此次会议。</a:t>
            </a:r>
            <a:endParaRPr lang="zh-CN" altLang="en-US" sz="1865" dirty="0">
              <a:solidFill>
                <a:srgbClr val="5F0F05"/>
              </a:solidFill>
              <a:cs typeface="+mn-ea"/>
              <a:sym typeface="+mn-lt"/>
            </a:endParaRPr>
          </a:p>
          <a:p>
            <a:pPr algn="just" eaLnBrk="1">
              <a:lnSpc>
                <a:spcPct val="120000"/>
              </a:lnSpc>
            </a:pPr>
            <a:r>
              <a:rPr lang="zh-CN" altLang="en-US" sz="1865" b="1" dirty="0">
                <a:solidFill>
                  <a:srgbClr val="C00000"/>
                </a:solidFill>
                <a:cs typeface="+mn-ea"/>
                <a:sym typeface="+mn-lt"/>
              </a:rPr>
              <a:t>主要内容：</a:t>
            </a:r>
            <a:r>
              <a:rPr lang="zh-CN" altLang="en-US" sz="1865" dirty="0">
                <a:solidFill>
                  <a:srgbClr val="5F0F05"/>
                </a:solidFill>
                <a:cs typeface="+mn-ea"/>
                <a:sym typeface="+mn-lt"/>
              </a:rPr>
              <a:t>毛泽东在会上作出了重要报告，指出了促进革命迅速取得全国胜利的各项方针；提出了全国胜利的局面下</a:t>
            </a:r>
            <a:r>
              <a:rPr lang="zh-CN" altLang="en-US" sz="1865" u="sng" dirty="0">
                <a:solidFill>
                  <a:srgbClr val="5F0F05"/>
                </a:solidFill>
                <a:cs typeface="+mn-ea"/>
                <a:sym typeface="+mn-lt"/>
              </a:rPr>
              <a:t>党的工作重心必须由乡村转移到城市，以恢复和发展生产为工作的中心。</a:t>
            </a:r>
            <a:r>
              <a:rPr lang="zh-CN" altLang="en-US" sz="1865" dirty="0">
                <a:solidFill>
                  <a:srgbClr val="5F0F05"/>
                </a:solidFill>
                <a:cs typeface="+mn-ea"/>
                <a:sym typeface="+mn-lt"/>
              </a:rPr>
              <a:t>此次会议还强调了要</a:t>
            </a:r>
            <a:r>
              <a:rPr lang="zh-CN" altLang="en-US" sz="1865" b="1" u="sng" dirty="0">
                <a:solidFill>
                  <a:srgbClr val="C00000"/>
                </a:solidFill>
                <a:cs typeface="+mn-ea"/>
                <a:sym typeface="+mn-lt"/>
              </a:rPr>
              <a:t>加强党的思想建设</a:t>
            </a:r>
            <a:r>
              <a:rPr lang="zh-CN" altLang="en-US" sz="1865" u="sng" dirty="0">
                <a:solidFill>
                  <a:srgbClr val="5F0F05"/>
                </a:solidFill>
                <a:cs typeface="+mn-ea"/>
                <a:sym typeface="+mn-lt"/>
              </a:rPr>
              <a:t>，防止资产阶级思想侵蚀党的队伍，有预见性地提出了防止“糖衣炮弹”进攻的重大问题，并进一步提出了</a:t>
            </a:r>
            <a:r>
              <a:rPr lang="zh-CN" altLang="en-US" sz="1865" b="1" u="sng" dirty="0">
                <a:solidFill>
                  <a:srgbClr val="C00000"/>
                </a:solidFill>
                <a:cs typeface="+mn-ea"/>
                <a:sym typeface="+mn-lt"/>
              </a:rPr>
              <a:t>“两个务必”</a:t>
            </a:r>
            <a:r>
              <a:rPr lang="zh-CN" altLang="en-US" sz="1865" u="sng" dirty="0">
                <a:solidFill>
                  <a:srgbClr val="5F0F05"/>
                </a:solidFill>
                <a:cs typeface="+mn-ea"/>
                <a:sym typeface="+mn-lt"/>
              </a:rPr>
              <a:t>的重要思想。</a:t>
            </a:r>
            <a:r>
              <a:rPr lang="zh-CN" altLang="en-US" sz="1865" dirty="0">
                <a:solidFill>
                  <a:srgbClr val="5F0F05"/>
                </a:solidFill>
                <a:cs typeface="+mn-ea"/>
                <a:sym typeface="+mn-lt"/>
              </a:rPr>
              <a:t>（务必使同志们继续保持谦虚、谨慎、不骄、不燥的作风，务必使同志们继续保持艰苦奋斗的作风。）</a:t>
            </a:r>
            <a:endParaRPr lang="zh-CN" altLang="en-US" sz="1865" dirty="0">
              <a:solidFill>
                <a:srgbClr val="5F0F05"/>
              </a:solidFill>
              <a:cs typeface="+mn-ea"/>
              <a:sym typeface="+mn-lt"/>
            </a:endParaRPr>
          </a:p>
          <a:p>
            <a:pPr algn="just" eaLnBrk="1">
              <a:lnSpc>
                <a:spcPct val="120000"/>
              </a:lnSpc>
            </a:pPr>
            <a:r>
              <a:rPr lang="zh-CN" altLang="en-US" sz="1865" b="1" dirty="0">
                <a:solidFill>
                  <a:srgbClr val="C00000"/>
                </a:solidFill>
                <a:cs typeface="+mn-ea"/>
                <a:sym typeface="+mn-lt"/>
              </a:rPr>
              <a:t>历史意义：</a:t>
            </a:r>
            <a:r>
              <a:rPr lang="zh-CN" altLang="en-US" sz="1865" dirty="0">
                <a:solidFill>
                  <a:srgbClr val="5F0F05"/>
                </a:solidFill>
                <a:cs typeface="+mn-ea"/>
                <a:sym typeface="+mn-lt"/>
              </a:rPr>
              <a:t>这次会议为迅速取得民主革命在全国的胜利，以及</a:t>
            </a:r>
            <a:r>
              <a:rPr lang="zh-CN" altLang="en-US" sz="1865" b="1" dirty="0">
                <a:solidFill>
                  <a:srgbClr val="C00000"/>
                </a:solidFill>
                <a:cs typeface="+mn-ea"/>
                <a:sym typeface="+mn-lt"/>
              </a:rPr>
              <a:t>民主革命向社会主义革命转移</a:t>
            </a:r>
            <a:r>
              <a:rPr lang="zh-CN" altLang="en-US" sz="1865" dirty="0">
                <a:solidFill>
                  <a:srgbClr val="5F0F05"/>
                </a:solidFill>
                <a:cs typeface="+mn-ea"/>
                <a:sym typeface="+mn-lt"/>
              </a:rPr>
              <a:t>做了充分的准备，具有重大历史意义。</a:t>
            </a:r>
            <a:endParaRPr lang="zh-CN" altLang="en-US" sz="1865" dirty="0">
              <a:solidFill>
                <a:srgbClr val="5F0F05"/>
              </a:solidFill>
              <a:cs typeface="+mn-ea"/>
              <a:sym typeface="+mn-lt"/>
            </a:endParaRPr>
          </a:p>
        </p:txBody>
      </p:sp>
      <p:pic>
        <p:nvPicPr>
          <p:cNvPr id="2" name="图片 1"/>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8400256" y="1892830"/>
            <a:ext cx="3114128" cy="1881452"/>
          </a:xfrm>
          <a:prstGeom prst="rect">
            <a:avLst/>
          </a:prstGeom>
          <a:solidFill>
            <a:srgbClr val="FFFFFF">
              <a:shade val="85000"/>
            </a:srgbClr>
          </a:solidFill>
          <a:ln w="88900" cap="sq">
            <a:solidFill>
              <a:srgbClr val="FFF2CD"/>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8400256" y="4056301"/>
            <a:ext cx="3114128" cy="1881452"/>
          </a:xfrm>
          <a:prstGeom prst="rect">
            <a:avLst/>
          </a:prstGeom>
          <a:solidFill>
            <a:srgbClr val="FFFFFF">
              <a:shade val="85000"/>
            </a:srgbClr>
          </a:solidFill>
          <a:ln w="88900" cap="sq">
            <a:solidFill>
              <a:srgbClr val="FFF2CD"/>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10027920" y="4966335"/>
            <a:ext cx="2462530" cy="21971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 y="123825"/>
            <a:ext cx="824230" cy="782955"/>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8" name="Picture 3"/>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bwMode="auto">
          <a:xfrm>
            <a:off x="599937" y="1712919"/>
            <a:ext cx="3764180" cy="2100952"/>
          </a:xfrm>
          <a:prstGeom prst="rect">
            <a:avLst/>
          </a:prstGeom>
        </p:spPr>
      </p:pic>
      <p:pic>
        <p:nvPicPr>
          <p:cNvPr id="2" name="图片 1"/>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599937" y="4085894"/>
            <a:ext cx="3764180" cy="2111333"/>
          </a:xfrm>
          <a:prstGeom prst="rect">
            <a:avLst/>
          </a:prstGeom>
        </p:spPr>
      </p:pic>
      <p:sp>
        <p:nvSpPr>
          <p:cNvPr id="3" name="矩形 2"/>
          <p:cNvSpPr/>
          <p:nvPr/>
        </p:nvSpPr>
        <p:spPr>
          <a:xfrm>
            <a:off x="4630523" y="1646093"/>
            <a:ext cx="6734100" cy="1230630"/>
          </a:xfrm>
          <a:prstGeom prst="rect">
            <a:avLst/>
          </a:prstGeom>
        </p:spPr>
        <p:txBody>
          <a:bodyPr wrap="square">
            <a:spAutoFit/>
          </a:bodyPr>
          <a:p>
            <a:r>
              <a:rPr lang="zh-CN" altLang="en-US" sz="3735" b="1" dirty="0">
                <a:solidFill>
                  <a:srgbClr val="C00000"/>
                </a:solidFill>
                <a:cs typeface="+mn-ea"/>
                <a:sym typeface="+mn-lt"/>
              </a:rPr>
              <a:t>中国人民政治协商会议第一届全体会议与新中国的成立</a:t>
            </a:r>
            <a:endParaRPr lang="zh-CN" altLang="en-US" sz="3735" b="1" dirty="0">
              <a:solidFill>
                <a:srgbClr val="C00000"/>
              </a:solidFill>
              <a:cs typeface="+mn-ea"/>
              <a:sym typeface="+mn-lt"/>
            </a:endParaRPr>
          </a:p>
        </p:txBody>
      </p:sp>
      <p:sp>
        <p:nvSpPr>
          <p:cNvPr id="9" name="TextBox 14"/>
          <p:cNvSpPr txBox="1"/>
          <p:nvPr/>
        </p:nvSpPr>
        <p:spPr>
          <a:xfrm>
            <a:off x="4630523" y="2918237"/>
            <a:ext cx="6734100" cy="22453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2400"/>
              </a:lnSpc>
            </a:pPr>
            <a:r>
              <a:rPr lang="en-US" altLang="zh-CN" sz="1865" dirty="0">
                <a:solidFill>
                  <a:srgbClr val="5F0F05"/>
                </a:solidFill>
                <a:latin typeface="+mn-lt"/>
                <a:ea typeface="+mn-ea"/>
                <a:cs typeface="+mn-ea"/>
                <a:sym typeface="+mn-lt"/>
              </a:rPr>
              <a:t>        </a:t>
            </a:r>
            <a:r>
              <a:rPr lang="zh-CN" altLang="en-US" sz="1865" dirty="0">
                <a:solidFill>
                  <a:srgbClr val="5F0F05"/>
                </a:solidFill>
                <a:latin typeface="+mn-lt"/>
                <a:ea typeface="+mn-ea"/>
                <a:cs typeface="+mn-ea"/>
                <a:sym typeface="+mn-lt"/>
              </a:rPr>
              <a:t>会议通过了</a:t>
            </a:r>
            <a:r>
              <a:rPr lang="en-US" altLang="zh-CN" sz="1865" b="1" dirty="0">
                <a:solidFill>
                  <a:srgbClr val="C00000"/>
                </a:solidFill>
                <a:latin typeface="+mn-lt"/>
                <a:ea typeface="+mn-ea"/>
                <a:cs typeface="+mn-ea"/>
                <a:sym typeface="+mn-lt"/>
              </a:rPr>
              <a:t>《</a:t>
            </a:r>
            <a:r>
              <a:rPr lang="zh-CN" altLang="en-US" sz="1865" b="1" dirty="0">
                <a:solidFill>
                  <a:srgbClr val="C00000"/>
                </a:solidFill>
                <a:latin typeface="+mn-lt"/>
                <a:ea typeface="+mn-ea"/>
                <a:cs typeface="+mn-ea"/>
                <a:sym typeface="+mn-lt"/>
              </a:rPr>
              <a:t>中国人民政治协商会议共同纲领</a:t>
            </a:r>
            <a:r>
              <a:rPr lang="en-US" altLang="zh-CN" sz="1865" b="1" dirty="0">
                <a:solidFill>
                  <a:srgbClr val="C00000"/>
                </a:solidFill>
                <a:latin typeface="+mn-lt"/>
                <a:ea typeface="+mn-ea"/>
                <a:cs typeface="+mn-ea"/>
                <a:sym typeface="+mn-lt"/>
              </a:rPr>
              <a:t>》</a:t>
            </a:r>
            <a:r>
              <a:rPr lang="zh-CN" altLang="en-US" sz="1865" dirty="0">
                <a:solidFill>
                  <a:srgbClr val="5F0F05"/>
                </a:solidFill>
                <a:latin typeface="+mn-lt"/>
                <a:ea typeface="+mn-ea"/>
                <a:cs typeface="+mn-ea"/>
                <a:sym typeface="+mn-lt"/>
              </a:rPr>
              <a:t>、</a:t>
            </a:r>
            <a:r>
              <a:rPr lang="en-US" altLang="zh-CN" sz="1865" b="1" dirty="0">
                <a:solidFill>
                  <a:srgbClr val="C00000"/>
                </a:solidFill>
                <a:latin typeface="+mn-lt"/>
                <a:ea typeface="+mn-ea"/>
                <a:cs typeface="+mn-ea"/>
                <a:sym typeface="+mn-lt"/>
              </a:rPr>
              <a:t>《</a:t>
            </a:r>
            <a:r>
              <a:rPr lang="zh-CN" altLang="en-US" sz="1865" b="1" dirty="0">
                <a:solidFill>
                  <a:srgbClr val="C00000"/>
                </a:solidFill>
                <a:latin typeface="+mn-lt"/>
                <a:ea typeface="+mn-ea"/>
                <a:cs typeface="+mn-ea"/>
                <a:sym typeface="+mn-lt"/>
              </a:rPr>
              <a:t>中华人民共和国中央人民政府组织法</a:t>
            </a:r>
            <a:r>
              <a:rPr lang="en-US" altLang="zh-CN" sz="1865" b="1" dirty="0">
                <a:solidFill>
                  <a:srgbClr val="C00000"/>
                </a:solidFill>
                <a:latin typeface="+mn-lt"/>
                <a:ea typeface="+mn-ea"/>
                <a:cs typeface="+mn-ea"/>
                <a:sym typeface="+mn-lt"/>
              </a:rPr>
              <a:t>》</a:t>
            </a:r>
            <a:r>
              <a:rPr lang="zh-CN" altLang="en-US" sz="1865" dirty="0">
                <a:solidFill>
                  <a:srgbClr val="5F0F05"/>
                </a:solidFill>
                <a:latin typeface="+mn-lt"/>
                <a:ea typeface="+mn-ea"/>
                <a:cs typeface="+mn-ea"/>
                <a:sym typeface="+mn-lt"/>
              </a:rPr>
              <a:t>和</a:t>
            </a:r>
            <a:r>
              <a:rPr lang="en-US" altLang="zh-CN" sz="1865" b="1" dirty="0">
                <a:solidFill>
                  <a:srgbClr val="C00000"/>
                </a:solidFill>
                <a:latin typeface="+mn-lt"/>
                <a:ea typeface="+mn-ea"/>
                <a:cs typeface="+mn-ea"/>
                <a:sym typeface="+mn-lt"/>
              </a:rPr>
              <a:t>《</a:t>
            </a:r>
            <a:r>
              <a:rPr lang="zh-CN" altLang="en-US" sz="1865" b="1" dirty="0">
                <a:solidFill>
                  <a:srgbClr val="C00000"/>
                </a:solidFill>
                <a:latin typeface="+mn-lt"/>
                <a:ea typeface="+mn-ea"/>
                <a:cs typeface="+mn-ea"/>
                <a:sym typeface="+mn-lt"/>
              </a:rPr>
              <a:t>中国人民政治协商会议组织法</a:t>
            </a:r>
            <a:r>
              <a:rPr lang="en-US" altLang="zh-CN" sz="1865" b="1" dirty="0">
                <a:solidFill>
                  <a:srgbClr val="C00000"/>
                </a:solidFill>
                <a:latin typeface="+mn-lt"/>
                <a:ea typeface="+mn-ea"/>
                <a:cs typeface="+mn-ea"/>
                <a:sym typeface="+mn-lt"/>
              </a:rPr>
              <a:t>》</a:t>
            </a:r>
            <a:r>
              <a:rPr lang="zh-CN" altLang="en-US" sz="1865" dirty="0">
                <a:solidFill>
                  <a:srgbClr val="5F0F05"/>
                </a:solidFill>
                <a:latin typeface="+mn-lt"/>
                <a:ea typeface="+mn-ea"/>
                <a:cs typeface="+mn-ea"/>
                <a:sym typeface="+mn-lt"/>
              </a:rPr>
              <a:t>。选举产生</a:t>
            </a:r>
            <a:r>
              <a:rPr lang="zh-CN" altLang="en-US" sz="1865" b="1" dirty="0">
                <a:solidFill>
                  <a:srgbClr val="C00000"/>
                </a:solidFill>
                <a:latin typeface="+mn-lt"/>
                <a:ea typeface="+mn-ea"/>
                <a:cs typeface="+mn-ea"/>
                <a:sym typeface="+mn-lt"/>
              </a:rPr>
              <a:t>毛泽东</a:t>
            </a:r>
            <a:r>
              <a:rPr lang="zh-CN" altLang="en-US" sz="1865" dirty="0">
                <a:solidFill>
                  <a:srgbClr val="5F0F05"/>
                </a:solidFill>
                <a:latin typeface="+mn-lt"/>
                <a:ea typeface="+mn-ea"/>
                <a:cs typeface="+mn-ea"/>
                <a:sym typeface="+mn-lt"/>
              </a:rPr>
              <a:t>为中央人民政府主席，朱德、刘少奇、宋庆龄、李济源、张澜、高岗为副主席，以及由五十六人组成的中央人民政府委员会；十月一日，中央人民政府委员会任命</a:t>
            </a:r>
            <a:r>
              <a:rPr lang="zh-CN" altLang="en-US" sz="1865" b="1" dirty="0">
                <a:solidFill>
                  <a:srgbClr val="C00000"/>
                </a:solidFill>
                <a:latin typeface="+mn-lt"/>
                <a:ea typeface="+mn-ea"/>
                <a:cs typeface="+mn-ea"/>
                <a:sym typeface="+mn-lt"/>
              </a:rPr>
              <a:t>周恩来</a:t>
            </a:r>
            <a:r>
              <a:rPr lang="zh-CN" altLang="en-US" sz="1865" dirty="0">
                <a:solidFill>
                  <a:srgbClr val="5F0F05"/>
                </a:solidFill>
                <a:latin typeface="+mn-lt"/>
                <a:ea typeface="+mn-ea"/>
                <a:cs typeface="+mn-ea"/>
                <a:sym typeface="+mn-lt"/>
              </a:rPr>
              <a:t>为中央人民政府政务院总理兼外交部长；同日，首都北京隆重举行开国大典，</a:t>
            </a:r>
            <a:r>
              <a:rPr lang="zh-CN" altLang="en-US" sz="1865" b="1" dirty="0">
                <a:solidFill>
                  <a:srgbClr val="C00000"/>
                </a:solidFill>
                <a:latin typeface="+mn-lt"/>
                <a:ea typeface="+mn-ea"/>
                <a:cs typeface="+mn-ea"/>
                <a:sym typeface="+mn-lt"/>
              </a:rPr>
              <a:t>毛泽东宣告中华人民共和国的成立</a:t>
            </a:r>
            <a:r>
              <a:rPr lang="zh-CN" altLang="en-US" sz="1865" dirty="0">
                <a:solidFill>
                  <a:srgbClr val="5F0F05"/>
                </a:solidFill>
                <a:latin typeface="+mn-lt"/>
                <a:ea typeface="+mn-ea"/>
                <a:cs typeface="+mn-ea"/>
                <a:sym typeface="+mn-lt"/>
              </a:rPr>
              <a:t>。 </a:t>
            </a:r>
            <a:endParaRPr lang="zh-CN" altLang="en-US" sz="1865" dirty="0">
              <a:solidFill>
                <a:srgbClr val="5F0F05"/>
              </a:solidFill>
              <a:latin typeface="+mn-lt"/>
              <a:ea typeface="+mn-ea"/>
              <a:cs typeface="+mn-ea"/>
              <a:sym typeface="+mn-lt"/>
            </a:endParaRPr>
          </a:p>
        </p:txBody>
      </p:sp>
      <p:sp>
        <p:nvSpPr>
          <p:cNvPr id="19" name="矩形 18"/>
          <p:cNvSpPr>
            <a:spLocks noChangeAspect="1"/>
          </p:cNvSpPr>
          <p:nvPr/>
        </p:nvSpPr>
        <p:spPr>
          <a:xfrm>
            <a:off x="4630523" y="5275021"/>
            <a:ext cx="6734100" cy="922207"/>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ts val="2400"/>
              </a:lnSpc>
            </a:pPr>
            <a:r>
              <a:rPr lang="zh-CN" altLang="en-US" sz="1865" b="1">
                <a:solidFill>
                  <a:srgbClr val="FFF2CD"/>
                </a:solidFill>
                <a:cs typeface="+mn-ea"/>
                <a:sym typeface="+mn-lt"/>
              </a:rPr>
              <a:t>从此，中国历史开辟了一个新的时代。中国人民站起来了，成了国家的主人，</a:t>
            </a:r>
            <a:r>
              <a:rPr lang="zh-CN" altLang="en-US" sz="1865" b="1" u="sng">
                <a:solidFill>
                  <a:srgbClr val="FFF2CD"/>
                </a:solidFill>
                <a:cs typeface="+mn-ea"/>
                <a:sym typeface="+mn-lt"/>
              </a:rPr>
              <a:t>中国的历史进入了一个新纪元</a:t>
            </a:r>
            <a:r>
              <a:rPr lang="zh-CN" altLang="en-US" sz="1865" b="1">
                <a:solidFill>
                  <a:srgbClr val="FFF2CD"/>
                </a:solidFill>
                <a:cs typeface="+mn-ea"/>
                <a:sym typeface="+mn-lt"/>
              </a:rPr>
              <a:t>。 </a:t>
            </a:r>
            <a:endParaRPr lang="zh-CN" altLang="en-US" sz="1865" b="1" dirty="0">
              <a:solidFill>
                <a:srgbClr val="FFF2CD"/>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5" y="130810"/>
            <a:ext cx="817245" cy="77597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新民主主义革命时期</a:t>
            </a:r>
            <a:endParaRPr lang="zh-CN" altLang="en-US" noProof="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2170430" y="1479550"/>
            <a:ext cx="2906395" cy="4246245"/>
          </a:xfrm>
          <a:prstGeom prst="rect">
            <a:avLst/>
          </a:prstGeom>
          <a:noFill/>
        </p:spPr>
        <p:txBody>
          <a:bodyPr wrap="square" rtlCol="0" anchor="t">
            <a:spAutoFit/>
          </a:bodyPr>
          <a:p>
            <a:r>
              <a:rPr lang="zh-CN" altLang="en-US" b="1">
                <a:solidFill>
                  <a:srgbClr val="C00000"/>
                </a:solidFill>
              </a:rPr>
              <a:t>柳亚子 浣溪沙：</a:t>
            </a:r>
            <a:endParaRPr lang="zh-CN" altLang="en-US">
              <a:solidFill>
                <a:srgbClr val="C00000"/>
              </a:solidFill>
            </a:endParaRPr>
          </a:p>
          <a:p>
            <a:r>
              <a:rPr lang="zh-CN" altLang="en-US">
                <a:solidFill>
                  <a:srgbClr val="C00000"/>
                </a:solidFill>
              </a:rPr>
              <a:t>火树银花不夜天，</a:t>
            </a:r>
            <a:endParaRPr lang="zh-CN" altLang="en-US">
              <a:solidFill>
                <a:srgbClr val="C00000"/>
              </a:solidFill>
            </a:endParaRPr>
          </a:p>
          <a:p>
            <a:r>
              <a:rPr lang="zh-CN" altLang="en-US">
                <a:solidFill>
                  <a:srgbClr val="C00000"/>
                </a:solidFill>
              </a:rPr>
              <a:t>弟兄姐妹舞翩跹，</a:t>
            </a:r>
            <a:endParaRPr lang="zh-CN" altLang="en-US">
              <a:solidFill>
                <a:srgbClr val="C00000"/>
              </a:solidFill>
            </a:endParaRPr>
          </a:p>
          <a:p>
            <a:r>
              <a:rPr lang="zh-CN" altLang="en-US">
                <a:solidFill>
                  <a:srgbClr val="C00000"/>
                </a:solidFill>
              </a:rPr>
              <a:t>歌声唱彻月儿圆。</a:t>
            </a:r>
            <a:endParaRPr lang="zh-CN" altLang="en-US">
              <a:solidFill>
                <a:srgbClr val="C00000"/>
              </a:solidFill>
            </a:endParaRPr>
          </a:p>
          <a:p>
            <a:r>
              <a:rPr lang="zh-CN" altLang="en-US">
                <a:solidFill>
                  <a:srgbClr val="C00000"/>
                </a:solidFill>
              </a:rPr>
              <a:t>不是一人能领导，</a:t>
            </a:r>
            <a:endParaRPr lang="zh-CN" altLang="en-US">
              <a:solidFill>
                <a:srgbClr val="C00000"/>
              </a:solidFill>
            </a:endParaRPr>
          </a:p>
          <a:p>
            <a:r>
              <a:rPr lang="zh-CN" altLang="en-US">
                <a:solidFill>
                  <a:srgbClr val="C00000"/>
                </a:solidFill>
              </a:rPr>
              <a:t>那容百族共骈阗，</a:t>
            </a:r>
            <a:endParaRPr lang="zh-CN" altLang="en-US">
              <a:solidFill>
                <a:srgbClr val="C00000"/>
              </a:solidFill>
            </a:endParaRPr>
          </a:p>
          <a:p>
            <a:r>
              <a:rPr lang="zh-CN" altLang="en-US">
                <a:solidFill>
                  <a:srgbClr val="C00000"/>
                </a:solidFill>
              </a:rPr>
              <a:t>良宵盛会喜空前。</a:t>
            </a:r>
            <a:endParaRPr lang="zh-CN" altLang="en-US">
              <a:solidFill>
                <a:srgbClr val="C00000"/>
              </a:solidFill>
            </a:endParaRPr>
          </a:p>
          <a:p>
            <a:endParaRPr lang="zh-CN" altLang="en-US">
              <a:solidFill>
                <a:srgbClr val="C00000"/>
              </a:solidFill>
            </a:endParaRPr>
          </a:p>
          <a:p>
            <a:r>
              <a:rPr lang="zh-CN" altLang="en-US" b="1">
                <a:solidFill>
                  <a:srgbClr val="C00000"/>
                </a:solidFill>
              </a:rPr>
              <a:t>浣溪沙·和柳亚子先生</a:t>
            </a:r>
            <a:endParaRPr lang="zh-CN" altLang="en-US">
              <a:solidFill>
                <a:srgbClr val="C00000"/>
              </a:solidFill>
            </a:endParaRPr>
          </a:p>
          <a:p>
            <a:r>
              <a:rPr lang="zh-CN" altLang="en-US">
                <a:solidFill>
                  <a:srgbClr val="C00000"/>
                </a:solidFill>
              </a:rPr>
              <a:t>长夜难明赤县天，</a:t>
            </a:r>
            <a:endParaRPr lang="zh-CN" altLang="en-US">
              <a:solidFill>
                <a:srgbClr val="C00000"/>
              </a:solidFill>
            </a:endParaRPr>
          </a:p>
          <a:p>
            <a:r>
              <a:rPr lang="zh-CN" altLang="en-US">
                <a:solidFill>
                  <a:srgbClr val="C00000"/>
                </a:solidFill>
              </a:rPr>
              <a:t>百年魔怪舞翩跹，</a:t>
            </a:r>
            <a:endParaRPr lang="zh-CN" altLang="en-US">
              <a:solidFill>
                <a:srgbClr val="C00000"/>
              </a:solidFill>
            </a:endParaRPr>
          </a:p>
          <a:p>
            <a:r>
              <a:rPr lang="zh-CN" altLang="en-US">
                <a:solidFill>
                  <a:srgbClr val="C00000"/>
                </a:solidFill>
              </a:rPr>
              <a:t>人民五亿不团圆。</a:t>
            </a:r>
            <a:endParaRPr lang="zh-CN" altLang="en-US">
              <a:solidFill>
                <a:srgbClr val="C00000"/>
              </a:solidFill>
            </a:endParaRPr>
          </a:p>
          <a:p>
            <a:r>
              <a:rPr lang="zh-CN" altLang="en-US">
                <a:solidFill>
                  <a:srgbClr val="C00000"/>
                </a:solidFill>
              </a:rPr>
              <a:t>一唱雄鸡天下白，</a:t>
            </a:r>
            <a:endParaRPr lang="zh-CN" altLang="en-US">
              <a:solidFill>
                <a:srgbClr val="C00000"/>
              </a:solidFill>
            </a:endParaRPr>
          </a:p>
          <a:p>
            <a:r>
              <a:rPr lang="zh-CN" altLang="en-US">
                <a:solidFill>
                  <a:srgbClr val="C00000"/>
                </a:solidFill>
              </a:rPr>
              <a:t>万方乐奏有于阗，</a:t>
            </a:r>
            <a:endParaRPr lang="zh-CN" altLang="en-US">
              <a:solidFill>
                <a:srgbClr val="C00000"/>
              </a:solidFill>
            </a:endParaRPr>
          </a:p>
          <a:p>
            <a:r>
              <a:rPr lang="zh-CN" altLang="en-US">
                <a:solidFill>
                  <a:srgbClr val="C00000"/>
                </a:solidFill>
              </a:rPr>
              <a:t>诗人兴会更无前。</a:t>
            </a:r>
            <a:endParaRPr lang="zh-CN" altLang="en-US">
              <a:solidFill>
                <a:srgbClr val="C00000"/>
              </a:solidFill>
            </a:endParaRPr>
          </a:p>
        </p:txBody>
      </p:sp>
      <p:sp>
        <p:nvSpPr>
          <p:cNvPr id="9" name="文本框 8"/>
          <p:cNvSpPr txBox="1"/>
          <p:nvPr/>
        </p:nvSpPr>
        <p:spPr>
          <a:xfrm>
            <a:off x="4759960" y="1578610"/>
            <a:ext cx="6035040" cy="4048125"/>
          </a:xfrm>
          <a:prstGeom prst="rect">
            <a:avLst/>
          </a:prstGeom>
          <a:noFill/>
        </p:spPr>
        <p:txBody>
          <a:bodyPr wrap="square" rtlCol="0" anchor="t">
            <a:spAutoFit/>
          </a:bodyPr>
          <a:p>
            <a:pPr>
              <a:lnSpc>
                <a:spcPct val="130000"/>
              </a:lnSpc>
            </a:pPr>
            <a:r>
              <a:rPr lang="zh-CN" altLang="en-US">
                <a:solidFill>
                  <a:srgbClr val="5E0000"/>
                </a:solidFill>
              </a:rPr>
              <a:t>《浣溪沙·和柳亚子先生》，是新中国建国一周年后的第一个国庆日，是年10月3日晚，全国各少数民族代表在中南海怀仁堂隆重欢聚，向毛主席及其他党、政、军领导人献礼、献旗，以表各族人民对毛主席和共产党的热爱。献礼仪式结束后，各少数民族文工团联合演出了文艺节目。观看演出时，柳亚子先生正好坐在毛主席的前排。毛主席兴致勃勃地对他说：“这样的盛况，亚子为什么不填词以志盛呢？我来和。”于是柳亚子即席赋《浣溪沙》一首，“用以纪大团结之盛况云尔！”（柳亚子这首《浣溪沙》一词的题序之末句）呈送后排的毛主席。第二天，毛主席果然用毛笔在宣纸上手书了这首和词，回赠柳亚子。</a:t>
            </a:r>
            <a:endParaRPr lang="zh-CN" altLang="en-US">
              <a:solidFill>
                <a:srgbClr val="5E0000"/>
              </a:solidFill>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932" y="-5461"/>
            <a:ext cx="12192000" cy="6863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93410"/>
            <a:ext cx="12192000" cy="454630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76" y="1619721"/>
            <a:ext cx="1047064" cy="994271"/>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7436"/>
          <a:stretch>
            <a:fillRect/>
          </a:stretch>
        </p:blipFill>
        <p:spPr>
          <a:xfrm>
            <a:off x="-1" y="4150867"/>
            <a:ext cx="4090589" cy="2611929"/>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 y="-5461"/>
            <a:ext cx="6339640" cy="1801135"/>
          </a:xfrm>
          <a:prstGeom prst="rect">
            <a:avLst/>
          </a:prstGeom>
        </p:spPr>
      </p:pic>
      <p:grpSp>
        <p:nvGrpSpPr>
          <p:cNvPr id="34" name="组合 33"/>
          <p:cNvGrpSpPr/>
          <p:nvPr/>
        </p:nvGrpSpPr>
        <p:grpSpPr>
          <a:xfrm>
            <a:off x="1460506" y="2852729"/>
            <a:ext cx="9270988" cy="1040489"/>
            <a:chOff x="5442904" y="861109"/>
            <a:chExt cx="5788514" cy="1040487"/>
          </a:xfrm>
        </p:grpSpPr>
        <p:sp>
          <p:nvSpPr>
            <p:cNvPr id="35" name="圆角矩形 10"/>
            <p:cNvSpPr/>
            <p:nvPr/>
          </p:nvSpPr>
          <p:spPr>
            <a:xfrm>
              <a:off x="5544649" y="861109"/>
              <a:ext cx="5585025" cy="1040487"/>
            </a:xfrm>
            <a:prstGeom prst="roundRect">
              <a:avLst/>
            </a:prstGeom>
            <a:blipFill>
              <a:blip r:embed="rId6"/>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5442904" y="998813"/>
              <a:ext cx="5788514" cy="829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rPr>
                <a:t>社会主义革命和建设时期</a:t>
              </a:r>
              <a:endParaRPr kumimoji="0" lang="zh-CN" alt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endParaRPr>
            </a:p>
          </p:txBody>
        </p:sp>
      </p:grpSp>
      <p:grpSp>
        <p:nvGrpSpPr>
          <p:cNvPr id="37" name="组合 36"/>
          <p:cNvGrpSpPr/>
          <p:nvPr/>
        </p:nvGrpSpPr>
        <p:grpSpPr>
          <a:xfrm>
            <a:off x="4421931" y="1906412"/>
            <a:ext cx="4750843" cy="706755"/>
            <a:chOff x="5747088" y="1003986"/>
            <a:chExt cx="4750843" cy="706755"/>
          </a:xfrm>
        </p:grpSpPr>
        <p:sp>
          <p:nvSpPr>
            <p:cNvPr id="38" name="矩形 37"/>
            <p:cNvSpPr/>
            <p:nvPr/>
          </p:nvSpPr>
          <p:spPr>
            <a:xfrm>
              <a:off x="5747088" y="1003986"/>
              <a:ext cx="3956685" cy="70675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第二部分</a:t>
              </a:r>
              <a:endPar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cxnSp>
          <p:nvCxnSpPr>
            <p:cNvPr id="40" name="直接连接符 39"/>
            <p:cNvCxnSpPr/>
            <p:nvPr/>
          </p:nvCxnSpPr>
          <p:spPr>
            <a:xfrm>
              <a:off x="6092928" y="1674641"/>
              <a:ext cx="44050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7" cstate="screen"/>
          <a:stretch>
            <a:fillRect/>
          </a:stretch>
        </p:blipFill>
        <p:spPr>
          <a:xfrm>
            <a:off x="9041392" y="4483506"/>
            <a:ext cx="3150607" cy="2733809"/>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14:bounceEnd="4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7"/>
                                            </p:tgtEl>
                                            <p:attrNameLst>
                                              <p:attrName>style.visibility</p:attrName>
                                            </p:attrNameLst>
                                          </p:cBhvr>
                                          <p:to>
                                            <p:strVal val="visible"/>
                                          </p:to>
                                        </p:set>
                                        <p:anim calcmode="lin" valueType="num" p14:bounceEnd="40000">
                                          <p:cBhvr additive="base">
                                            <p:cTn id="11" dur="5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0000">
                                      <p:stCondLst>
                                        <p:cond delay="0"/>
                                      </p:stCondLst>
                                      <p:childTnLst>
                                        <p:set>
                                          <p:cBhvr>
                                            <p:cTn id="14" dur="500" fill="hold">
                                              <p:stCondLst>
                                                <p:cond delay="0"/>
                                              </p:stCondLst>
                                            </p:cTn>
                                            <p:tgtEl>
                                              <p:spTgt spid="3"/>
                                            </p:tgtEl>
                                            <p:attrNameLst>
                                              <p:attrName>style.visibility</p:attrName>
                                            </p:attrNameLst>
                                          </p:cBhvr>
                                          <p:to>
                                            <p:strVal val="visible"/>
                                          </p:to>
                                        </p:set>
                                        <p:anim calcmode="lin" valueType="num" p14:bounceEnd="4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0000">
                                      <p:stCondLst>
                                        <p:cond delay="0"/>
                                      </p:stCondLst>
                                      <p:childTnLst>
                                        <p:set>
                                          <p:cBhvr>
                                            <p:cTn id="18" dur="500" fill="hold">
                                              <p:stCondLst>
                                                <p:cond delay="0"/>
                                              </p:stCondLst>
                                            </p:cTn>
                                            <p:tgtEl>
                                              <p:spTgt spid="49"/>
                                            </p:tgtEl>
                                            <p:attrNameLst>
                                              <p:attrName>style.visibility</p:attrName>
                                            </p:attrNameLst>
                                          </p:cBhvr>
                                          <p:to>
                                            <p:strVal val="visible"/>
                                          </p:to>
                                        </p:set>
                                        <p:anim calcmode="lin" valueType="num" p14:bounceEnd="40000">
                                          <p:cBhvr additive="base">
                                            <p:cTn id="19" dur="5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500"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500"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500"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500"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47310"/>
            <a:ext cx="12191365" cy="2286635"/>
          </a:xfrm>
          <a:prstGeom prst="rect">
            <a:avLst/>
          </a:prstGeom>
        </p:spPr>
      </p:pic>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2765898" y="1564366"/>
            <a:ext cx="3865161" cy="646331"/>
          </a:xfrm>
          <a:prstGeom prst="rect">
            <a:avLst/>
          </a:prstGeom>
        </p:spPr>
        <p:txBody>
          <a:bodyPr wrap="none">
            <a:spAutoFit/>
          </a:bodyPr>
          <a:p>
            <a:pPr marL="0" marR="0" lvl="0" indent="0" algn="ctr" defTabSz="914400" rtl="0" eaLnBrk="1" fontAlgn="auto" latinLnBrk="0" hangingPunct="1">
              <a:lnSpc>
                <a:spcPct val="90000"/>
              </a:lnSpc>
              <a:spcBef>
                <a:spcPts val="0"/>
              </a:spcBef>
              <a:spcAft>
                <a:spcPts val="0"/>
              </a:spcAft>
              <a:buClrTx/>
              <a:buSzTx/>
              <a:buFontTx/>
              <a:buNone/>
              <a:defRPr/>
            </a:pPr>
            <a:r>
              <a:rPr kumimoji="0" lang="zh-CN" altLang="en-US" sz="4000" b="0" i="0" u="none" strike="noStrike" kern="1200" cap="none" spc="0" normalizeH="0" baseline="0" noProof="0" dirty="0">
                <a:ln>
                  <a:noFill/>
                </a:ln>
                <a:gradFill>
                  <a:gsLst>
                    <a:gs pos="10000">
                      <a:srgbClr val="C00000"/>
                    </a:gs>
                    <a:gs pos="70000">
                      <a:srgbClr val="FF0000"/>
                    </a:gs>
                  </a:gsLst>
                  <a:lin ang="5400000" scaled="1"/>
                </a:gra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艰辛探索的</a:t>
            </a:r>
            <a:r>
              <a:rPr kumimoji="0" lang="en-US" altLang="zh-CN" sz="4000" b="0" i="0" u="none" strike="noStrike" kern="1200" cap="none" spc="0" normalizeH="0" baseline="0" noProof="0" dirty="0">
                <a:ln>
                  <a:noFill/>
                </a:ln>
                <a:gradFill>
                  <a:gsLst>
                    <a:gs pos="10000">
                      <a:srgbClr val="C00000"/>
                    </a:gs>
                    <a:gs pos="70000">
                      <a:srgbClr val="FF0000"/>
                    </a:gs>
                  </a:gsLst>
                  <a:lin ang="5400000" scaled="1"/>
                </a:gra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30</a:t>
            </a:r>
            <a:r>
              <a:rPr kumimoji="0" lang="zh-CN" altLang="en-US" sz="4000" b="0" i="0" u="none" strike="noStrike" kern="1200" cap="none" spc="0" normalizeH="0" baseline="0" noProof="0" dirty="0">
                <a:ln>
                  <a:noFill/>
                </a:ln>
                <a:gradFill>
                  <a:gsLst>
                    <a:gs pos="10000">
                      <a:srgbClr val="C00000"/>
                    </a:gs>
                    <a:gs pos="70000">
                      <a:srgbClr val="FF0000"/>
                    </a:gs>
                  </a:gsLst>
                  <a:lin ang="5400000" scaled="1"/>
                </a:gra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年</a:t>
            </a:r>
            <a:endParaRPr kumimoji="0" lang="en-US" altLang="zh-CN" sz="40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2" name="Aichitds6"/>
          <p:cNvSpPr/>
          <p:nvPr>
            <p:custDataLst>
              <p:tags r:id="rId4"/>
            </p:custDataLst>
          </p:nvPr>
        </p:nvSpPr>
        <p:spPr>
          <a:xfrm>
            <a:off x="874713" y="2274830"/>
            <a:ext cx="10442575" cy="26973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2743200" marR="0" lvl="6" indent="0" algn="just" defTabSz="914400" rtl="0" eaLnBrk="1" fontAlgn="auto" latinLnBrk="0" hangingPunct="1">
              <a:lnSpc>
                <a:spcPct val="150000"/>
              </a:lnSpc>
              <a:spcBef>
                <a:spcPts val="0"/>
              </a:spcBef>
              <a:spcAft>
                <a:spcPts val="0"/>
              </a:spcAft>
              <a:buClrTx/>
              <a:buSzTx/>
              <a:buFontTx/>
              <a:buNone/>
              <a:defRPr/>
            </a:pPr>
            <a:endParaRPr kumimoji="1" lang="en-US" altLang="zh-CN" sz="2000" b="0" i="0" u="none" strike="noStrike" kern="1200" cap="none" spc="0" normalizeH="0" baseline="0" noProof="0" dirty="0">
              <a:ln>
                <a:noFill/>
              </a:ln>
              <a:solidFill>
                <a:srgbClr val="FAEED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endParaRPr>
          </a:p>
        </p:txBody>
      </p:sp>
      <p:sp>
        <p:nvSpPr>
          <p:cNvPr id="3" name="Aichitds8"/>
          <p:cNvSpPr txBox="1"/>
          <p:nvPr>
            <p:custDataLst>
              <p:tags r:id="rId5"/>
            </p:custDataLst>
          </p:nvPr>
        </p:nvSpPr>
        <p:spPr>
          <a:xfrm>
            <a:off x="1114195" y="2564904"/>
            <a:ext cx="7168567" cy="1963999"/>
          </a:xfrm>
          <a:prstGeom prst="rect">
            <a:avLst/>
          </a:prstGeom>
          <a:noFill/>
        </p:spPr>
        <p:txBody>
          <a:bodyPr wrap="square" rtlCol="0">
            <a:spAutoFit/>
          </a:bodyPr>
          <a:p>
            <a:pPr marL="0" marR="0" lvl="0" indent="0" algn="just" defTabSz="914400" rtl="0" eaLnBrk="1" fontAlgn="auto" latinLnBrk="0" hangingPunct="1">
              <a:lnSpc>
                <a:spcPct val="150000"/>
              </a:lnSpc>
              <a:spcBef>
                <a:spcPts val="0"/>
              </a:spcBef>
              <a:spcAft>
                <a:spcPts val="0"/>
              </a:spcAft>
              <a:buClr>
                <a:srgbClr val="C00000"/>
              </a:buClr>
              <a:buSzTx/>
              <a:buFontTx/>
              <a:buNone/>
              <a:defRPr/>
            </a:pPr>
            <a:r>
              <a:rPr kumimoji="0" lang="zh-CN" altLang="en-US"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从</a:t>
            </a:r>
            <a:r>
              <a:rPr kumimoji="0" lang="en-US" altLang="zh-CN"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1949</a:t>
            </a:r>
            <a:r>
              <a:rPr kumimoji="0" lang="zh-CN" altLang="en-US"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年中华人民共和国成立到</a:t>
            </a:r>
            <a:r>
              <a:rPr kumimoji="0" lang="en-US" altLang="zh-CN"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1978</a:t>
            </a:r>
            <a:r>
              <a:rPr kumimoji="0" lang="zh-CN" altLang="en-US"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年</a:t>
            </a:r>
            <a:r>
              <a:rPr kumimoji="0" lang="en-US" altLang="zh-CN"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12</a:t>
            </a:r>
            <a:r>
              <a:rPr kumimoji="0" lang="zh-CN" altLang="en-US"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月党的十一届三中全会，是社会主义艰辛探索的</a:t>
            </a:r>
            <a:r>
              <a:rPr kumimoji="0" lang="en-US" altLang="zh-CN"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30</a:t>
            </a:r>
            <a:r>
              <a:rPr kumimoji="0" lang="zh-CN" altLang="en-US"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rPr>
              <a:t>年。在中国这样一个经济文化落后、人口众多的东方大国搞社会主义，对中国共产党人来说是一个全新的课题，只能在实践中不断探索。 </a:t>
            </a:r>
            <a:endParaRPr kumimoji="0" lang="zh-CN" altLang="en-US" sz="2100" b="0" i="0" u="none" strike="noStrike" kern="1200" cap="none" spc="0" normalizeH="0" baseline="0" noProof="0" dirty="0">
              <a:ln>
                <a:noFill/>
              </a:ln>
              <a:solidFill>
                <a:srgbClr val="FEFDF8"/>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endParaRPr>
          </a:p>
        </p:txBody>
      </p:sp>
      <p:pic>
        <p:nvPicPr>
          <p:cNvPr id="14" name="图片 13"/>
          <p:cNvPicPr>
            <a:picLocks noChangeAspect="1"/>
          </p:cNvPicPr>
          <p:nvPr/>
        </p:nvPicPr>
        <p:blipFill>
          <a:blip r:embed="rId6" cstate="screen"/>
          <a:stretch>
            <a:fillRect/>
          </a:stretch>
        </p:blipFill>
        <p:spPr>
          <a:xfrm>
            <a:off x="8860155" y="3924935"/>
            <a:ext cx="3630295" cy="323850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Scale>
                                          <p:cBhvr>
                                            <p:cTn id="1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5"/>
                                            </p:tgtEl>
                                            <p:attrNameLst>
                                              <p:attrName>ppt_x</p:attrName>
                                              <p:attrName>ppt_y</p:attrName>
                                            </p:attrNameLst>
                                          </p:cBhvr>
                                        </p:animMotion>
                                        <p:animEffect transition="in" filter="fade">
                                          <p:cBhvr>
                                            <p:cTn id="18" dur="1000"/>
                                            <p:tgtEl>
                                              <p:spTgt spid="5"/>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Scale>
                                          <p:cBhvr>
                                            <p:cTn id="1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5"/>
                                            </p:tgtEl>
                                            <p:attrNameLst>
                                              <p:attrName>ppt_x</p:attrName>
                                              <p:attrName>ppt_y</p:attrName>
                                            </p:attrNameLst>
                                          </p:cBhvr>
                                        </p:animMotion>
                                        <p:animEffect transition="in" filter="fade">
                                          <p:cBhvr>
                                            <p:cTn id="18" dur="1000"/>
                                            <p:tgtEl>
                                              <p:spTgt spid="5"/>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P spid="3"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990340" y="1639085"/>
            <a:ext cx="1964278" cy="1964990"/>
            <a:chOff x="304800" y="673100"/>
            <a:chExt cx="4000500" cy="4000500"/>
          </a:xfrm>
          <a:effectLst/>
        </p:grpSpPr>
        <p:sp>
          <p:nvSpPr>
            <p:cNvPr id="29" name="同心圆 2"/>
            <p:cNvSpPr/>
            <p:nvPr/>
          </p:nvSpPr>
          <p:spPr>
            <a:xfrm>
              <a:off x="304800" y="673100"/>
              <a:ext cx="4000500" cy="4000500"/>
            </a:xfrm>
            <a:prstGeom prst="donut">
              <a:avLst>
                <a:gd name="adj" fmla="val 4879"/>
              </a:avLst>
            </a:prstGeom>
            <a:solidFill>
              <a:srgbClr val="FFC000"/>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椭圆 29"/>
            <p:cNvSpPr/>
            <p:nvPr/>
          </p:nvSpPr>
          <p:spPr>
            <a:xfrm>
              <a:off x="392111" y="760412"/>
              <a:ext cx="3825875" cy="3825874"/>
            </a:xfrm>
            <a:prstGeom prst="ellipse">
              <a:avLst/>
            </a:prstGeom>
            <a:solidFill>
              <a:srgbClr val="C00000"/>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9" name="组合 18"/>
          <p:cNvGrpSpPr/>
          <p:nvPr/>
        </p:nvGrpSpPr>
        <p:grpSpPr>
          <a:xfrm>
            <a:off x="990340" y="4140309"/>
            <a:ext cx="1964278" cy="1964990"/>
            <a:chOff x="304800" y="673100"/>
            <a:chExt cx="4000500" cy="4000500"/>
          </a:xfrm>
          <a:effectLst/>
        </p:grpSpPr>
        <p:sp>
          <p:nvSpPr>
            <p:cNvPr id="20" name="同心圆 2"/>
            <p:cNvSpPr/>
            <p:nvPr/>
          </p:nvSpPr>
          <p:spPr>
            <a:xfrm>
              <a:off x="304800" y="673100"/>
              <a:ext cx="4000500" cy="4000500"/>
            </a:xfrm>
            <a:prstGeom prst="donut">
              <a:avLst>
                <a:gd name="adj" fmla="val 4879"/>
              </a:avLst>
            </a:prstGeom>
            <a:solidFill>
              <a:srgbClr val="FFC000"/>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 name="椭圆 20"/>
            <p:cNvSpPr/>
            <p:nvPr/>
          </p:nvSpPr>
          <p:spPr>
            <a:xfrm>
              <a:off x="392111" y="760412"/>
              <a:ext cx="3825875" cy="3825874"/>
            </a:xfrm>
            <a:prstGeom prst="ellipse">
              <a:avLst/>
            </a:prstGeom>
            <a:solidFill>
              <a:srgbClr val="C00000"/>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sp>
        <p:nvSpPr>
          <p:cNvPr id="10" name="椭圆 9"/>
          <p:cNvSpPr/>
          <p:nvPr/>
        </p:nvSpPr>
        <p:spPr>
          <a:xfrm>
            <a:off x="1033210" y="1681971"/>
            <a:ext cx="1878536" cy="1879216"/>
          </a:xfrm>
          <a:prstGeom prst="ellipse">
            <a:avLst/>
          </a:prstGeom>
          <a:solidFill>
            <a:srgbClr val="C00000"/>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2" name="椭圆 12"/>
          <p:cNvSpPr>
            <a:spLocks noChangeArrowheads="1"/>
          </p:cNvSpPr>
          <p:nvPr/>
        </p:nvSpPr>
        <p:spPr bwMode="auto">
          <a:xfrm>
            <a:off x="795808" y="1470141"/>
            <a:ext cx="2305219" cy="2305219"/>
          </a:xfrm>
          <a:prstGeom prst="ellipse">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a:xfrm>
            <a:off x="953535" y="2056561"/>
            <a:ext cx="2023501" cy="969373"/>
          </a:xfrm>
          <a:prstGeom prst="rect">
            <a:avLst/>
          </a:prstGeom>
        </p:spPr>
        <p:txBody>
          <a:bodyPr wrap="square" lIns="121798" tIns="60899" rIns="121798" bIns="60899">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500" b="0" i="0" u="none" strike="noStrike" kern="1200" cap="none" spc="0" normalizeH="0" baseline="0" noProof="0" dirty="0">
                <a:ln>
                  <a:noFill/>
                </a:ln>
                <a:solidFill>
                  <a:srgbClr val="FFFF00"/>
                </a:solidFill>
                <a:effectLst/>
                <a:uLnTx/>
                <a:uFillTx/>
                <a:latin typeface="思源黑体" panose="020B0500000000000000" pitchFamily="34" charset="-122"/>
                <a:ea typeface="思源黑体" panose="020B0500000000000000" pitchFamily="34" charset="-122"/>
                <a:cs typeface="+mn-cs"/>
              </a:rPr>
              <a:t>国际</a:t>
            </a:r>
            <a:endParaRPr kumimoji="0" lang="zh-CN" altLang="en-US" sz="5500" b="0" i="0" u="none" strike="noStrike" kern="1200" cap="none" spc="0" normalizeH="0" baseline="0" noProof="0" dirty="0">
              <a:ln>
                <a:noFill/>
              </a:ln>
              <a:solidFill>
                <a:srgbClr val="FFFF00"/>
              </a:solidFill>
              <a:effectLst/>
              <a:uLnTx/>
              <a:uFillTx/>
              <a:latin typeface="思源黑体" panose="020B0500000000000000" pitchFamily="34" charset="-122"/>
              <a:ea typeface="思源黑体" panose="020B0500000000000000" pitchFamily="34" charset="-122"/>
              <a:cs typeface="+mn-cs"/>
            </a:endParaRPr>
          </a:p>
        </p:txBody>
      </p:sp>
      <p:grpSp>
        <p:nvGrpSpPr>
          <p:cNvPr id="2" name="组合 1"/>
          <p:cNvGrpSpPr/>
          <p:nvPr/>
        </p:nvGrpSpPr>
        <p:grpSpPr>
          <a:xfrm>
            <a:off x="3380133" y="1681971"/>
            <a:ext cx="8021292" cy="1922104"/>
            <a:chOff x="3380133" y="1258588"/>
            <a:chExt cx="8021292" cy="1922104"/>
          </a:xfrm>
        </p:grpSpPr>
        <p:sp>
          <p:nvSpPr>
            <p:cNvPr id="3" name="椭圆 2"/>
            <p:cNvSpPr/>
            <p:nvPr/>
          </p:nvSpPr>
          <p:spPr>
            <a:xfrm>
              <a:off x="3380133" y="1979457"/>
              <a:ext cx="480786" cy="480786"/>
            </a:xfrm>
            <a:prstGeom prst="ellipse">
              <a:avLst/>
            </a:prstGeom>
            <a:solidFill>
              <a:srgbClr val="BF0001"/>
            </a:solidFill>
            <a:ln w="76200" cap="flat" cmpd="sng" algn="ctr">
              <a:solidFill>
                <a:srgbClr val="BF0001">
                  <a:alpha val="2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lt"/>
              </a:endParaRPr>
            </a:p>
          </p:txBody>
        </p:sp>
        <p:grpSp>
          <p:nvGrpSpPr>
            <p:cNvPr id="5" name="组合 4"/>
            <p:cNvGrpSpPr/>
            <p:nvPr/>
          </p:nvGrpSpPr>
          <p:grpSpPr>
            <a:xfrm>
              <a:off x="4006722" y="1258588"/>
              <a:ext cx="7394703" cy="1922104"/>
              <a:chOff x="1163638" y="2298523"/>
              <a:chExt cx="7394703" cy="2103773"/>
            </a:xfrm>
            <a:solidFill>
              <a:srgbClr val="BF0001"/>
            </a:solidFill>
            <a:effectLst>
              <a:outerShdw blurRad="190500" dist="127000" dir="2700000" algn="tl" rotWithShape="0">
                <a:prstClr val="black">
                  <a:alpha val="30000"/>
                </a:prstClr>
              </a:outerShdw>
            </a:effectLst>
          </p:grpSpPr>
          <p:sp>
            <p:nvSpPr>
              <p:cNvPr id="6" name="矩形 5"/>
              <p:cNvSpPr/>
              <p:nvPr/>
            </p:nvSpPr>
            <p:spPr>
              <a:xfrm>
                <a:off x="1163638" y="2298523"/>
                <a:ext cx="7394703" cy="2103773"/>
              </a:xfrm>
              <a:prstGeom prst="rect">
                <a:avLst/>
              </a:prstGeom>
              <a:grpFill/>
              <a:ln w="12700" cap="flat" cmpd="sng" algn="ctr">
                <a:noFill/>
                <a:prstDash val="solid"/>
                <a:miter lim="800000"/>
              </a:ln>
              <a:effectLst/>
            </p:spPr>
            <p:txBody>
              <a:bodyPr lIns="180000" rtlCol="0" anchor="ctr"/>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以美国为首的帝国主义侵略势力不甘心在中国的失败，不但坚持敌视和拒不承认新中国的立场，还阻挠其他国家承认我国，阻挠恢复我国在联合国的合法席位，企图在政治上孤立、经济上封锁、军事上威胁我国，并支持国民党残余势力进行破坏和捣乱，妄图把新中国扼杀在摇篮里。</a:t>
                </a:r>
                <a:endParaRPr kumimoji="0" lang="zh-CN" altLang="en-US" sz="18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7" name="矩形 6"/>
              <p:cNvSpPr/>
              <p:nvPr/>
            </p:nvSpPr>
            <p:spPr>
              <a:xfrm>
                <a:off x="1163638" y="2849237"/>
                <a:ext cx="54000" cy="231658"/>
              </a:xfrm>
              <a:prstGeom prst="rect">
                <a:avLst/>
              </a:prstGeom>
              <a:grp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8" name="矩形 7"/>
            <p:cNvSpPr/>
            <p:nvPr/>
          </p:nvSpPr>
          <p:spPr>
            <a:xfrm>
              <a:off x="4006722" y="1968437"/>
              <a:ext cx="54000" cy="480786"/>
            </a:xfrm>
            <a:prstGeom prst="rect">
              <a:avLst/>
            </a:prstGeom>
            <a:solidFill>
              <a:srgbClr val="FFFFFF"/>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23" name="椭圆 12"/>
          <p:cNvSpPr>
            <a:spLocks noChangeArrowheads="1"/>
          </p:cNvSpPr>
          <p:nvPr/>
        </p:nvSpPr>
        <p:spPr bwMode="auto">
          <a:xfrm>
            <a:off x="795808" y="3971365"/>
            <a:ext cx="2305219" cy="2305219"/>
          </a:xfrm>
          <a:prstGeom prst="ellipse">
            <a:avLst/>
          </a:prstGeom>
          <a:noFill/>
          <a:ln w="9525" cmpd="sng">
            <a:solidFill>
              <a:srgbClr val="C00000"/>
            </a:solidFill>
            <a:prstDash val="dash"/>
            <a:round/>
          </a:ln>
          <a:extLst>
            <a:ext uri="{909E8E84-426E-40DD-AFC4-6F175D3DCCD1}">
              <a14:hiddenFill xmlns:a14="http://schemas.microsoft.com/office/drawing/2010/main">
                <a:solidFill>
                  <a:srgbClr val="FFFFFF"/>
                </a:solidFill>
              </a14:hiddenFill>
            </a:ext>
          </a:extLst>
        </p:spPr>
        <p:txBody>
          <a:bodyPr lIns="91417" tIns="45709" rIns="91417" bIns="4570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矩形 21"/>
          <p:cNvSpPr/>
          <p:nvPr/>
        </p:nvSpPr>
        <p:spPr>
          <a:xfrm>
            <a:off x="953535" y="4557785"/>
            <a:ext cx="2023501" cy="969373"/>
          </a:xfrm>
          <a:prstGeom prst="rect">
            <a:avLst/>
          </a:prstGeom>
        </p:spPr>
        <p:txBody>
          <a:bodyPr wrap="square" lIns="121798" tIns="60899" rIns="121798" bIns="60899">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5500" b="0" i="0" u="none" strike="noStrike" kern="1200" cap="none" spc="0" normalizeH="0" baseline="0" noProof="0" dirty="0">
                <a:ln>
                  <a:noFill/>
                </a:ln>
                <a:solidFill>
                  <a:srgbClr val="FFFF00"/>
                </a:solidFill>
                <a:effectLst/>
                <a:uLnTx/>
                <a:uFillTx/>
                <a:latin typeface="思源黑体" panose="020B0500000000000000" pitchFamily="34" charset="-122"/>
                <a:ea typeface="思源黑体" panose="020B0500000000000000" pitchFamily="34" charset="-122"/>
                <a:cs typeface="+mn-cs"/>
              </a:rPr>
              <a:t>国内</a:t>
            </a:r>
            <a:endParaRPr kumimoji="0" lang="zh-CN" altLang="en-US" sz="5500" b="0" i="0" u="none" strike="noStrike" kern="1200" cap="none" spc="0" normalizeH="0" baseline="0" noProof="0" dirty="0">
              <a:ln>
                <a:noFill/>
              </a:ln>
              <a:solidFill>
                <a:srgbClr val="FFFF00"/>
              </a:solidFill>
              <a:effectLst/>
              <a:uLnTx/>
              <a:uFillTx/>
              <a:latin typeface="思源黑体" panose="020B0500000000000000" pitchFamily="34" charset="-122"/>
              <a:ea typeface="思源黑体" panose="020B0500000000000000" pitchFamily="34" charset="-122"/>
              <a:cs typeface="+mn-cs"/>
            </a:endParaRPr>
          </a:p>
        </p:txBody>
      </p:sp>
      <p:grpSp>
        <p:nvGrpSpPr>
          <p:cNvPr id="13" name="组合 12"/>
          <p:cNvGrpSpPr/>
          <p:nvPr/>
        </p:nvGrpSpPr>
        <p:grpSpPr>
          <a:xfrm>
            <a:off x="3380133" y="4051006"/>
            <a:ext cx="8021292" cy="2164776"/>
            <a:chOff x="3380133" y="1141838"/>
            <a:chExt cx="8021292" cy="2164776"/>
          </a:xfrm>
        </p:grpSpPr>
        <p:sp>
          <p:nvSpPr>
            <p:cNvPr id="15" name="椭圆 14"/>
            <p:cNvSpPr/>
            <p:nvPr/>
          </p:nvSpPr>
          <p:spPr>
            <a:xfrm>
              <a:off x="3380133" y="1979457"/>
              <a:ext cx="480786" cy="480786"/>
            </a:xfrm>
            <a:prstGeom prst="ellipse">
              <a:avLst/>
            </a:prstGeom>
            <a:solidFill>
              <a:srgbClr val="BF0001"/>
            </a:solidFill>
            <a:ln w="76200" cap="flat" cmpd="sng" algn="ctr">
              <a:solidFill>
                <a:srgbClr val="BF0001">
                  <a:alpha val="2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lt"/>
              </a:endParaRPr>
            </a:p>
          </p:txBody>
        </p:sp>
        <p:grpSp>
          <p:nvGrpSpPr>
            <p:cNvPr id="16" name="组合 15"/>
            <p:cNvGrpSpPr/>
            <p:nvPr/>
          </p:nvGrpSpPr>
          <p:grpSpPr>
            <a:xfrm>
              <a:off x="4006722" y="1141838"/>
              <a:ext cx="7394703" cy="2164776"/>
              <a:chOff x="1163638" y="2170740"/>
              <a:chExt cx="7394703" cy="2369381"/>
            </a:xfrm>
            <a:solidFill>
              <a:srgbClr val="BF0001"/>
            </a:solidFill>
            <a:effectLst>
              <a:outerShdw blurRad="190500" dist="127000" dir="2700000" algn="tl" rotWithShape="0">
                <a:prstClr val="black">
                  <a:alpha val="30000"/>
                </a:prstClr>
              </a:outerShdw>
            </a:effectLst>
          </p:grpSpPr>
          <p:sp>
            <p:nvSpPr>
              <p:cNvPr id="24" name="矩形 23"/>
              <p:cNvSpPr/>
              <p:nvPr/>
            </p:nvSpPr>
            <p:spPr>
              <a:xfrm>
                <a:off x="1163638" y="2170740"/>
                <a:ext cx="7394703" cy="2369381"/>
              </a:xfrm>
              <a:prstGeom prst="rect">
                <a:avLst/>
              </a:prstGeom>
              <a:grpFill/>
              <a:ln w="12700" cap="flat" cmpd="sng" algn="ctr">
                <a:noFill/>
                <a:prstDash val="solid"/>
                <a:miter lim="800000"/>
              </a:ln>
              <a:effectLst/>
            </p:spPr>
            <p:txBody>
              <a:bodyPr lIns="180000" rtlCol="0" anchor="ctr"/>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国民党反动派当时还有</a:t>
                </a:r>
                <a:r>
                  <a:rPr kumimoji="0" lang="en-US" altLang="zh-CN" sz="1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100</a:t>
                </a:r>
                <a:r>
                  <a:rPr kumimoji="0" lang="zh-CN" altLang="en-US" sz="1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多万军队盘踞在西南、华南几个省份和台湾等沿海岛屿，负隅顽抗，反动派溃逃时遗留在大陆的</a:t>
                </a:r>
                <a:r>
                  <a:rPr kumimoji="0" lang="en-US" altLang="zh-CN" sz="1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200</a:t>
                </a:r>
                <a:r>
                  <a:rPr kumimoji="0" lang="zh-CN" altLang="en-US" sz="1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多万政治土匪、 </a:t>
                </a:r>
                <a:r>
                  <a:rPr kumimoji="0" lang="en-US" altLang="zh-CN" sz="1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60</a:t>
                </a:r>
                <a:r>
                  <a:rPr kumimoji="0" lang="zh-CN" altLang="en-US" sz="16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多万特务分子、反动派党团骨干分子和其他反革命分子同当地恶霸相勾结，在各地进行疯狂的破坏与捣乱，他们还寄望于第三次世界大战的爆发，妄图卷土重来。在财政经济方面，商品经济极不发达，全国大部份地区处于封闭半封闭的状态，财政开支极为困难。 </a:t>
                </a:r>
                <a:endParaRPr kumimoji="0" lang="zh-CN" altLang="en-US" sz="16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25" name="矩形 24"/>
              <p:cNvSpPr/>
              <p:nvPr/>
            </p:nvSpPr>
            <p:spPr>
              <a:xfrm>
                <a:off x="1163638" y="2849237"/>
                <a:ext cx="54000" cy="231658"/>
              </a:xfrm>
              <a:prstGeom prst="rect">
                <a:avLst/>
              </a:prstGeom>
              <a:grp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27" name="矩形 26"/>
            <p:cNvSpPr/>
            <p:nvPr/>
          </p:nvSpPr>
          <p:spPr>
            <a:xfrm>
              <a:off x="4006722" y="1968437"/>
              <a:ext cx="54000" cy="480786"/>
            </a:xfrm>
            <a:prstGeom prst="rect">
              <a:avLst/>
            </a:prstGeom>
            <a:solidFill>
              <a:srgbClr val="FFFFFF"/>
            </a:solidFill>
            <a:ln w="25400" cap="flat" cmpd="sng" algn="ctr">
              <a:noFill/>
              <a:prstDash val="solid"/>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1000"/>
                                            <p:tgtEl>
                                              <p:spTgt spid="2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childTnLst>
                              </p:cTn>
                            </p:par>
                            <p:par>
                              <p:cTn id="29" fill="hold">
                                <p:stCondLst>
                                  <p:cond delay="1000"/>
                                </p:stCondLst>
                                <p:childTnLst>
                                  <p:par>
                                    <p:cTn id="30" presetID="49" presetClass="entr" presetSubtype="0" decel="10000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2000"/>
                                </p:stCondLst>
                                <p:childTnLst>
                                  <p:par>
                                    <p:cTn id="41" presetID="49" presetClass="entr" presetSubtype="0" decel="10000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autoUpdateAnimBg="0"/>
          <p:bldP spid="11" grpId="0"/>
          <p:bldP spid="23" grpId="0" bldLvl="0" animBg="1" autoUpdateAnimBg="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000"/>
                                            <p:tgtEl>
                                              <p:spTgt spid="1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1000"/>
                                            <p:tgtEl>
                                              <p:spTgt spid="2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childTnLst>
                              </p:cTn>
                            </p:par>
                            <p:par>
                              <p:cTn id="29" fill="hold">
                                <p:stCondLst>
                                  <p:cond delay="1000"/>
                                </p:stCondLst>
                                <p:childTnLst>
                                  <p:par>
                                    <p:cTn id="30" presetID="49" presetClass="entr" presetSubtype="0" decel="10000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2000"/>
                                </p:stCondLst>
                                <p:childTnLst>
                                  <p:par>
                                    <p:cTn id="41" presetID="49" presetClass="entr" presetSubtype="0" decel="10000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autoUpdateAnimBg="0"/>
          <p:bldP spid="11" grpId="0"/>
          <p:bldP spid="23" grpId="0" bldLvl="0" animBg="1" autoUpdateAnimBg="0"/>
          <p:bldP spid="22"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3" name="PA-1022133"/>
          <p:cNvSpPr/>
          <p:nvPr>
            <p:custDataLst>
              <p:tags r:id="rId5"/>
            </p:custDataLst>
          </p:nvPr>
        </p:nvSpPr>
        <p:spPr>
          <a:xfrm>
            <a:off x="4665594" y="1372753"/>
            <a:ext cx="2873828" cy="478971"/>
          </a:xfrm>
          <a:prstGeom prst="roundRect">
            <a:avLst>
              <a:gd name="adj" fmla="val 50000"/>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面对严峻形势</a:t>
            </a: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PA-1022134"/>
          <p:cNvSpPr/>
          <p:nvPr>
            <p:custDataLst>
              <p:tags r:id="rId6"/>
            </p:custDataLst>
          </p:nvPr>
        </p:nvSpPr>
        <p:spPr>
          <a:xfrm>
            <a:off x="1040832" y="1595147"/>
            <a:ext cx="10123349" cy="1079323"/>
          </a:xfrm>
          <a:custGeom>
            <a:avLst/>
            <a:gdLst>
              <a:gd name="connsiteX0" fmla="*/ 0 w 10123349"/>
              <a:gd name="connsiteY0" fmla="*/ 0 h 2176708"/>
              <a:gd name="connsiteX1" fmla="*/ 3163756 w 10123349"/>
              <a:gd name="connsiteY1" fmla="*/ 0 h 2176708"/>
              <a:gd name="connsiteX2" fmla="*/ 3162310 w 10123349"/>
              <a:gd name="connsiteY2" fmla="*/ 7161 h 2176708"/>
              <a:gd name="connsiteX3" fmla="*/ 7161 w 10123349"/>
              <a:gd name="connsiteY3" fmla="*/ 7161 h 2176708"/>
              <a:gd name="connsiteX4" fmla="*/ 7161 w 10123349"/>
              <a:gd name="connsiteY4" fmla="*/ 2169547 h 2176708"/>
              <a:gd name="connsiteX5" fmla="*/ 10116188 w 10123349"/>
              <a:gd name="connsiteY5" fmla="*/ 2169547 h 2176708"/>
              <a:gd name="connsiteX6" fmla="*/ 10116188 w 10123349"/>
              <a:gd name="connsiteY6" fmla="*/ 7161 h 2176708"/>
              <a:gd name="connsiteX7" fmla="*/ 6961043 w 10123349"/>
              <a:gd name="connsiteY7" fmla="*/ 7161 h 2176708"/>
              <a:gd name="connsiteX8" fmla="*/ 6959598 w 10123349"/>
              <a:gd name="connsiteY8" fmla="*/ 0 h 2176708"/>
              <a:gd name="connsiteX9" fmla="*/ 10123349 w 10123349"/>
              <a:gd name="connsiteY9" fmla="*/ 0 h 2176708"/>
              <a:gd name="connsiteX10" fmla="*/ 10123349 w 10123349"/>
              <a:gd name="connsiteY10" fmla="*/ 2176708 h 2176708"/>
              <a:gd name="connsiteX11" fmla="*/ 0 w 10123349"/>
              <a:gd name="connsiteY11" fmla="*/ 2176708 h 217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23349" h="2176708">
                <a:moveTo>
                  <a:pt x="0" y="0"/>
                </a:moveTo>
                <a:lnTo>
                  <a:pt x="3163756" y="0"/>
                </a:lnTo>
                <a:lnTo>
                  <a:pt x="3162310" y="7161"/>
                </a:lnTo>
                <a:lnTo>
                  <a:pt x="7161" y="7161"/>
                </a:lnTo>
                <a:lnTo>
                  <a:pt x="7161" y="2169547"/>
                </a:lnTo>
                <a:lnTo>
                  <a:pt x="10116188" y="2169547"/>
                </a:lnTo>
                <a:lnTo>
                  <a:pt x="10116188" y="7161"/>
                </a:lnTo>
                <a:lnTo>
                  <a:pt x="6961043" y="7161"/>
                </a:lnTo>
                <a:lnTo>
                  <a:pt x="6959598" y="0"/>
                </a:lnTo>
                <a:lnTo>
                  <a:pt x="10123349" y="0"/>
                </a:lnTo>
                <a:lnTo>
                  <a:pt x="10123349" y="2176708"/>
                </a:lnTo>
                <a:lnTo>
                  <a:pt x="0" y="2176708"/>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Light" panose="00020600040101010101" charset="-122"/>
              <a:ea typeface="阿里巴巴普惠体 Light" panose="00020600040101010101" charset="-122"/>
              <a:cs typeface="+mn-cs"/>
            </a:endParaRPr>
          </a:p>
        </p:txBody>
      </p:sp>
      <p:sp>
        <p:nvSpPr>
          <p:cNvPr id="12" name="PA-1022129"/>
          <p:cNvSpPr/>
          <p:nvPr>
            <p:custDataLst>
              <p:tags r:id="rId7"/>
            </p:custDataLst>
          </p:nvPr>
        </p:nvSpPr>
        <p:spPr>
          <a:xfrm>
            <a:off x="1180463" y="1769005"/>
            <a:ext cx="9844090" cy="853760"/>
          </a:xfrm>
          <a:prstGeom prst="rect">
            <a:avLst/>
          </a:prstGeom>
        </p:spPr>
        <p:txBody>
          <a:bodyPr wrap="square">
            <a:spAutoFit/>
          </a:bodyPr>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中国共产党和人民政府在建国初期，团结全国人民，同心同德，为巩固新生的人民政权进行了多方面的斗争。</a:t>
            </a:r>
            <a:endParaRPr kumimoji="0" lang="zh-CN" altLang="en-US" sz="20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endParaRPr>
          </a:p>
        </p:txBody>
      </p:sp>
      <p:sp>
        <p:nvSpPr>
          <p:cNvPr id="24" name="Aitds6"/>
          <p:cNvSpPr/>
          <p:nvPr/>
        </p:nvSpPr>
        <p:spPr>
          <a:xfrm>
            <a:off x="1040832" y="2875963"/>
            <a:ext cx="1406326"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endParaRPr>
          </a:p>
        </p:txBody>
      </p:sp>
      <p:sp>
        <p:nvSpPr>
          <p:cNvPr id="23" name="Aitds5"/>
          <p:cNvSpPr/>
          <p:nvPr/>
        </p:nvSpPr>
        <p:spPr>
          <a:xfrm>
            <a:off x="2466808" y="2875963"/>
            <a:ext cx="4261304"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至</a:t>
            </a:r>
            <a:r>
              <a:rPr kumimoji="0" lang="en-US" altLang="zh-CN"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1951</a:t>
            </a: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年</a:t>
            </a:r>
            <a:r>
              <a:rPr kumimoji="0" lang="en-US" altLang="zh-CN"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10</a:t>
            </a: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月</a:t>
            </a:r>
            <a:endPar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endParaRPr>
          </a:p>
        </p:txBody>
      </p:sp>
      <p:sp>
        <p:nvSpPr>
          <p:cNvPr id="21" name="Aitds2"/>
          <p:cNvSpPr/>
          <p:nvPr/>
        </p:nvSpPr>
        <p:spPr>
          <a:xfrm>
            <a:off x="1040832" y="3497692"/>
            <a:ext cx="10328535" cy="1014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marL="0" marR="0" lvl="0" indent="0" algn="just" defTabSz="914400" rtl="0" eaLnBrk="1" fontAlgn="auto" latinLnBrk="0" hangingPunct="1">
              <a:lnSpc>
                <a:spcPct val="125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全国除台湾及其附近岛屿外，全部国土获得解放，</a:t>
            </a:r>
            <a:r>
              <a:rPr kumimoji="0" lang="zh-CN" altLang="en-US" sz="1600" b="0" i="0" u="sng"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实现了中国历史上长期以来所未有的大统一。</a:t>
            </a: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地方各级人民政权的建立，国家的统一和各族人民的大团结，为新中国从新民主义到社会主义的过渡奠定了重要的基础。经济方面，没收了官僚资本，建立了国营经济，打击了投机资本，统一了全国财政工作。</a:t>
            </a:r>
            <a:endPar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endParaRPr>
          </a:p>
        </p:txBody>
      </p:sp>
      <p:sp>
        <p:nvSpPr>
          <p:cNvPr id="29" name="Aitds6"/>
          <p:cNvSpPr/>
          <p:nvPr/>
        </p:nvSpPr>
        <p:spPr>
          <a:xfrm>
            <a:off x="1040832" y="4601239"/>
            <a:ext cx="1406326"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3200" b="0" i="0" u="none" strike="noStrike" kern="1200" cap="none" spc="0" normalizeH="0" baseline="0" noProof="0" dirty="0">
              <a:ln>
                <a:noFill/>
              </a:ln>
              <a:solidFill>
                <a:srgbClr val="FFFEF9"/>
              </a:solidFill>
              <a:effectLst/>
              <a:uLnTx/>
              <a:uFillTx/>
              <a:latin typeface="思源黑体 CN Bold" panose="020B0800000000000000" pitchFamily="34" charset="-122"/>
              <a:ea typeface="思源黑体 CN Bold" panose="020B0800000000000000" pitchFamily="34" charset="-122"/>
              <a:cs typeface="+mn-cs"/>
            </a:endParaRPr>
          </a:p>
        </p:txBody>
      </p:sp>
      <p:sp>
        <p:nvSpPr>
          <p:cNvPr id="28" name="Aitds5"/>
          <p:cNvSpPr/>
          <p:nvPr/>
        </p:nvSpPr>
        <p:spPr>
          <a:xfrm>
            <a:off x="2466808" y="4601239"/>
            <a:ext cx="4261304" cy="606964"/>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自</a:t>
            </a:r>
            <a:r>
              <a:rPr kumimoji="0" lang="en-US" altLang="zh-CN"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1950</a:t>
            </a: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年</a:t>
            </a:r>
            <a:r>
              <a:rPr kumimoji="0" lang="en-US" altLang="zh-CN"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3</a:t>
            </a: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月以后</a:t>
            </a:r>
            <a:endPar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endParaRPr>
          </a:p>
        </p:txBody>
      </p:sp>
      <p:sp>
        <p:nvSpPr>
          <p:cNvPr id="3" name="Aitds2"/>
          <p:cNvSpPr/>
          <p:nvPr/>
        </p:nvSpPr>
        <p:spPr>
          <a:xfrm>
            <a:off x="1040832" y="5222968"/>
            <a:ext cx="10328535" cy="1322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p>
            <a:pPr marL="0" marR="0" lvl="0" indent="0" algn="just" defTabSz="914400" rtl="0" eaLnBrk="1" fontAlgn="auto" latinLnBrk="0" hangingPunct="1">
              <a:lnSpc>
                <a:spcPct val="125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国家财政收支基本平衡，顺利度过了最困难时期，标志着我国财政经济状况已开始好转。这充分表明，</a:t>
            </a:r>
            <a:r>
              <a:rPr kumimoji="0" lang="zh-CN" altLang="en-US" sz="1600" b="0" i="0" u="sng"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中国共产党不但在军事上，政治上是坚强的，在经济上也是有办法的。</a:t>
            </a: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建国初期，仅仅用</a:t>
            </a:r>
            <a:r>
              <a:rPr kumimoji="0" lang="en-US" altLang="zh-CN"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3</a:t>
            </a: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年的时间，中国共产党领导全国人民治愈战争创伤，调整经济结构，使整个国民经济得到全面恢复和发展（三年国民经济恢复时期</a:t>
            </a:r>
            <a:r>
              <a:rPr kumimoji="0" lang="en-US" altLang="zh-CN"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23.4%</a:t>
            </a: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a:t>
            </a:r>
            <a:r>
              <a:rPr kumimoji="0" lang="en-US" altLang="zh-CN"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19%</a:t>
            </a: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a:t>
            </a:r>
            <a:r>
              <a:rPr kumimoji="0" lang="en-US" altLang="zh-CN"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18.3%</a:t>
            </a:r>
            <a:r>
              <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rPr>
              <a:t>）。</a:t>
            </a:r>
            <a:endParaRPr kumimoji="0" lang="zh-CN" altLang="en-US" sz="1600" b="0" i="0" u="none" strike="noStrike" kern="1200" cap="none" spc="0" normalizeH="0" baseline="0" noProof="0" dirty="0">
              <a:ln>
                <a:noFill/>
              </a:ln>
              <a:solidFill>
                <a:srgbClr val="111111"/>
              </a:solidFill>
              <a:effectLst/>
              <a:uLnTx/>
              <a:uFillTx/>
              <a:latin typeface="思源黑体" panose="020B0500000000000000" pitchFamily="34" charset="-122"/>
              <a:ea typeface="思源黑体" panose="020B0500000000000000" pitchFamily="34" charset="-122"/>
              <a:cs typeface="阿里巴巴普惠体 Light" panose="00020600040101010101"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3"/>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edge">
                                          <p:cBhvr>
                                            <p:cTn id="21" dur="1000"/>
                                            <p:tgtEl>
                                              <p:spTgt spid="2"/>
                                            </p:tgtEl>
                                          </p:cBhvr>
                                        </p:animEffect>
                                      </p:childTnLst>
                                    </p:cTn>
                                  </p:par>
                                </p:childTnLst>
                              </p:cTn>
                            </p:par>
                            <p:par>
                              <p:cTn id="22" fill="hold">
                                <p:stCondLst>
                                  <p:cond delay="1500"/>
                                </p:stCondLst>
                                <p:childTnLst>
                                  <p:par>
                                    <p:cTn id="23" presetID="14" presetClass="entr" presetSubtype="10" fill="hold" grpId="0" nodeType="afterEffect">
                                      <p:stCondLst>
                                        <p:cond delay="0"/>
                                      </p:stCondLst>
                                      <p:iterate type="lt">
                                        <p:tmPct val="1456"/>
                                      </p:iterate>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par>
                              <p:cTn id="26" fill="hold">
                                <p:stCondLst>
                                  <p:cond delay="1842"/>
                                </p:stCondLst>
                                <p:childTnLst>
                                  <p:par>
                                    <p:cTn id="27" presetID="50" presetClass="entr" presetSubtype="0" decel="10000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strVal val="#ppt_w+.3"/>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Effect transition="in" filter="fade">
                                          <p:cBhvr>
                                            <p:cTn id="31" dur="1000"/>
                                            <p:tgtEl>
                                              <p:spTgt spid="24"/>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par>
                              <p:cTn id="37" fill="hold">
                                <p:stCondLst>
                                  <p:cond delay="2842"/>
                                </p:stCondLst>
                                <p:childTnLst>
                                  <p:par>
                                    <p:cTn id="38" presetID="22" presetClass="entr" presetSubtype="1"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1000"/>
                                            <p:tgtEl>
                                              <p:spTgt spid="21"/>
                                            </p:tgtEl>
                                          </p:cBhvr>
                                        </p:animEffect>
                                      </p:childTnLst>
                                    </p:cTn>
                                  </p:par>
                                </p:childTnLst>
                              </p:cTn>
                            </p:par>
                            <p:par>
                              <p:cTn id="41" fill="hold">
                                <p:stCondLst>
                                  <p:cond delay="3842"/>
                                </p:stCondLst>
                                <p:childTnLst>
                                  <p:par>
                                    <p:cTn id="42" presetID="50" presetClass="entr" presetSubtype="0" decel="10000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strVal val="#ppt_w+.3"/>
                                              </p:val>
                                            </p:tav>
                                            <p:tav tm="100000">
                                              <p:val>
                                                <p:strVal val="#ppt_w"/>
                                              </p:val>
                                            </p:tav>
                                          </p:tavLst>
                                        </p:anim>
                                        <p:anim calcmode="lin" valueType="num">
                                          <p:cBhvr>
                                            <p:cTn id="45" dur="1000" fill="hold"/>
                                            <p:tgtEl>
                                              <p:spTgt spid="29"/>
                                            </p:tgtEl>
                                            <p:attrNameLst>
                                              <p:attrName>ppt_h</p:attrName>
                                            </p:attrNameLst>
                                          </p:cBhvr>
                                          <p:tavLst>
                                            <p:tav tm="0">
                                              <p:val>
                                                <p:strVal val="#ppt_h"/>
                                              </p:val>
                                            </p:tav>
                                            <p:tav tm="100000">
                                              <p:val>
                                                <p:strVal val="#ppt_h"/>
                                              </p:val>
                                            </p:tav>
                                          </p:tavLst>
                                        </p:anim>
                                        <p:animEffect transition="in" filter="fade">
                                          <p:cBhvr>
                                            <p:cTn id="46" dur="1000"/>
                                            <p:tgtEl>
                                              <p:spTgt spid="29"/>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0" fill="hold"/>
                                            <p:tgtEl>
                                              <p:spTgt spid="28"/>
                                            </p:tgtEl>
                                            <p:attrNameLst>
                                              <p:attrName>ppt_w</p:attrName>
                                            </p:attrNameLst>
                                          </p:cBhvr>
                                          <p:tavLst>
                                            <p:tav tm="0">
                                              <p:val>
                                                <p:strVal val="#ppt_w+.3"/>
                                              </p:val>
                                            </p:tav>
                                            <p:tav tm="100000">
                                              <p:val>
                                                <p:strVal val="#ppt_w"/>
                                              </p:val>
                                            </p:tav>
                                          </p:tavLst>
                                        </p:anim>
                                        <p:anim calcmode="lin" valueType="num">
                                          <p:cBhvr>
                                            <p:cTn id="50" dur="1000" fill="hold"/>
                                            <p:tgtEl>
                                              <p:spTgt spid="28"/>
                                            </p:tgtEl>
                                            <p:attrNameLst>
                                              <p:attrName>ppt_h</p:attrName>
                                            </p:attrNameLst>
                                          </p:cBhvr>
                                          <p:tavLst>
                                            <p:tav tm="0">
                                              <p:val>
                                                <p:strVal val="#ppt_h"/>
                                              </p:val>
                                            </p:tav>
                                            <p:tav tm="100000">
                                              <p:val>
                                                <p:strVal val="#ppt_h"/>
                                              </p:val>
                                            </p:tav>
                                          </p:tavLst>
                                        </p:anim>
                                        <p:animEffect transition="in" filter="fade">
                                          <p:cBhvr>
                                            <p:cTn id="51" dur="1000"/>
                                            <p:tgtEl>
                                              <p:spTgt spid="28"/>
                                            </p:tgtEl>
                                          </p:cBhvr>
                                        </p:animEffect>
                                      </p:childTnLst>
                                    </p:cTn>
                                  </p:par>
                                </p:childTnLst>
                              </p:cTn>
                            </p:par>
                            <p:par>
                              <p:cTn id="52" fill="hold">
                                <p:stCondLst>
                                  <p:cond delay="4842"/>
                                </p:stCondLst>
                                <p:childTnLst>
                                  <p:par>
                                    <p:cTn id="53" presetID="22" presetClass="entr" presetSubtype="1"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 grpId="0" bldLvl="0" animBg="1"/>
          <p:bldP spid="12" grpId="0"/>
          <p:bldP spid="24" grpId="0" bldLvl="0" animBg="1"/>
          <p:bldP spid="23" grpId="0" bldLvl="0" animBg="1"/>
          <p:bldP spid="21" grpId="0" bldLvl="0" animBg="1"/>
          <p:bldP spid="29" grpId="0" bldLvl="0" animBg="1"/>
          <p:bldP spid="28" grpId="0" bldLvl="0" animBg="1"/>
          <p:bldP spid="3"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strVal val="#ppt_w+.3"/>
                                              </p:val>
                                            </p:tav>
                                            <p:tav tm="100000">
                                              <p:val>
                                                <p:strVal val="#ppt_w"/>
                                              </p:val>
                                            </p:tav>
                                          </p:tavLst>
                                        </p:anim>
                                        <p:anim calcmode="lin" valueType="num">
                                          <p:cBhvr>
                                            <p:cTn id="17" dur="1000" fill="hold"/>
                                            <p:tgtEl>
                                              <p:spTgt spid="13"/>
                                            </p:tgtEl>
                                            <p:attrNameLst>
                                              <p:attrName>ppt_h</p:attrName>
                                            </p:attrNameLst>
                                          </p:cBhvr>
                                          <p:tavLst>
                                            <p:tav tm="0">
                                              <p:val>
                                                <p:strVal val="#ppt_h"/>
                                              </p:val>
                                            </p:tav>
                                            <p:tav tm="100000">
                                              <p:val>
                                                <p:strVal val="#ppt_h"/>
                                              </p:val>
                                            </p:tav>
                                          </p:tavLst>
                                        </p:anim>
                                        <p:animEffect transition="in" filter="fade">
                                          <p:cBhvr>
                                            <p:cTn id="18" dur="1000"/>
                                            <p:tgtEl>
                                              <p:spTgt spid="13"/>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edge">
                                          <p:cBhvr>
                                            <p:cTn id="21" dur="1000"/>
                                            <p:tgtEl>
                                              <p:spTgt spid="2"/>
                                            </p:tgtEl>
                                          </p:cBhvr>
                                        </p:animEffect>
                                      </p:childTnLst>
                                    </p:cTn>
                                  </p:par>
                                </p:childTnLst>
                              </p:cTn>
                            </p:par>
                            <p:par>
                              <p:cTn id="22" fill="hold">
                                <p:stCondLst>
                                  <p:cond delay="1500"/>
                                </p:stCondLst>
                                <p:childTnLst>
                                  <p:par>
                                    <p:cTn id="23" presetID="14" presetClass="entr" presetSubtype="10" fill="hold" grpId="0" nodeType="afterEffect">
                                      <p:stCondLst>
                                        <p:cond delay="0"/>
                                      </p:stCondLst>
                                      <p:iterate type="lt">
                                        <p:tmPct val="1456"/>
                                      </p:iterate>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par>
                              <p:cTn id="26" fill="hold">
                                <p:stCondLst>
                                  <p:cond delay="1842"/>
                                </p:stCondLst>
                                <p:childTnLst>
                                  <p:par>
                                    <p:cTn id="27" presetID="50" presetClass="entr" presetSubtype="0" decel="10000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strVal val="#ppt_w+.3"/>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Effect transition="in" filter="fade">
                                          <p:cBhvr>
                                            <p:cTn id="31" dur="1000"/>
                                            <p:tgtEl>
                                              <p:spTgt spid="24"/>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par>
                              <p:cTn id="37" fill="hold">
                                <p:stCondLst>
                                  <p:cond delay="2842"/>
                                </p:stCondLst>
                                <p:childTnLst>
                                  <p:par>
                                    <p:cTn id="38" presetID="22" presetClass="entr" presetSubtype="1"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1000"/>
                                            <p:tgtEl>
                                              <p:spTgt spid="21"/>
                                            </p:tgtEl>
                                          </p:cBhvr>
                                        </p:animEffect>
                                      </p:childTnLst>
                                    </p:cTn>
                                  </p:par>
                                </p:childTnLst>
                              </p:cTn>
                            </p:par>
                            <p:par>
                              <p:cTn id="41" fill="hold">
                                <p:stCondLst>
                                  <p:cond delay="3842"/>
                                </p:stCondLst>
                                <p:childTnLst>
                                  <p:par>
                                    <p:cTn id="42" presetID="50" presetClass="entr" presetSubtype="0" decel="10000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strVal val="#ppt_w+.3"/>
                                              </p:val>
                                            </p:tav>
                                            <p:tav tm="100000">
                                              <p:val>
                                                <p:strVal val="#ppt_w"/>
                                              </p:val>
                                            </p:tav>
                                          </p:tavLst>
                                        </p:anim>
                                        <p:anim calcmode="lin" valueType="num">
                                          <p:cBhvr>
                                            <p:cTn id="45" dur="1000" fill="hold"/>
                                            <p:tgtEl>
                                              <p:spTgt spid="29"/>
                                            </p:tgtEl>
                                            <p:attrNameLst>
                                              <p:attrName>ppt_h</p:attrName>
                                            </p:attrNameLst>
                                          </p:cBhvr>
                                          <p:tavLst>
                                            <p:tav tm="0">
                                              <p:val>
                                                <p:strVal val="#ppt_h"/>
                                              </p:val>
                                            </p:tav>
                                            <p:tav tm="100000">
                                              <p:val>
                                                <p:strVal val="#ppt_h"/>
                                              </p:val>
                                            </p:tav>
                                          </p:tavLst>
                                        </p:anim>
                                        <p:animEffect transition="in" filter="fade">
                                          <p:cBhvr>
                                            <p:cTn id="46" dur="1000"/>
                                            <p:tgtEl>
                                              <p:spTgt spid="29"/>
                                            </p:tgtEl>
                                          </p:cBhvr>
                                        </p:animEffect>
                                      </p:childTnLst>
                                    </p:cTn>
                                  </p:par>
                                  <p:par>
                                    <p:cTn id="47" presetID="50" presetClass="entr" presetSubtype="0" decel="10000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0" fill="hold"/>
                                            <p:tgtEl>
                                              <p:spTgt spid="28"/>
                                            </p:tgtEl>
                                            <p:attrNameLst>
                                              <p:attrName>ppt_w</p:attrName>
                                            </p:attrNameLst>
                                          </p:cBhvr>
                                          <p:tavLst>
                                            <p:tav tm="0">
                                              <p:val>
                                                <p:strVal val="#ppt_w+.3"/>
                                              </p:val>
                                            </p:tav>
                                            <p:tav tm="100000">
                                              <p:val>
                                                <p:strVal val="#ppt_w"/>
                                              </p:val>
                                            </p:tav>
                                          </p:tavLst>
                                        </p:anim>
                                        <p:anim calcmode="lin" valueType="num">
                                          <p:cBhvr>
                                            <p:cTn id="50" dur="1000" fill="hold"/>
                                            <p:tgtEl>
                                              <p:spTgt spid="28"/>
                                            </p:tgtEl>
                                            <p:attrNameLst>
                                              <p:attrName>ppt_h</p:attrName>
                                            </p:attrNameLst>
                                          </p:cBhvr>
                                          <p:tavLst>
                                            <p:tav tm="0">
                                              <p:val>
                                                <p:strVal val="#ppt_h"/>
                                              </p:val>
                                            </p:tav>
                                            <p:tav tm="100000">
                                              <p:val>
                                                <p:strVal val="#ppt_h"/>
                                              </p:val>
                                            </p:tav>
                                          </p:tavLst>
                                        </p:anim>
                                        <p:animEffect transition="in" filter="fade">
                                          <p:cBhvr>
                                            <p:cTn id="51" dur="1000"/>
                                            <p:tgtEl>
                                              <p:spTgt spid="28"/>
                                            </p:tgtEl>
                                          </p:cBhvr>
                                        </p:animEffect>
                                      </p:childTnLst>
                                    </p:cTn>
                                  </p:par>
                                </p:childTnLst>
                              </p:cTn>
                            </p:par>
                            <p:par>
                              <p:cTn id="52" fill="hold">
                                <p:stCondLst>
                                  <p:cond delay="4842"/>
                                </p:stCondLst>
                                <p:childTnLst>
                                  <p:par>
                                    <p:cTn id="53" presetID="22" presetClass="entr" presetSubtype="1"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 grpId="0" bldLvl="0" animBg="1"/>
          <p:bldP spid="12" grpId="0"/>
          <p:bldP spid="24" grpId="0" bldLvl="0" animBg="1"/>
          <p:bldP spid="23" grpId="0" bldLvl="0" animBg="1"/>
          <p:bldP spid="21" grpId="0" bldLvl="0" animBg="1"/>
          <p:bldP spid="29" grpId="0" bldLvl="0" animBg="1"/>
          <p:bldP spid="28" grpId="0" bldLvl="0" animBg="1"/>
          <p:bldP spid="3" grpId="0" bldLvl="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矩形 1"/>
          <p:cNvSpPr/>
          <p:nvPr/>
        </p:nvSpPr>
        <p:spPr>
          <a:xfrm>
            <a:off x="664609" y="3250306"/>
            <a:ext cx="3262432" cy="1015663"/>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rPr>
              <a:t>重大贡献</a:t>
            </a:r>
            <a:endParaRPr kumimoji="0" lang="zh-CN" altLang="en-US" sz="6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endParaRPr>
          </a:p>
        </p:txBody>
      </p:sp>
      <p:grpSp>
        <p:nvGrpSpPr>
          <p:cNvPr id="3" name="组合 2"/>
          <p:cNvGrpSpPr/>
          <p:nvPr/>
        </p:nvGrpSpPr>
        <p:grpSpPr>
          <a:xfrm>
            <a:off x="664609" y="2055147"/>
            <a:ext cx="4205507" cy="3604812"/>
            <a:chOff x="475765" y="2603301"/>
            <a:chExt cx="2897623" cy="2483740"/>
          </a:xfrm>
        </p:grpSpPr>
        <p:grpSp>
          <p:nvGrpSpPr>
            <p:cNvPr id="5" name="PA-1022300"/>
            <p:cNvGrpSpPr/>
            <p:nvPr>
              <p:custDataLst>
                <p:tags r:id="rId5"/>
              </p:custDataLst>
            </p:nvPr>
          </p:nvGrpSpPr>
          <p:grpSpPr>
            <a:xfrm rot="19708718">
              <a:off x="1121033" y="2603301"/>
              <a:ext cx="2252355" cy="2483740"/>
              <a:chOff x="4835525" y="1785663"/>
              <a:chExt cx="3198812" cy="3527426"/>
            </a:xfrm>
          </p:grpSpPr>
          <p:sp>
            <p:nvSpPr>
              <p:cNvPr id="6" name="PA-任意多边形 6"/>
              <p:cNvSpPr/>
              <p:nvPr>
                <p:custDataLst>
                  <p:tags r:id="rId6"/>
                </p:custDataLst>
              </p:nvPr>
            </p:nvSpPr>
            <p:spPr bwMode="auto">
              <a:xfrm>
                <a:off x="4835525" y="4000226"/>
                <a:ext cx="2682875" cy="977900"/>
              </a:xfrm>
              <a:custGeom>
                <a:avLst/>
                <a:gdLst>
                  <a:gd name="T0" fmla="*/ 3180 w 3180"/>
                  <a:gd name="T1" fmla="*/ 296 h 1160"/>
                  <a:gd name="T2" fmla="*/ 1590 w 3180"/>
                  <a:gd name="T3" fmla="*/ 1160 h 1160"/>
                  <a:gd name="T4" fmla="*/ 0 w 3180"/>
                  <a:gd name="T5" fmla="*/ 296 h 1160"/>
                  <a:gd name="T6" fmla="*/ 513 w 3180"/>
                  <a:gd name="T7" fmla="*/ 0 h 1160"/>
                  <a:gd name="T8" fmla="*/ 1590 w 3180"/>
                  <a:gd name="T9" fmla="*/ 570 h 1160"/>
                  <a:gd name="T10" fmla="*/ 2667 w 3180"/>
                  <a:gd name="T11" fmla="*/ 0 h 1160"/>
                  <a:gd name="T12" fmla="*/ 3180 w 3180"/>
                  <a:gd name="T13" fmla="*/ 296 h 1160"/>
                </a:gdLst>
                <a:ahLst/>
                <a:cxnLst>
                  <a:cxn ang="0">
                    <a:pos x="T0" y="T1"/>
                  </a:cxn>
                  <a:cxn ang="0">
                    <a:pos x="T2" y="T3"/>
                  </a:cxn>
                  <a:cxn ang="0">
                    <a:pos x="T4" y="T5"/>
                  </a:cxn>
                  <a:cxn ang="0">
                    <a:pos x="T6" y="T7"/>
                  </a:cxn>
                  <a:cxn ang="0">
                    <a:pos x="T8" y="T9"/>
                  </a:cxn>
                  <a:cxn ang="0">
                    <a:pos x="T10" y="T11"/>
                  </a:cxn>
                  <a:cxn ang="0">
                    <a:pos x="T12" y="T13"/>
                  </a:cxn>
                </a:cxnLst>
                <a:rect l="0" t="0" r="r" b="b"/>
                <a:pathLst>
                  <a:path w="3180" h="1160">
                    <a:moveTo>
                      <a:pt x="3180" y="296"/>
                    </a:moveTo>
                    <a:cubicBezTo>
                      <a:pt x="2842" y="816"/>
                      <a:pt x="2256" y="1160"/>
                      <a:pt x="1590" y="1160"/>
                    </a:cubicBezTo>
                    <a:cubicBezTo>
                      <a:pt x="924" y="1160"/>
                      <a:pt x="338" y="816"/>
                      <a:pt x="0" y="296"/>
                    </a:cubicBezTo>
                    <a:lnTo>
                      <a:pt x="513" y="0"/>
                    </a:lnTo>
                    <a:cubicBezTo>
                      <a:pt x="748" y="344"/>
                      <a:pt x="1143" y="570"/>
                      <a:pt x="1590" y="570"/>
                    </a:cubicBezTo>
                    <a:cubicBezTo>
                      <a:pt x="2038" y="570"/>
                      <a:pt x="2432" y="344"/>
                      <a:pt x="2667" y="0"/>
                    </a:cubicBezTo>
                    <a:lnTo>
                      <a:pt x="3180" y="296"/>
                    </a:ln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endParaRPr>
              </a:p>
            </p:txBody>
          </p:sp>
          <p:sp>
            <p:nvSpPr>
              <p:cNvPr id="7" name="PA-任意多边形 7"/>
              <p:cNvSpPr/>
              <p:nvPr>
                <p:custDataLst>
                  <p:tags r:id="rId7"/>
                </p:custDataLst>
              </p:nvPr>
            </p:nvSpPr>
            <p:spPr bwMode="auto">
              <a:xfrm>
                <a:off x="6259512" y="1785663"/>
                <a:ext cx="1514475" cy="2322513"/>
              </a:xfrm>
              <a:custGeom>
                <a:avLst/>
                <a:gdLst>
                  <a:gd name="T0" fmla="*/ 0 w 1797"/>
                  <a:gd name="T1" fmla="*/ 0 h 2754"/>
                  <a:gd name="T2" fmla="*/ 1797 w 1797"/>
                  <a:gd name="T3" fmla="*/ 1892 h 2754"/>
                  <a:gd name="T4" fmla="*/ 1590 w 1797"/>
                  <a:gd name="T5" fmla="*/ 2754 h 2754"/>
                  <a:gd name="T6" fmla="*/ 1077 w 1797"/>
                  <a:gd name="T7" fmla="*/ 2458 h 2754"/>
                  <a:gd name="T8" fmla="*/ 1206 w 1797"/>
                  <a:gd name="T9" fmla="*/ 1892 h 2754"/>
                  <a:gd name="T10" fmla="*/ 0 w 1797"/>
                  <a:gd name="T11" fmla="*/ 592 h 2754"/>
                  <a:gd name="T12" fmla="*/ 0 w 1797"/>
                  <a:gd name="T13" fmla="*/ 0 h 2754"/>
                </a:gdLst>
                <a:ahLst/>
                <a:cxnLst>
                  <a:cxn ang="0">
                    <a:pos x="T0" y="T1"/>
                  </a:cxn>
                  <a:cxn ang="0">
                    <a:pos x="T2" y="T3"/>
                  </a:cxn>
                  <a:cxn ang="0">
                    <a:pos x="T4" y="T5"/>
                  </a:cxn>
                  <a:cxn ang="0">
                    <a:pos x="T6" y="T7"/>
                  </a:cxn>
                  <a:cxn ang="0">
                    <a:pos x="T8" y="T9"/>
                  </a:cxn>
                  <a:cxn ang="0">
                    <a:pos x="T10" y="T11"/>
                  </a:cxn>
                  <a:cxn ang="0">
                    <a:pos x="T12" y="T13"/>
                  </a:cxn>
                </a:cxnLst>
                <a:rect l="0" t="0" r="r" b="b"/>
                <a:pathLst>
                  <a:path w="1797" h="2754">
                    <a:moveTo>
                      <a:pt x="0" y="0"/>
                    </a:moveTo>
                    <a:cubicBezTo>
                      <a:pt x="1001" y="50"/>
                      <a:pt x="1797" y="878"/>
                      <a:pt x="1797" y="1892"/>
                    </a:cubicBezTo>
                    <a:cubicBezTo>
                      <a:pt x="1797" y="2202"/>
                      <a:pt x="1722" y="2495"/>
                      <a:pt x="1590" y="2754"/>
                    </a:cubicBezTo>
                    <a:lnTo>
                      <a:pt x="1077" y="2458"/>
                    </a:lnTo>
                    <a:cubicBezTo>
                      <a:pt x="1160" y="2286"/>
                      <a:pt x="1206" y="2094"/>
                      <a:pt x="1206" y="1892"/>
                    </a:cubicBezTo>
                    <a:cubicBezTo>
                      <a:pt x="1206" y="1205"/>
                      <a:pt x="674" y="642"/>
                      <a:pt x="0" y="592"/>
                    </a:cubicBezTo>
                    <a:lnTo>
                      <a:pt x="0" y="0"/>
                    </a:ln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endParaRPr>
              </a:p>
            </p:txBody>
          </p:sp>
          <p:sp>
            <p:nvSpPr>
              <p:cNvPr id="8" name="PA-任意多边形 8"/>
              <p:cNvSpPr/>
              <p:nvPr>
                <p:custDataLst>
                  <p:tags r:id="rId8"/>
                </p:custDataLst>
              </p:nvPr>
            </p:nvSpPr>
            <p:spPr bwMode="auto">
              <a:xfrm>
                <a:off x="6021387" y="5044801"/>
                <a:ext cx="311150" cy="268288"/>
              </a:xfrm>
              <a:custGeom>
                <a:avLst/>
                <a:gdLst>
                  <a:gd name="T0" fmla="*/ 216 w 368"/>
                  <a:gd name="T1" fmla="*/ 280 h 318"/>
                  <a:gd name="T2" fmla="*/ 281 w 368"/>
                  <a:gd name="T3" fmla="*/ 168 h 318"/>
                  <a:gd name="T4" fmla="*/ 347 w 368"/>
                  <a:gd name="T5" fmla="*/ 55 h 318"/>
                  <a:gd name="T6" fmla="*/ 314 w 368"/>
                  <a:gd name="T7" fmla="*/ 0 h 318"/>
                  <a:gd name="T8" fmla="*/ 184 w 368"/>
                  <a:gd name="T9" fmla="*/ 0 h 318"/>
                  <a:gd name="T10" fmla="*/ 53 w 368"/>
                  <a:gd name="T11" fmla="*/ 0 h 318"/>
                  <a:gd name="T12" fmla="*/ 22 w 368"/>
                  <a:gd name="T13" fmla="*/ 55 h 318"/>
                  <a:gd name="T14" fmla="*/ 87 w 368"/>
                  <a:gd name="T15" fmla="*/ 168 h 318"/>
                  <a:gd name="T16" fmla="*/ 153 w 368"/>
                  <a:gd name="T17" fmla="*/ 281 h 318"/>
                  <a:gd name="T18" fmla="*/ 216 w 368"/>
                  <a:gd name="T19" fmla="*/ 28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18">
                    <a:moveTo>
                      <a:pt x="216" y="280"/>
                    </a:moveTo>
                    <a:lnTo>
                      <a:pt x="281" y="168"/>
                    </a:lnTo>
                    <a:cubicBezTo>
                      <a:pt x="303" y="130"/>
                      <a:pt x="325" y="92"/>
                      <a:pt x="347" y="55"/>
                    </a:cubicBezTo>
                    <a:cubicBezTo>
                      <a:pt x="368" y="18"/>
                      <a:pt x="357" y="0"/>
                      <a:pt x="314" y="0"/>
                    </a:cubicBezTo>
                    <a:lnTo>
                      <a:pt x="184" y="0"/>
                    </a:lnTo>
                    <a:cubicBezTo>
                      <a:pt x="140" y="0"/>
                      <a:pt x="97" y="0"/>
                      <a:pt x="53" y="0"/>
                    </a:cubicBezTo>
                    <a:cubicBezTo>
                      <a:pt x="11" y="0"/>
                      <a:pt x="0" y="18"/>
                      <a:pt x="22" y="55"/>
                    </a:cubicBezTo>
                    <a:lnTo>
                      <a:pt x="87" y="168"/>
                    </a:lnTo>
                    <a:cubicBezTo>
                      <a:pt x="109" y="206"/>
                      <a:pt x="131" y="244"/>
                      <a:pt x="153" y="281"/>
                    </a:cubicBezTo>
                    <a:cubicBezTo>
                      <a:pt x="174" y="318"/>
                      <a:pt x="195" y="318"/>
                      <a:pt x="216" y="280"/>
                    </a:cubicBezTo>
                    <a:close/>
                  </a:path>
                </a:pathLst>
              </a:custGeom>
              <a:solidFill>
                <a:srgbClr val="4D4D4D"/>
              </a:solidFill>
              <a:ln>
                <a:noFill/>
              </a:ln>
            </p:spPr>
            <p:txBody>
              <a:bodyPr vert="horz" wrap="square" lIns="91440" tIns="45720" rIns="91440" bIns="45720" numCol="1" anchor="t" anchorCtr="0" compatLnSpc="1"/>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endParaRPr>
              </a:p>
            </p:txBody>
          </p:sp>
          <p:sp>
            <p:nvSpPr>
              <p:cNvPr id="9" name="PA-任意多边形 10"/>
              <p:cNvSpPr/>
              <p:nvPr>
                <p:custDataLst>
                  <p:tags r:id="rId9"/>
                </p:custDataLst>
              </p:nvPr>
            </p:nvSpPr>
            <p:spPr bwMode="auto">
              <a:xfrm>
                <a:off x="7735887" y="2722288"/>
                <a:ext cx="298450" cy="298450"/>
              </a:xfrm>
              <a:custGeom>
                <a:avLst/>
                <a:gdLst>
                  <a:gd name="T0" fmla="*/ 324 w 355"/>
                  <a:gd name="T1" fmla="*/ 140 h 355"/>
                  <a:gd name="T2" fmla="*/ 233 w 355"/>
                  <a:gd name="T3" fmla="*/ 232 h 355"/>
                  <a:gd name="T4" fmla="*/ 140 w 355"/>
                  <a:gd name="T5" fmla="*/ 325 h 355"/>
                  <a:gd name="T6" fmla="*/ 79 w 355"/>
                  <a:gd name="T7" fmla="*/ 307 h 355"/>
                  <a:gd name="T8" fmla="*/ 45 w 355"/>
                  <a:gd name="T9" fmla="*/ 182 h 355"/>
                  <a:gd name="T10" fmla="*/ 11 w 355"/>
                  <a:gd name="T11" fmla="*/ 55 h 355"/>
                  <a:gd name="T12" fmla="*/ 57 w 355"/>
                  <a:gd name="T13" fmla="*/ 11 h 355"/>
                  <a:gd name="T14" fmla="*/ 182 w 355"/>
                  <a:gd name="T15" fmla="*/ 45 h 355"/>
                  <a:gd name="T16" fmla="*/ 309 w 355"/>
                  <a:gd name="T17" fmla="*/ 79 h 355"/>
                  <a:gd name="T18" fmla="*/ 324 w 355"/>
                  <a:gd name="T19" fmla="*/ 14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5" h="355">
                    <a:moveTo>
                      <a:pt x="324" y="140"/>
                    </a:moveTo>
                    <a:lnTo>
                      <a:pt x="233" y="232"/>
                    </a:lnTo>
                    <a:cubicBezTo>
                      <a:pt x="202" y="263"/>
                      <a:pt x="171" y="294"/>
                      <a:pt x="140" y="325"/>
                    </a:cubicBezTo>
                    <a:cubicBezTo>
                      <a:pt x="110" y="355"/>
                      <a:pt x="90" y="349"/>
                      <a:pt x="79" y="307"/>
                    </a:cubicBezTo>
                    <a:lnTo>
                      <a:pt x="45" y="182"/>
                    </a:lnTo>
                    <a:cubicBezTo>
                      <a:pt x="34" y="140"/>
                      <a:pt x="23" y="97"/>
                      <a:pt x="11" y="55"/>
                    </a:cubicBezTo>
                    <a:cubicBezTo>
                      <a:pt x="0" y="14"/>
                      <a:pt x="15" y="0"/>
                      <a:pt x="57" y="11"/>
                    </a:cubicBezTo>
                    <a:lnTo>
                      <a:pt x="182" y="45"/>
                    </a:lnTo>
                    <a:cubicBezTo>
                      <a:pt x="224" y="56"/>
                      <a:pt x="267" y="67"/>
                      <a:pt x="309" y="79"/>
                    </a:cubicBezTo>
                    <a:cubicBezTo>
                      <a:pt x="350" y="89"/>
                      <a:pt x="355" y="110"/>
                      <a:pt x="324" y="140"/>
                    </a:cubicBezTo>
                    <a:close/>
                  </a:path>
                </a:pathLst>
              </a:custGeom>
              <a:solidFill>
                <a:srgbClr val="4D4D4D"/>
              </a:solidFill>
              <a:ln>
                <a:noFill/>
              </a:ln>
            </p:spPr>
            <p:txBody>
              <a:bodyPr vert="horz" wrap="square" lIns="91440" tIns="45720" rIns="91440" bIns="45720" numCol="1" anchor="t" anchorCtr="0" compatLnSpc="1"/>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4D4D4D"/>
                  </a:solidFill>
                  <a:effectLst/>
                  <a:uLnTx/>
                  <a:uFillTx/>
                  <a:latin typeface="思源黑体" panose="020B0500000000000000" pitchFamily="34" charset="-122"/>
                  <a:ea typeface="思源黑体" panose="020B0500000000000000" pitchFamily="34" charset="-122"/>
                  <a:cs typeface="+mn-cs"/>
                  <a:sym typeface="字魂58号-创中黑-Regular" panose="00000500000000000000" pitchFamily="2" charset="-122"/>
                </a:endParaRPr>
              </a:p>
            </p:txBody>
          </p:sp>
        </p:grpSp>
        <p:sp>
          <p:nvSpPr>
            <p:cNvPr id="10" name="矩形 9"/>
            <p:cNvSpPr/>
            <p:nvPr/>
          </p:nvSpPr>
          <p:spPr>
            <a:xfrm>
              <a:off x="475765" y="3426774"/>
              <a:ext cx="2247838" cy="699799"/>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rPr>
                <a:t>重大贡献</a:t>
              </a:r>
              <a:endParaRPr kumimoji="0" lang="zh-CN" altLang="en-US" sz="6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endParaRPr>
            </a:p>
          </p:txBody>
        </p:sp>
      </p:grpSp>
      <p:sp>
        <p:nvSpPr>
          <p:cNvPr id="12" name="矩形 11"/>
          <p:cNvSpPr/>
          <p:nvPr/>
        </p:nvSpPr>
        <p:spPr>
          <a:xfrm>
            <a:off x="4912774" y="1741443"/>
            <a:ext cx="4229043" cy="430887"/>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一方面建设崭新的社会主义制度</a:t>
            </a:r>
            <a:endParaRPr kumimoji="0" lang="zh-CN" altLang="en-US" sz="22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nvGrpSpPr>
          <p:cNvPr id="11" name="组合 10"/>
          <p:cNvGrpSpPr/>
          <p:nvPr/>
        </p:nvGrpSpPr>
        <p:grpSpPr>
          <a:xfrm>
            <a:off x="4757986" y="2231673"/>
            <a:ext cx="5177124" cy="369324"/>
            <a:chOff x="-1242360" y="2455854"/>
            <a:chExt cx="1090810" cy="2022317"/>
          </a:xfrm>
        </p:grpSpPr>
        <p:sp>
          <p:nvSpPr>
            <p:cNvPr id="13" name="Rectangle 1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ysClr val="window" lastClr="FFFFFF"/>
                  </a:gs>
                  <a:gs pos="0">
                    <a:sysClr val="window" lastClr="FFFFFF">
                      <a:lumMod val="85000"/>
                    </a:sysClr>
                  </a:gs>
                </a:gsLst>
                <a:lin ang="5400000" scaled="0"/>
              </a:grad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Calibri" panose="020F0502020204030204" pitchFamily="34" charset="0"/>
                <a:sym typeface="微软雅黑" panose="020B0503020204020204" pitchFamily="34" charset="-122"/>
              </a:endParaRPr>
            </a:p>
          </p:txBody>
        </p:sp>
        <p:sp>
          <p:nvSpPr>
            <p:cNvPr id="15" name="矩形 38"/>
            <p:cNvSpPr>
              <a:spLocks noChangeArrowheads="1"/>
            </p:cNvSpPr>
            <p:nvPr/>
          </p:nvSpPr>
          <p:spPr bwMode="auto">
            <a:xfrm>
              <a:off x="-721711" y="2455854"/>
              <a:ext cx="38918" cy="20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gradFill>
                  <a:gsLst>
                    <a:gs pos="0">
                      <a:prstClr val="white"/>
                    </a:gs>
                    <a:gs pos="100000">
                      <a:srgbClr val="FFFF00"/>
                    </a:gs>
                  </a:gsLst>
                  <a:lin ang="5400000" scaled="1"/>
                </a:gra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16" name="矩形 15"/>
          <p:cNvSpPr/>
          <p:nvPr/>
        </p:nvSpPr>
        <p:spPr>
          <a:xfrm>
            <a:off x="4700696" y="2544348"/>
            <a:ext cx="6991295" cy="793750"/>
          </a:xfrm>
          <a:prstGeom prst="rect">
            <a:avLst/>
          </a:prstGeom>
        </p:spPr>
        <p:txBody>
          <a:bodyPr wrap="square" lIns="105571" tIns="52784" rIns="105571" bIns="52784">
            <a:spAutoFit/>
          </a:bodyPr>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其中有一些做法是借鉴苏联的，如</a:t>
            </a:r>
            <a:r>
              <a:rPr kumimoji="0" lang="zh-CN" altLang="en-US" sz="16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生产资料公有制，按劳分配，计划经济等</a:t>
            </a:r>
            <a:r>
              <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；有一些是独创的，如人民民主专政，共产党领导的多党合作等。</a:t>
            </a:r>
            <a:endParaRPr kumimoji="0" lang="en-US" altLang="zh-CN" sz="1600" b="1" i="0" u="none" strike="noStrike" kern="0" cap="none" spc="0" normalizeH="0" baseline="0" noProof="0" dirty="0">
              <a:ln>
                <a:noFill/>
              </a:ln>
              <a:solidFill>
                <a:srgbClr val="E6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19" name="矩形 18"/>
          <p:cNvSpPr/>
          <p:nvPr/>
        </p:nvSpPr>
        <p:spPr>
          <a:xfrm>
            <a:off x="4919162" y="3378542"/>
            <a:ext cx="5262979" cy="430887"/>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另一方面进行了艰辛的建设社会主义探索</a:t>
            </a:r>
            <a:endParaRPr kumimoji="0" lang="zh-CN" altLang="en-US" sz="22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nvGrpSpPr>
          <p:cNvPr id="20" name="组合 19"/>
          <p:cNvGrpSpPr/>
          <p:nvPr/>
        </p:nvGrpSpPr>
        <p:grpSpPr>
          <a:xfrm>
            <a:off x="4764374" y="3868772"/>
            <a:ext cx="5170736" cy="369324"/>
            <a:chOff x="-1242360" y="2455854"/>
            <a:chExt cx="1090810" cy="2022317"/>
          </a:xfrm>
        </p:grpSpPr>
        <p:sp>
          <p:nvSpPr>
            <p:cNvPr id="21" name="Rectangle 1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ysClr val="window" lastClr="FFFFFF"/>
                  </a:gs>
                  <a:gs pos="0">
                    <a:sysClr val="window" lastClr="FFFFFF">
                      <a:lumMod val="85000"/>
                    </a:sysClr>
                  </a:gs>
                </a:gsLst>
                <a:lin ang="5400000" scaled="0"/>
              </a:grad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Calibri" panose="020F0502020204030204" pitchFamily="34" charset="0"/>
                <a:sym typeface="微软雅黑" panose="020B0503020204020204" pitchFamily="34" charset="-122"/>
              </a:endParaRPr>
            </a:p>
          </p:txBody>
        </p:sp>
        <p:sp>
          <p:nvSpPr>
            <p:cNvPr id="22" name="矩形 38"/>
            <p:cNvSpPr>
              <a:spLocks noChangeArrowheads="1"/>
            </p:cNvSpPr>
            <p:nvPr/>
          </p:nvSpPr>
          <p:spPr bwMode="auto">
            <a:xfrm>
              <a:off x="-721735" y="2455854"/>
              <a:ext cx="38967" cy="20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dirty="0">
                <a:ln>
                  <a:noFill/>
                </a:ln>
                <a:gradFill>
                  <a:gsLst>
                    <a:gs pos="0">
                      <a:prstClr val="white"/>
                    </a:gs>
                    <a:gs pos="100000">
                      <a:srgbClr val="FFFF00"/>
                    </a:gs>
                  </a:gsLst>
                  <a:lin ang="5400000" scaled="1"/>
                </a:gra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23" name="矩形 22"/>
          <p:cNvSpPr/>
          <p:nvPr/>
        </p:nvSpPr>
        <p:spPr>
          <a:xfrm>
            <a:off x="4707084" y="4181447"/>
            <a:ext cx="6991295" cy="1826895"/>
          </a:xfrm>
          <a:prstGeom prst="rect">
            <a:avLst/>
          </a:prstGeom>
        </p:spPr>
        <p:txBody>
          <a:bodyPr wrap="square" lIns="105571" tIns="52784" rIns="105571" bIns="52784">
            <a:spAutoFit/>
          </a:bodyPr>
          <a:p>
            <a:pPr marL="0" marR="0" lvl="0" indent="0" algn="just" defTabSz="914400" rtl="0" eaLnBrk="1" fontAlgn="auto" latinLnBrk="0" hangingPunct="1">
              <a:lnSpc>
                <a:spcPct val="140000"/>
              </a:lnSpc>
              <a:spcBef>
                <a:spcPts val="0"/>
              </a:spcBef>
              <a:spcAft>
                <a:spcPts val="0"/>
              </a:spcAft>
              <a:buClrTx/>
              <a:buSzTx/>
              <a:buFontTx/>
              <a:buNone/>
              <a:defRPr/>
            </a:pPr>
            <a:r>
              <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在党的总路线指引下，我国大规模的开展了</a:t>
            </a:r>
            <a:r>
              <a:rPr kumimoji="0" lang="zh-CN" altLang="en-US" sz="16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有计划的经济建设</a:t>
            </a:r>
            <a:r>
              <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，在全国绝大部分地区基本上完成了对生产资料所有制的社会主义改造，促进了生产力的发展，</a:t>
            </a:r>
            <a:r>
              <a:rPr kumimoji="0" lang="zh-CN" altLang="en-US" sz="16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奠定我国社会主义工业化的初步基础。</a:t>
            </a:r>
            <a:r>
              <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包括飞机和汽车制造业、重型和精密机械制造业、发电设备制造业、冶金和矿山设备制造业以及高级合金钢和有色金属的冶炼等，有好多方面都</a:t>
            </a:r>
            <a:r>
              <a:rPr kumimoji="0" lang="zh-CN" altLang="en-US" sz="16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填补了我们国家的空白。</a:t>
            </a:r>
            <a:r>
              <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 </a:t>
            </a:r>
            <a:endParaRPr kumimoji="0" lang="en-US" altLang="zh-CN" sz="1600" b="1" i="0" u="none" strike="noStrike" kern="0" cap="none" spc="0" normalizeH="0" baseline="0" noProof="0" dirty="0">
              <a:ln>
                <a:noFill/>
              </a:ln>
              <a:solidFill>
                <a:srgbClr val="E6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2" accel="43300" decel="5660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300" fill="hold"/>
                                            <p:tgtEl>
                                              <p:spTgt spid="11"/>
                                            </p:tgtEl>
                                            <p:attrNameLst>
                                              <p:attrName>ppt_x</p:attrName>
                                            </p:attrNameLst>
                                          </p:cBhvr>
                                          <p:tavLst>
                                            <p:tav tm="0">
                                              <p:val>
                                                <p:strVal val="1+#ppt_w/2"/>
                                              </p:val>
                                            </p:tav>
                                            <p:tav tm="100000">
                                              <p:val>
                                                <p:strVal val="#ppt_x"/>
                                              </p:val>
                                            </p:tav>
                                          </p:tavLst>
                                        </p:anim>
                                        <p:anim calcmode="lin" valueType="num">
                                          <p:cBhvr additive="base">
                                            <p:cTn id="25" dur="300" fill="hold"/>
                                            <p:tgtEl>
                                              <p:spTgt spid="11"/>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 presetClass="entr" presetSubtype="2" accel="43300" decel="5660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300" fill="hold"/>
                                            <p:tgtEl>
                                              <p:spTgt spid="20"/>
                                            </p:tgtEl>
                                            <p:attrNameLst>
                                              <p:attrName>ppt_x</p:attrName>
                                            </p:attrNameLst>
                                          </p:cBhvr>
                                          <p:tavLst>
                                            <p:tav tm="0">
                                              <p:val>
                                                <p:strVal val="1+#ppt_w/2"/>
                                              </p:val>
                                            </p:tav>
                                            <p:tav tm="100000">
                                              <p:val>
                                                <p:strVal val="#ppt_x"/>
                                              </p:val>
                                            </p:tav>
                                          </p:tavLst>
                                        </p:anim>
                                        <p:anim calcmode="lin" valueType="num">
                                          <p:cBhvr additive="base">
                                            <p:cTn id="37" dur="300" fill="hold"/>
                                            <p:tgtEl>
                                              <p:spTgt spid="2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 presetClass="entr" presetSubtype="2" accel="43300" decel="5660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300" fill="hold"/>
                                            <p:tgtEl>
                                              <p:spTgt spid="11"/>
                                            </p:tgtEl>
                                            <p:attrNameLst>
                                              <p:attrName>ppt_x</p:attrName>
                                            </p:attrNameLst>
                                          </p:cBhvr>
                                          <p:tavLst>
                                            <p:tav tm="0">
                                              <p:val>
                                                <p:strVal val="1+#ppt_w/2"/>
                                              </p:val>
                                            </p:tav>
                                            <p:tav tm="100000">
                                              <p:val>
                                                <p:strVal val="#ppt_x"/>
                                              </p:val>
                                            </p:tav>
                                          </p:tavLst>
                                        </p:anim>
                                        <p:anim calcmode="lin" valueType="num">
                                          <p:cBhvr additive="base">
                                            <p:cTn id="25" dur="300" fill="hold"/>
                                            <p:tgtEl>
                                              <p:spTgt spid="11"/>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 presetClass="entr" presetSubtype="2" accel="43300" decel="5660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300" fill="hold"/>
                                            <p:tgtEl>
                                              <p:spTgt spid="20"/>
                                            </p:tgtEl>
                                            <p:attrNameLst>
                                              <p:attrName>ppt_x</p:attrName>
                                            </p:attrNameLst>
                                          </p:cBhvr>
                                          <p:tavLst>
                                            <p:tav tm="0">
                                              <p:val>
                                                <p:strVal val="1+#ppt_w/2"/>
                                              </p:val>
                                            </p:tav>
                                            <p:tav tm="100000">
                                              <p:val>
                                                <p:strVal val="#ppt_x"/>
                                              </p:val>
                                            </p:tav>
                                          </p:tavLst>
                                        </p:anim>
                                        <p:anim calcmode="lin" valueType="num">
                                          <p:cBhvr additive="base">
                                            <p:cTn id="37" dur="300" fill="hold"/>
                                            <p:tgtEl>
                                              <p:spTgt spid="2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P spid="23"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Rectangle 2"/>
          <p:cNvSpPr/>
          <p:nvPr/>
        </p:nvSpPr>
        <p:spPr>
          <a:xfrm>
            <a:off x="1489564" y="1360129"/>
            <a:ext cx="9251577" cy="863784"/>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pPr algn="r"/>
            <a:r>
              <a:rPr lang="zh-CN" altLang="en-US" sz="3735" b="1" dirty="0">
                <a:solidFill>
                  <a:srgbClr val="C00000"/>
                </a:solidFill>
                <a:latin typeface="+mn-lt"/>
                <a:ea typeface="+mn-ea"/>
                <a:cs typeface="+mn-ea"/>
                <a:sym typeface="+mn-lt"/>
              </a:rPr>
              <a:t>第一届全国人民代表大会（宪法的制定）</a:t>
            </a:r>
            <a:endParaRPr lang="zh-CN" altLang="en-US" sz="3735" b="1" dirty="0">
              <a:solidFill>
                <a:srgbClr val="C00000"/>
              </a:solidFill>
              <a:latin typeface="+mn-lt"/>
              <a:ea typeface="+mn-ea"/>
              <a:cs typeface="+mn-ea"/>
              <a:sym typeface="+mn-lt"/>
            </a:endParaRPr>
          </a:p>
        </p:txBody>
      </p:sp>
      <p:pic>
        <p:nvPicPr>
          <p:cNvPr id="11" name="图片 10"/>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988832" y="2330157"/>
            <a:ext cx="3250229" cy="2210420"/>
          </a:xfrm>
          <a:prstGeom prst="rect">
            <a:avLst/>
          </a:prstGeom>
        </p:spPr>
      </p:pic>
      <p:sp>
        <p:nvSpPr>
          <p:cNvPr id="12" name="矩形 11"/>
          <p:cNvSpPr/>
          <p:nvPr/>
        </p:nvSpPr>
        <p:spPr>
          <a:xfrm>
            <a:off x="988832" y="4622541"/>
            <a:ext cx="3250229" cy="660400"/>
          </a:xfrm>
          <a:prstGeom prst="rect">
            <a:avLst/>
          </a:prstGeom>
          <a:noFill/>
        </p:spPr>
        <p:txBody>
          <a:bodyPr wrap="square" rtlCol="0">
            <a:spAutoFit/>
          </a:bodyPr>
          <a:p>
            <a:pPr algn="ctr"/>
            <a:r>
              <a:rPr lang="zh-CN" altLang="en-US" sz="1865" dirty="0">
                <a:solidFill>
                  <a:srgbClr val="5F0F05"/>
                </a:solidFill>
                <a:cs typeface="+mn-ea"/>
                <a:sym typeface="+mn-lt"/>
              </a:rPr>
              <a:t>第一届全国人大一次会议的部分代表合影</a:t>
            </a:r>
            <a:endParaRPr lang="zh-CN" altLang="en-US" sz="1865" dirty="0">
              <a:solidFill>
                <a:srgbClr val="5F0F05"/>
              </a:solidFill>
              <a:cs typeface="+mn-ea"/>
              <a:sym typeface="+mn-lt"/>
            </a:endParaRPr>
          </a:p>
        </p:txBody>
      </p:sp>
      <p:pic>
        <p:nvPicPr>
          <p:cNvPr id="13" name="图片 12"/>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4471234" y="2330156"/>
            <a:ext cx="3250229" cy="2203237"/>
          </a:xfrm>
          <a:prstGeom prst="rect">
            <a:avLst/>
          </a:prstGeom>
        </p:spPr>
      </p:pic>
      <p:sp>
        <p:nvSpPr>
          <p:cNvPr id="3" name="矩形 2"/>
          <p:cNvSpPr/>
          <p:nvPr/>
        </p:nvSpPr>
        <p:spPr>
          <a:xfrm>
            <a:off x="4624344" y="4625062"/>
            <a:ext cx="2982013" cy="375920"/>
          </a:xfrm>
          <a:prstGeom prst="rect">
            <a:avLst/>
          </a:prstGeom>
          <a:noFill/>
        </p:spPr>
        <p:txBody>
          <a:bodyPr wrap="square" rtlCol="0">
            <a:spAutoFit/>
          </a:bodyPr>
          <a:p>
            <a:pPr algn="ctr"/>
            <a:r>
              <a:rPr lang="zh-CN" altLang="en-US" sz="1865" dirty="0">
                <a:solidFill>
                  <a:srgbClr val="5F0F05"/>
                </a:solidFill>
                <a:cs typeface="+mn-ea"/>
                <a:sym typeface="+mn-lt"/>
              </a:rPr>
              <a:t>周恩来作政府工作报告</a:t>
            </a:r>
            <a:endParaRPr lang="zh-CN" altLang="en-US" sz="1865" dirty="0">
              <a:solidFill>
                <a:srgbClr val="5F0F05"/>
              </a:solidFill>
              <a:cs typeface="+mn-ea"/>
              <a:sym typeface="+mn-lt"/>
            </a:endParaRPr>
          </a:p>
        </p:txBody>
      </p:sp>
      <p:pic>
        <p:nvPicPr>
          <p:cNvPr id="15" name="图片 14"/>
          <p:cNvPicPr>
            <a:picLocks noChangeAspect="1"/>
          </p:cNvPicPr>
          <p:nvPr/>
        </p:nvPicPr>
        <p:blipFill rotWithShape="1">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rcRect/>
          <a:stretch>
            <a:fillRect/>
          </a:stretch>
        </p:blipFill>
        <p:spPr>
          <a:xfrm>
            <a:off x="7953739" y="2330156"/>
            <a:ext cx="3250229" cy="2203237"/>
          </a:xfrm>
          <a:prstGeom prst="rect">
            <a:avLst/>
          </a:prstGeom>
        </p:spPr>
      </p:pic>
      <p:sp>
        <p:nvSpPr>
          <p:cNvPr id="16" name="矩形 15"/>
          <p:cNvSpPr/>
          <p:nvPr/>
        </p:nvSpPr>
        <p:spPr>
          <a:xfrm>
            <a:off x="7953739" y="4622541"/>
            <a:ext cx="3250229" cy="660400"/>
          </a:xfrm>
          <a:prstGeom prst="rect">
            <a:avLst/>
          </a:prstGeom>
          <a:noFill/>
        </p:spPr>
        <p:txBody>
          <a:bodyPr wrap="square" rtlCol="0">
            <a:spAutoFit/>
          </a:bodyPr>
          <a:p>
            <a:pPr algn="ctr"/>
            <a:r>
              <a:rPr lang="zh-CN" altLang="en-US" sz="1865" dirty="0">
                <a:solidFill>
                  <a:srgbClr val="5F0F05"/>
                </a:solidFill>
                <a:cs typeface="+mn-ea"/>
                <a:sym typeface="+mn-lt"/>
              </a:rPr>
              <a:t>第一届全国人大一次会议的代表举手表决</a:t>
            </a:r>
            <a:endParaRPr lang="zh-CN" altLang="en-US" sz="1865" dirty="0">
              <a:solidFill>
                <a:srgbClr val="5F0F05"/>
              </a:solidFill>
              <a:cs typeface="+mn-ea"/>
              <a:sym typeface="+mn-lt"/>
            </a:endParaRPr>
          </a:p>
        </p:txBody>
      </p:sp>
      <p:grpSp>
        <p:nvGrpSpPr>
          <p:cNvPr id="23" name="组合 22"/>
          <p:cNvGrpSpPr/>
          <p:nvPr/>
        </p:nvGrpSpPr>
        <p:grpSpPr>
          <a:xfrm>
            <a:off x="988434" y="5404835"/>
            <a:ext cx="10215135" cy="1166840"/>
            <a:chOff x="741325" y="4053625"/>
            <a:chExt cx="7661351" cy="875130"/>
          </a:xfrm>
        </p:grpSpPr>
        <p:sp>
          <p:nvSpPr>
            <p:cNvPr id="5" name="矩形 4"/>
            <p:cNvSpPr/>
            <p:nvPr/>
          </p:nvSpPr>
          <p:spPr bwMode="auto">
            <a:xfrm>
              <a:off x="741325" y="4053625"/>
              <a:ext cx="7661351" cy="87513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
              <a:pPr defTabSz="1218565" fontAlgn="base">
                <a:spcBef>
                  <a:spcPct val="0"/>
                </a:spcBef>
                <a:spcAft>
                  <a:spcPct val="0"/>
                </a:spcAft>
              </a:pPr>
              <a:endParaRPr lang="zh-CN" altLang="en-US" sz="2135">
                <a:solidFill>
                  <a:srgbClr val="FFF8E6"/>
                </a:solidFill>
                <a:cs typeface="+mn-ea"/>
                <a:sym typeface="+mn-lt"/>
              </a:endParaRPr>
            </a:p>
          </p:txBody>
        </p:sp>
        <p:sp>
          <p:nvSpPr>
            <p:cNvPr id="21" name="矩形 20"/>
            <p:cNvSpPr/>
            <p:nvPr/>
          </p:nvSpPr>
          <p:spPr>
            <a:xfrm>
              <a:off x="1029873" y="4121858"/>
              <a:ext cx="7084255" cy="714851"/>
            </a:xfrm>
            <a:prstGeom prst="rect">
              <a:avLst/>
            </a:prstGeom>
          </p:spPr>
          <p:txBody>
            <a:bodyPr wrap="square">
              <a:spAutoFit/>
            </a:bodyPr>
            <a:p>
              <a:pPr algn="just" eaLnBrk="1"/>
              <a:r>
                <a:rPr lang="en-US" altLang="zh-CN" sz="1865" dirty="0">
                  <a:solidFill>
                    <a:srgbClr val="FFF8E6"/>
                  </a:solidFill>
                  <a:cs typeface="+mn-ea"/>
                  <a:sym typeface="+mn-lt"/>
                </a:rPr>
                <a:t>       </a:t>
              </a:r>
              <a:r>
                <a:rPr lang="zh-CN" altLang="en-US" sz="1865" dirty="0">
                  <a:solidFill>
                    <a:srgbClr val="FFF8E6"/>
                  </a:solidFill>
                  <a:cs typeface="+mn-ea"/>
                  <a:sym typeface="+mn-lt"/>
                </a:rPr>
                <a:t>随着经济建设的发展，新中国民主政治建设也加紧进行</a:t>
              </a:r>
              <a:r>
                <a:rPr lang="zh-CN" altLang="en-US" sz="1865">
                  <a:solidFill>
                    <a:srgbClr val="FFF8E6"/>
                  </a:solidFill>
                  <a:cs typeface="+mn-ea"/>
                  <a:sym typeface="+mn-lt"/>
                </a:rPr>
                <a:t>。</a:t>
              </a:r>
              <a:r>
                <a:rPr lang="zh-CN" altLang="en-US" sz="1865" b="1" smtClean="0">
                  <a:solidFill>
                    <a:srgbClr val="FFF189"/>
                  </a:solidFill>
                  <a:cs typeface="+mn-ea"/>
                  <a:sym typeface="+mn-lt"/>
                </a:rPr>
                <a:t>1954年秋</a:t>
              </a:r>
              <a:r>
                <a:rPr lang="zh-CN" altLang="en-US" sz="1865" dirty="0">
                  <a:solidFill>
                    <a:srgbClr val="FFF8E6"/>
                  </a:solidFill>
                  <a:cs typeface="+mn-ea"/>
                  <a:sym typeface="+mn-lt"/>
                </a:rPr>
                <a:t>，第一届全国人民代表大会在北京举行，制定了</a:t>
              </a:r>
              <a:r>
                <a:rPr lang="zh-CN" altLang="en-US" sz="1865" b="1" dirty="0">
                  <a:solidFill>
                    <a:srgbClr val="FFF189"/>
                  </a:solidFill>
                  <a:cs typeface="+mn-ea"/>
                  <a:sym typeface="+mn-lt"/>
                </a:rPr>
                <a:t>《中华人民共和国宪法》</a:t>
              </a:r>
              <a:r>
                <a:rPr lang="zh-CN" altLang="en-US" sz="1865" dirty="0">
                  <a:solidFill>
                    <a:srgbClr val="FFF8E6"/>
                  </a:solidFill>
                  <a:cs typeface="+mn-ea"/>
                  <a:sym typeface="+mn-lt"/>
                </a:rPr>
                <a:t>，这部宪法是第一部社会主义类型宪法，是中国人民革命胜利的经验总结，是建设社会主义的保证。</a:t>
              </a:r>
              <a:endParaRPr lang="zh-CN" altLang="en-US" sz="1865" dirty="0">
                <a:solidFill>
                  <a:srgbClr val="FFF8E6"/>
                </a:solidFill>
                <a:cs typeface="+mn-ea"/>
                <a:sym typeface="+mn-lt"/>
              </a:endParaRPr>
            </a:p>
          </p:txBody>
        </p:sp>
      </p:gr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3" name="PA-1022133"/>
          <p:cNvSpPr/>
          <p:nvPr>
            <p:custDataLst>
              <p:tags r:id="rId5"/>
            </p:custDataLst>
          </p:nvPr>
        </p:nvSpPr>
        <p:spPr>
          <a:xfrm>
            <a:off x="4623861" y="1670701"/>
            <a:ext cx="2873828" cy="478971"/>
          </a:xfrm>
          <a:prstGeom prst="roundRect">
            <a:avLst>
              <a:gd name="adj" fmla="val 50000"/>
            </a:avLst>
          </a:prstGeom>
          <a:solidFill>
            <a:srgbClr val="C911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5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第一个五年计划（</a:t>
            </a:r>
            <a:r>
              <a:rPr kumimoji="0" lang="en-US" altLang="zh-CN" sz="15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1953-1957</a:t>
            </a:r>
            <a:r>
              <a:rPr kumimoji="0" lang="zh-CN" altLang="en-US" sz="15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rPr>
              <a:t>）</a:t>
            </a:r>
            <a:endParaRPr kumimoji="0" lang="zh-CN" altLang="en-US" sz="1500" b="0" i="0" u="none" strike="noStrike" kern="120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PA-1022134"/>
          <p:cNvSpPr/>
          <p:nvPr>
            <p:custDataLst>
              <p:tags r:id="rId6"/>
            </p:custDataLst>
          </p:nvPr>
        </p:nvSpPr>
        <p:spPr>
          <a:xfrm>
            <a:off x="999734" y="1893094"/>
            <a:ext cx="10123349" cy="4240573"/>
          </a:xfrm>
          <a:custGeom>
            <a:avLst/>
            <a:gdLst>
              <a:gd name="connsiteX0" fmla="*/ 0 w 10123349"/>
              <a:gd name="connsiteY0" fmla="*/ 0 h 2176708"/>
              <a:gd name="connsiteX1" fmla="*/ 3163756 w 10123349"/>
              <a:gd name="connsiteY1" fmla="*/ 0 h 2176708"/>
              <a:gd name="connsiteX2" fmla="*/ 3162310 w 10123349"/>
              <a:gd name="connsiteY2" fmla="*/ 7161 h 2176708"/>
              <a:gd name="connsiteX3" fmla="*/ 7161 w 10123349"/>
              <a:gd name="connsiteY3" fmla="*/ 7161 h 2176708"/>
              <a:gd name="connsiteX4" fmla="*/ 7161 w 10123349"/>
              <a:gd name="connsiteY4" fmla="*/ 2169547 h 2176708"/>
              <a:gd name="connsiteX5" fmla="*/ 10116188 w 10123349"/>
              <a:gd name="connsiteY5" fmla="*/ 2169547 h 2176708"/>
              <a:gd name="connsiteX6" fmla="*/ 10116188 w 10123349"/>
              <a:gd name="connsiteY6" fmla="*/ 7161 h 2176708"/>
              <a:gd name="connsiteX7" fmla="*/ 6961043 w 10123349"/>
              <a:gd name="connsiteY7" fmla="*/ 7161 h 2176708"/>
              <a:gd name="connsiteX8" fmla="*/ 6959598 w 10123349"/>
              <a:gd name="connsiteY8" fmla="*/ 0 h 2176708"/>
              <a:gd name="connsiteX9" fmla="*/ 10123349 w 10123349"/>
              <a:gd name="connsiteY9" fmla="*/ 0 h 2176708"/>
              <a:gd name="connsiteX10" fmla="*/ 10123349 w 10123349"/>
              <a:gd name="connsiteY10" fmla="*/ 2176708 h 2176708"/>
              <a:gd name="connsiteX11" fmla="*/ 0 w 10123349"/>
              <a:gd name="connsiteY11" fmla="*/ 2176708 h 217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23349" h="2176708">
                <a:moveTo>
                  <a:pt x="0" y="0"/>
                </a:moveTo>
                <a:lnTo>
                  <a:pt x="3163756" y="0"/>
                </a:lnTo>
                <a:lnTo>
                  <a:pt x="3162310" y="7161"/>
                </a:lnTo>
                <a:lnTo>
                  <a:pt x="7161" y="7161"/>
                </a:lnTo>
                <a:lnTo>
                  <a:pt x="7161" y="2169547"/>
                </a:lnTo>
                <a:lnTo>
                  <a:pt x="10116188" y="2169547"/>
                </a:lnTo>
                <a:lnTo>
                  <a:pt x="10116188" y="7161"/>
                </a:lnTo>
                <a:lnTo>
                  <a:pt x="6961043" y="7161"/>
                </a:lnTo>
                <a:lnTo>
                  <a:pt x="6959598" y="0"/>
                </a:lnTo>
                <a:lnTo>
                  <a:pt x="10123349" y="0"/>
                </a:lnTo>
                <a:lnTo>
                  <a:pt x="10123349" y="2176708"/>
                </a:lnTo>
                <a:lnTo>
                  <a:pt x="0" y="2176708"/>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Light" panose="00020600040101010101" charset="-122"/>
              <a:ea typeface="阿里巴巴普惠体 Light" panose="00020600040101010101" charset="-122"/>
              <a:cs typeface="+mn-cs"/>
            </a:endParaRPr>
          </a:p>
        </p:txBody>
      </p:sp>
      <p:grpSp>
        <p:nvGrpSpPr>
          <p:cNvPr id="7" name="PA-1022128"/>
          <p:cNvGrpSpPr/>
          <p:nvPr>
            <p:custDataLst>
              <p:tags r:id="rId7"/>
            </p:custDataLst>
          </p:nvPr>
        </p:nvGrpSpPr>
        <p:grpSpPr>
          <a:xfrm>
            <a:off x="1266230" y="2398100"/>
            <a:ext cx="2152628" cy="1178154"/>
            <a:chOff x="1034325" y="2452914"/>
            <a:chExt cx="2152628" cy="1178154"/>
          </a:xfrm>
        </p:grpSpPr>
        <p:sp>
          <p:nvSpPr>
            <p:cNvPr id="8" name="PA-五边形 7"/>
            <p:cNvSpPr/>
            <p:nvPr>
              <p:custDataLst>
                <p:tags r:id="rId8"/>
              </p:custDataLst>
            </p:nvPr>
          </p:nvSpPr>
          <p:spPr>
            <a:xfrm>
              <a:off x="1034325" y="2452914"/>
              <a:ext cx="2152628" cy="1178154"/>
            </a:xfrm>
            <a:prstGeom prst="homePlate">
              <a:avLst>
                <a:gd name="adj" fmla="val 26635"/>
              </a:avLst>
            </a:prstGeom>
            <a:solidFill>
              <a:srgbClr val="C9110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Light" panose="00020600040101010101" charset="-122"/>
                <a:ea typeface="阿里巴巴普惠体 Light" panose="00020600040101010101" charset="-122"/>
                <a:cs typeface="+mn-cs"/>
              </a:endParaRPr>
            </a:p>
          </p:txBody>
        </p:sp>
        <p:sp>
          <p:nvSpPr>
            <p:cNvPr id="9" name="PA-矩形 8"/>
            <p:cNvSpPr/>
            <p:nvPr>
              <p:custDataLst>
                <p:tags r:id="rId9"/>
              </p:custDataLst>
            </p:nvPr>
          </p:nvSpPr>
          <p:spPr>
            <a:xfrm>
              <a:off x="1218723" y="2754107"/>
              <a:ext cx="1390124" cy="52322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rPr>
                <a:t>1955</a:t>
              </a:r>
              <a:r>
                <a:rPr kumimoji="0" lang="zh-CN" altLang="en-US" sz="2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rPr>
                <a:t>年</a:t>
              </a:r>
              <a:endParaRPr kumimoji="0" lang="zh-CN" altLang="en-US" sz="2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endParaRPr>
            </a:p>
          </p:txBody>
        </p:sp>
      </p:grpSp>
      <p:sp>
        <p:nvSpPr>
          <p:cNvPr id="10" name="PA-1022130"/>
          <p:cNvSpPr txBox="1"/>
          <p:nvPr>
            <p:custDataLst>
              <p:tags r:id="rId10"/>
            </p:custDataLst>
          </p:nvPr>
        </p:nvSpPr>
        <p:spPr>
          <a:xfrm>
            <a:off x="3535620" y="2372065"/>
            <a:ext cx="7262519" cy="1209675"/>
          </a:xfrm>
          <a:prstGeom prst="rect">
            <a:avLst/>
          </a:prstGeom>
          <a:noFill/>
        </p:spPr>
        <p:txBody>
          <a:bodyPr wrap="square" rtlCol="0">
            <a:spAutoFit/>
          </a:bodyPr>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全国职工提出了</a:t>
            </a:r>
            <a:r>
              <a:rPr kumimoji="0" lang="en-US" altLang="zh-CN"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53</a:t>
            </a: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万件发明、技术改革和合理化建议，实施的有</a:t>
            </a:r>
            <a:r>
              <a:rPr kumimoji="0" lang="en-US" altLang="zh-CN"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23</a:t>
            </a: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万件。工业战线喜报频传。鞍山钢铁公司的三大重点工程</a:t>
            </a:r>
            <a:r>
              <a:rPr kumimoji="0" lang="en-US" altLang="zh-CN"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a:t>
            </a: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大型轧钢、无缝钢管、七号炼钢炉等于</a:t>
            </a:r>
            <a:r>
              <a:rPr kumimoji="0" lang="en-US" altLang="zh-CN"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1953</a:t>
            </a: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年底举行开工生产典礼，首批竣工投入生产，</a:t>
            </a:r>
            <a:r>
              <a:rPr kumimoji="0" lang="zh-CN" altLang="en-US" sz="1400" b="0" i="0" u="sng"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成为新中国工业化起步具有划时代意义的标志</a:t>
            </a: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。随后，包钢、武钢也先后开始施工建设，开创了中国内地建设大型钢铁基地的先河。</a:t>
            </a:r>
            <a:endPar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endParaRPr>
          </a:p>
        </p:txBody>
      </p:sp>
      <p:sp>
        <p:nvSpPr>
          <p:cNvPr id="5" name="PA-1022126"/>
          <p:cNvSpPr/>
          <p:nvPr>
            <p:custDataLst>
              <p:tags r:id="rId11"/>
            </p:custDataLst>
          </p:nvPr>
        </p:nvSpPr>
        <p:spPr>
          <a:xfrm>
            <a:off x="2814375" y="2372065"/>
            <a:ext cx="8148151" cy="1178154"/>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Light" panose="00020600040101010101" charset="-122"/>
              <a:ea typeface="阿里巴巴普惠体 Light" panose="00020600040101010101" charset="-122"/>
              <a:cs typeface="+mn-cs"/>
            </a:endParaRPr>
          </a:p>
        </p:txBody>
      </p:sp>
      <p:grpSp>
        <p:nvGrpSpPr>
          <p:cNvPr id="6" name="PA-1022128"/>
          <p:cNvGrpSpPr/>
          <p:nvPr>
            <p:custDataLst>
              <p:tags r:id="rId12"/>
            </p:custDataLst>
          </p:nvPr>
        </p:nvGrpSpPr>
        <p:grpSpPr>
          <a:xfrm>
            <a:off x="1266121" y="3681032"/>
            <a:ext cx="2152628" cy="1178154"/>
            <a:chOff x="1034325" y="2452914"/>
            <a:chExt cx="2152628" cy="1178154"/>
          </a:xfrm>
        </p:grpSpPr>
        <p:sp>
          <p:nvSpPr>
            <p:cNvPr id="15" name="PA-五边形 7"/>
            <p:cNvSpPr/>
            <p:nvPr>
              <p:custDataLst>
                <p:tags r:id="rId13"/>
              </p:custDataLst>
            </p:nvPr>
          </p:nvSpPr>
          <p:spPr>
            <a:xfrm>
              <a:off x="1034325" y="2452914"/>
              <a:ext cx="2152628" cy="1178154"/>
            </a:xfrm>
            <a:prstGeom prst="homePlate">
              <a:avLst>
                <a:gd name="adj" fmla="val 26635"/>
              </a:avLst>
            </a:prstGeom>
            <a:solidFill>
              <a:srgbClr val="C9110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Light" panose="00020600040101010101" charset="-122"/>
                <a:ea typeface="阿里巴巴普惠体 Light" panose="00020600040101010101" charset="-122"/>
                <a:cs typeface="+mn-cs"/>
              </a:endParaRPr>
            </a:p>
          </p:txBody>
        </p:sp>
        <p:sp>
          <p:nvSpPr>
            <p:cNvPr id="16" name="PA-矩形 8"/>
            <p:cNvSpPr/>
            <p:nvPr>
              <p:custDataLst>
                <p:tags r:id="rId14"/>
              </p:custDataLst>
            </p:nvPr>
          </p:nvSpPr>
          <p:spPr>
            <a:xfrm>
              <a:off x="1218723" y="2754107"/>
              <a:ext cx="1390124" cy="52322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rPr>
                <a:t>1956</a:t>
              </a:r>
              <a:r>
                <a:rPr kumimoji="0" lang="zh-CN" altLang="en-US" sz="2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rPr>
                <a:t>年</a:t>
              </a:r>
              <a:endParaRPr kumimoji="0" lang="zh-CN" altLang="en-US" sz="2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endParaRPr>
            </a:p>
          </p:txBody>
        </p:sp>
      </p:grpSp>
      <p:sp>
        <p:nvSpPr>
          <p:cNvPr id="11" name="PA-1022130"/>
          <p:cNvSpPr txBox="1"/>
          <p:nvPr>
            <p:custDataLst>
              <p:tags r:id="rId15"/>
            </p:custDataLst>
          </p:nvPr>
        </p:nvSpPr>
        <p:spPr>
          <a:xfrm>
            <a:off x="3534876" y="3681032"/>
            <a:ext cx="7262519" cy="1209675"/>
          </a:xfrm>
          <a:prstGeom prst="rect">
            <a:avLst/>
          </a:prstGeom>
          <a:noFill/>
        </p:spPr>
        <p:txBody>
          <a:bodyPr wrap="square" rtlCol="0">
            <a:spAutoFit/>
          </a:bodyPr>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pitchFamily="2" charset="2"/>
              <a:buChar char="l"/>
              <a:defRPr/>
            </a:pP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长春第一汽车制造厂建设投产，揭开了中国汽车制造业崭新的第一页，</a:t>
            </a:r>
            <a:r>
              <a:rPr kumimoji="0" lang="zh-CN" altLang="en-US" sz="1400" b="0" i="0" u="sng"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结束了中国没有自己的汽车制造业的历史</a:t>
            </a:r>
            <a:endParaRPr kumimoji="0" lang="en-US" altLang="zh-CN" sz="1400" b="0" i="0" u="sng"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endParaRPr>
          </a:p>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pitchFamily="2" charset="2"/>
              <a:buChar char="l"/>
              <a:defRPr/>
            </a:pP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新中国制造的第一架喷气式战斗机首次试飞成功</a:t>
            </a:r>
            <a:endParaRPr kumimoji="0" lang="en-US" altLang="zh-CN"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endParaRPr>
          </a:p>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pitchFamily="2" charset="2"/>
              <a:buChar char="l"/>
              <a:defRPr/>
            </a:pPr>
            <a:r>
              <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中国第一制造机床的沈阳第一机床厂建成投产</a:t>
            </a:r>
            <a:endParaRPr kumimoji="0" lang="zh-CN" altLang="en-US"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endParaRPr>
          </a:p>
        </p:txBody>
      </p:sp>
      <p:sp>
        <p:nvSpPr>
          <p:cNvPr id="13" name="PA-1022126"/>
          <p:cNvSpPr/>
          <p:nvPr>
            <p:custDataLst>
              <p:tags r:id="rId16"/>
            </p:custDataLst>
          </p:nvPr>
        </p:nvSpPr>
        <p:spPr>
          <a:xfrm>
            <a:off x="2813631" y="3681032"/>
            <a:ext cx="8148151" cy="1178154"/>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Light" panose="00020600040101010101" charset="-122"/>
              <a:ea typeface="阿里巴巴普惠体 Light" panose="00020600040101010101" charset="-122"/>
              <a:cs typeface="+mn-cs"/>
            </a:endParaRPr>
          </a:p>
        </p:txBody>
      </p:sp>
      <p:grpSp>
        <p:nvGrpSpPr>
          <p:cNvPr id="19" name="PA-1022128"/>
          <p:cNvGrpSpPr/>
          <p:nvPr>
            <p:custDataLst>
              <p:tags r:id="rId17"/>
            </p:custDataLst>
          </p:nvPr>
        </p:nvGrpSpPr>
        <p:grpSpPr>
          <a:xfrm>
            <a:off x="1266121" y="4969190"/>
            <a:ext cx="2152628" cy="1000093"/>
            <a:chOff x="1034325" y="2452914"/>
            <a:chExt cx="2152628" cy="1000093"/>
          </a:xfrm>
        </p:grpSpPr>
        <p:sp>
          <p:nvSpPr>
            <p:cNvPr id="20" name="PA-五边形 7"/>
            <p:cNvSpPr/>
            <p:nvPr>
              <p:custDataLst>
                <p:tags r:id="rId18"/>
              </p:custDataLst>
            </p:nvPr>
          </p:nvSpPr>
          <p:spPr>
            <a:xfrm>
              <a:off x="1034325" y="2452914"/>
              <a:ext cx="2152628" cy="1000093"/>
            </a:xfrm>
            <a:prstGeom prst="homePlate">
              <a:avLst>
                <a:gd name="adj" fmla="val 26635"/>
              </a:avLst>
            </a:prstGeom>
            <a:solidFill>
              <a:srgbClr val="C9110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Light" panose="00020600040101010101" charset="-122"/>
                <a:ea typeface="阿里巴巴普惠体 Light" panose="00020600040101010101" charset="-122"/>
                <a:cs typeface="+mn-cs"/>
              </a:endParaRPr>
            </a:p>
          </p:txBody>
        </p:sp>
        <p:sp>
          <p:nvSpPr>
            <p:cNvPr id="21" name="PA-矩形 8"/>
            <p:cNvSpPr/>
            <p:nvPr>
              <p:custDataLst>
                <p:tags r:id="rId19"/>
              </p:custDataLst>
            </p:nvPr>
          </p:nvSpPr>
          <p:spPr>
            <a:xfrm>
              <a:off x="1218723" y="2754107"/>
              <a:ext cx="1390124" cy="52322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rPr>
                <a:t>1957</a:t>
              </a:r>
              <a:r>
                <a:rPr kumimoji="0" lang="zh-CN" altLang="en-US" sz="2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rPr>
                <a:t>年</a:t>
              </a:r>
              <a:endParaRPr kumimoji="0" lang="zh-CN" altLang="en-US" sz="2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endParaRPr>
            </a:p>
          </p:txBody>
        </p:sp>
      </p:grpSp>
      <p:sp>
        <p:nvSpPr>
          <p:cNvPr id="22" name="PA-1022130"/>
          <p:cNvSpPr txBox="1"/>
          <p:nvPr>
            <p:custDataLst>
              <p:tags r:id="rId20"/>
            </p:custDataLst>
          </p:nvPr>
        </p:nvSpPr>
        <p:spPr>
          <a:xfrm>
            <a:off x="3534876" y="5082204"/>
            <a:ext cx="7262519" cy="730885"/>
          </a:xfrm>
          <a:prstGeom prst="rect">
            <a:avLst/>
          </a:prstGeom>
          <a:noFill/>
        </p:spPr>
        <p:txBody>
          <a:bodyPr wrap="square" rtlCol="0">
            <a:spAutoFit/>
          </a:bodyPr>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武汉长江大桥建成通车，</a:t>
            </a:r>
            <a:r>
              <a:rPr kumimoji="0" lang="zh-CN" altLang="en-US" sz="1600" b="0" i="0" u="sng"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一桥飞架南北，天堑变通途</a:t>
            </a:r>
            <a:r>
              <a:rPr kumimoji="0" lang="zh-CN" altLang="en-US" sz="16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rPr>
              <a:t>。于此同时，青藏、康藏、新藏公路相继建成通车，将内地和西藏紧密地联结起来。 </a:t>
            </a:r>
            <a:endParaRPr kumimoji="0" lang="zh-CN" altLang="en-US" sz="16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endParaRPr>
          </a:p>
        </p:txBody>
      </p:sp>
      <p:sp>
        <p:nvSpPr>
          <p:cNvPr id="23" name="PA-1022126"/>
          <p:cNvSpPr/>
          <p:nvPr>
            <p:custDataLst>
              <p:tags r:id="rId21"/>
            </p:custDataLst>
          </p:nvPr>
        </p:nvSpPr>
        <p:spPr>
          <a:xfrm>
            <a:off x="2813631" y="4969190"/>
            <a:ext cx="8148151" cy="1000093"/>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Light" panose="00020600040101010101" charset="-122"/>
              <a:ea typeface="阿里巴巴普惠体 Light" panose="00020600040101010101" charset="-122"/>
              <a:cs typeface="+mn-cs"/>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grpSp>
        <p:nvGrpSpPr>
          <p:cNvPr id="60" name="组合 59"/>
          <p:cNvGrpSpPr/>
          <p:nvPr/>
        </p:nvGrpSpPr>
        <p:grpSpPr>
          <a:xfrm>
            <a:off x="903956" y="1624280"/>
            <a:ext cx="10274650" cy="1499556"/>
            <a:chOff x="986148" y="1634554"/>
            <a:chExt cx="10274650" cy="1499556"/>
          </a:xfrm>
        </p:grpSpPr>
        <p:grpSp>
          <p:nvGrpSpPr>
            <p:cNvPr id="3" name="Aichitds4"/>
            <p:cNvGrpSpPr/>
            <p:nvPr/>
          </p:nvGrpSpPr>
          <p:grpSpPr>
            <a:xfrm>
              <a:off x="2135848" y="2960124"/>
              <a:ext cx="9010391" cy="173986"/>
              <a:chOff x="3803403" y="4672051"/>
              <a:chExt cx="9010391" cy="173986"/>
            </a:xfrm>
          </p:grpSpPr>
          <p:cxnSp>
            <p:nvCxnSpPr>
              <p:cNvPr id="2" name="Aichitds4-1"/>
              <p:cNvCxnSpPr/>
              <p:nvPr/>
            </p:nvCxnSpPr>
            <p:spPr>
              <a:xfrm>
                <a:off x="3803403" y="4758196"/>
                <a:ext cx="8836405" cy="0"/>
              </a:xfrm>
              <a:prstGeom prst="line">
                <a:avLst/>
              </a:prstGeom>
              <a:noFill/>
              <a:ln w="6350" cap="flat" cmpd="sng" algn="ctr">
                <a:solidFill>
                  <a:srgbClr val="C00000"/>
                </a:solidFill>
                <a:prstDash val="solid"/>
                <a:miter lim="800000"/>
              </a:ln>
              <a:effectLst/>
            </p:spPr>
          </p:cxnSp>
          <p:sp>
            <p:nvSpPr>
              <p:cNvPr id="6" name="Aichitds4-2"/>
              <p:cNvSpPr/>
              <p:nvPr/>
            </p:nvSpPr>
            <p:spPr>
              <a:xfrm>
                <a:off x="12639808" y="4672051"/>
                <a:ext cx="173986" cy="173986"/>
              </a:xfrm>
              <a:prstGeom prst="donut">
                <a:avLst/>
              </a:prstGeom>
              <a:solidFill>
                <a:srgbClr val="C00000"/>
              </a:solidFill>
              <a:ln w="12700" cap="flat" cmpd="sng" algn="ctr">
                <a:solidFill>
                  <a:srgbClr val="C00000"/>
                </a:solid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cxnSp>
          <p:nvCxnSpPr>
            <p:cNvPr id="8" name="Aichitds5"/>
            <p:cNvCxnSpPr/>
            <p:nvPr/>
          </p:nvCxnSpPr>
          <p:spPr>
            <a:xfrm>
              <a:off x="2130070" y="2280732"/>
              <a:ext cx="0" cy="765537"/>
            </a:xfrm>
            <a:prstGeom prst="line">
              <a:avLst/>
            </a:prstGeom>
            <a:noFill/>
            <a:ln w="6350" cap="flat" cmpd="sng" algn="ctr">
              <a:solidFill>
                <a:srgbClr val="C00000"/>
              </a:solidFill>
              <a:prstDash val="solid"/>
              <a:miter lim="800000"/>
            </a:ln>
            <a:effectLst/>
          </p:spPr>
        </p:cxnSp>
        <p:sp>
          <p:nvSpPr>
            <p:cNvPr id="9" name="Aichitds6"/>
            <p:cNvSpPr txBox="1"/>
            <p:nvPr/>
          </p:nvSpPr>
          <p:spPr>
            <a:xfrm>
              <a:off x="4576754" y="1634554"/>
              <a:ext cx="6684044" cy="1322070"/>
            </a:xfrm>
            <a:prstGeom prst="rect">
              <a:avLst/>
            </a:prstGeom>
            <a:noFill/>
          </p:spPr>
          <p:txBody>
            <a:bodyPr wrap="square" rtlCol="0">
              <a:spAutoFit/>
            </a:bodyPr>
            <a:p>
              <a:pPr marL="0" marR="0" lvl="0" indent="0" algn="just" defTabSz="914400" rtl="0" eaLnBrk="1" fontAlgn="auto" latinLnBrk="0" hangingPunct="1">
                <a:lnSpc>
                  <a:spcPct val="100000"/>
                </a:lnSpc>
                <a:spcBef>
                  <a:spcPts val="0"/>
                </a:spcBef>
                <a:spcAft>
                  <a:spcPts val="0"/>
                </a:spcAft>
                <a:buClr>
                  <a:srgbClr val="C00000"/>
                </a:buClr>
                <a:buSzTx/>
                <a:buFontTx/>
                <a:buNone/>
                <a:defRPr/>
              </a:pPr>
              <a:r>
                <a:rPr kumimoji="0" lang="zh-CN" altLang="en-US" sz="1600" b="0" i="0" u="none" strike="noStrike" kern="1200" cap="none" spc="0" normalizeH="0" baseline="0" noProof="0" dirty="0">
                  <a:ln>
                    <a:noFill/>
                  </a:ln>
                  <a:solidFill>
                    <a:srgbClr val="44546A">
                      <a:lumMod val="5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中华民族遭受帝国列强的侵略，清王朝日益腐败，逐步沦为半封建半殖民地，民族灾难深重，阶级矛盾激化，人民生活在水深火热之中。</a:t>
              </a:r>
              <a:r>
                <a:rPr kumimoji="0" lang="zh-CN" altLang="en-US" sz="1600" b="0" i="0" u="sng" strike="noStrike" kern="1200" cap="none" spc="0" normalizeH="0" baseline="0" noProof="0" dirty="0">
                  <a:ln>
                    <a:noFill/>
                  </a:ln>
                  <a:solidFill>
                    <a:srgbClr val="44546A">
                      <a:lumMod val="5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多少仁人志士为了挽救国家民族危亡前仆后继进行斗争，由于没有无产阶级政党的领导，没有正确的路线与政策，相继遭到失败，付出了沉重代价和巨大牺牲。</a:t>
              </a:r>
              <a:endParaRPr kumimoji="0" lang="zh-CN" altLang="en-US" sz="1600" b="0" i="0" u="sng" strike="noStrike" kern="1200" cap="none" spc="0" normalizeH="0" baseline="0" noProof="0" dirty="0">
                <a:ln>
                  <a:noFill/>
                </a:ln>
                <a:solidFill>
                  <a:srgbClr val="44546A">
                    <a:lumMod val="5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nvGrpSpPr>
            <p:cNvPr id="10" name="Aichitds7"/>
            <p:cNvGrpSpPr/>
            <p:nvPr/>
          </p:nvGrpSpPr>
          <p:grpSpPr>
            <a:xfrm>
              <a:off x="986148" y="1700797"/>
              <a:ext cx="3546825" cy="661122"/>
              <a:chOff x="955325" y="3333318"/>
              <a:chExt cx="3546825" cy="661122"/>
            </a:xfrm>
          </p:grpSpPr>
          <p:sp>
            <p:nvSpPr>
              <p:cNvPr id="11" name="Aichitds7-1"/>
              <p:cNvSpPr/>
              <p:nvPr/>
            </p:nvSpPr>
            <p:spPr>
              <a:xfrm>
                <a:off x="1187450" y="3400354"/>
                <a:ext cx="3314700" cy="527050"/>
              </a:xfrm>
              <a:prstGeom prst="roundRect">
                <a:avLst/>
              </a:prstGeom>
              <a:solidFill>
                <a:srgbClr val="C00000"/>
              </a:solidFill>
              <a:ln w="12700" cap="flat" cmpd="sng" algn="ctr">
                <a:no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Aichitds7-2"/>
              <p:cNvSpPr>
                <a:spLocks noChangeArrowheads="1"/>
              </p:cNvSpPr>
              <p:nvPr/>
            </p:nvSpPr>
            <p:spPr bwMode="auto">
              <a:xfrm>
                <a:off x="1714499" y="3462003"/>
                <a:ext cx="2745935" cy="37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089" tIns="17044" rIns="34089" bIns="17044">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1840</a:t>
                </a:r>
                <a:r>
                  <a:rPr kumimoji="0" lang="zh-CN" altLang="en-US" sz="22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年鸦片战争后</a:t>
                </a:r>
                <a:endParaRPr kumimoji="0" lang="zh-CN" altLang="en-US" sz="2200" b="0" i="0" u="none" strike="noStrike" kern="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15" name="Aichitds7-3"/>
              <p:cNvSpPr/>
              <p:nvPr/>
            </p:nvSpPr>
            <p:spPr>
              <a:xfrm>
                <a:off x="955325" y="3333318"/>
                <a:ext cx="661122" cy="661122"/>
              </a:xfrm>
              <a:prstGeom prst="ellipse">
                <a:avLst/>
              </a:prstGeom>
              <a:solidFill>
                <a:srgbClr val="C00000"/>
              </a:solidFill>
              <a:ln w="57150" cap="flat" cmpd="sng" algn="ctr">
                <a:noFill/>
                <a:prstDash val="solid"/>
                <a:miter lim="800000"/>
              </a:ln>
              <a:effectLst/>
            </p:spPr>
            <p:txBody>
              <a:bodyPr wrap="none" lIns="0" rIns="0" rtlCol="0" anchor="ctr"/>
              <a:p>
                <a:pPr marL="0" marR="0" lvl="0" indent="0" algn="ctr" defTabSz="914400" rtl="0" eaLnBrk="1" fontAlgn="auto" latinLnBrk="0" hangingPunct="1">
                  <a:lnSpc>
                    <a:spcPts val="1760"/>
                  </a:lnSpc>
                  <a:spcBef>
                    <a:spcPts val="0"/>
                  </a:spcBef>
                  <a:spcAft>
                    <a:spcPts val="0"/>
                  </a:spcAft>
                  <a:buClrTx/>
                  <a:buSzTx/>
                  <a:buFontTx/>
                  <a:buNone/>
                  <a:defRPr/>
                </a:pPr>
                <a:r>
                  <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微软雅黑" panose="020B0503020204020204" pitchFamily="34" charset="-122"/>
                  </a:rPr>
                  <a:t> </a:t>
                </a:r>
                <a:endParaRPr kumimoji="0" lang="en-US" altLang="zh-CN" sz="24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微软雅黑" panose="020B0503020204020204" pitchFamily="34" charset="-122"/>
                </a:endParaRPr>
              </a:p>
            </p:txBody>
          </p:sp>
        </p:grpSp>
      </p:grpSp>
      <p:grpSp>
        <p:nvGrpSpPr>
          <p:cNvPr id="38" name="组合 37"/>
          <p:cNvGrpSpPr/>
          <p:nvPr/>
        </p:nvGrpSpPr>
        <p:grpSpPr>
          <a:xfrm>
            <a:off x="2047959" y="3276825"/>
            <a:ext cx="4311745" cy="666743"/>
            <a:chOff x="548814" y="1924445"/>
            <a:chExt cx="4311745" cy="666743"/>
          </a:xfrm>
        </p:grpSpPr>
        <p:sp>
          <p:nvSpPr>
            <p:cNvPr id="39" name="矩形 38"/>
            <p:cNvSpPr/>
            <p:nvPr/>
          </p:nvSpPr>
          <p:spPr>
            <a:xfrm>
              <a:off x="1318056" y="1924445"/>
              <a:ext cx="3542503" cy="666743"/>
            </a:xfrm>
            <a:prstGeom prst="rect">
              <a:avLst/>
            </a:prstGeom>
            <a:solidFill>
              <a:srgbClr val="BA1219">
                <a:alpha val="15000"/>
              </a:srgbClr>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0" name="五边形 39"/>
            <p:cNvSpPr/>
            <p:nvPr/>
          </p:nvSpPr>
          <p:spPr>
            <a:xfrm>
              <a:off x="548814" y="1924445"/>
              <a:ext cx="1420884" cy="666743"/>
            </a:xfrm>
            <a:prstGeom prst="homePlate">
              <a:avLst>
                <a:gd name="adj" fmla="val 15591"/>
              </a:avLst>
            </a:prstGeom>
            <a:solidFill>
              <a:srgbClr val="BA1219"/>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1851</a:t>
              </a:r>
              <a:r>
                <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年</a:t>
              </a:r>
              <a:endPar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1" name="文本框 40"/>
            <p:cNvSpPr txBox="1"/>
            <p:nvPr/>
          </p:nvSpPr>
          <p:spPr>
            <a:xfrm>
              <a:off x="2029424" y="2019692"/>
              <a:ext cx="2677024"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“太平天国”运动</a:t>
              </a:r>
              <a:endParaRPr kumimoji="1" lang="en-US" altLang="zh-CN"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grpSp>
        <p:nvGrpSpPr>
          <p:cNvPr id="46" name="组合 45"/>
          <p:cNvGrpSpPr/>
          <p:nvPr/>
        </p:nvGrpSpPr>
        <p:grpSpPr>
          <a:xfrm>
            <a:off x="6665309" y="3276824"/>
            <a:ext cx="4311745" cy="666743"/>
            <a:chOff x="548814" y="1924445"/>
            <a:chExt cx="4311745" cy="666743"/>
          </a:xfrm>
        </p:grpSpPr>
        <p:sp>
          <p:nvSpPr>
            <p:cNvPr id="47" name="矩形 46"/>
            <p:cNvSpPr/>
            <p:nvPr/>
          </p:nvSpPr>
          <p:spPr>
            <a:xfrm>
              <a:off x="1318056" y="1924445"/>
              <a:ext cx="3542503" cy="666743"/>
            </a:xfrm>
            <a:prstGeom prst="rect">
              <a:avLst/>
            </a:prstGeom>
            <a:solidFill>
              <a:srgbClr val="BA1219">
                <a:alpha val="15000"/>
              </a:srgbClr>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8" name="五边形 47"/>
            <p:cNvSpPr/>
            <p:nvPr/>
          </p:nvSpPr>
          <p:spPr>
            <a:xfrm>
              <a:off x="548814" y="1924445"/>
              <a:ext cx="1420884" cy="666743"/>
            </a:xfrm>
            <a:prstGeom prst="homePlate">
              <a:avLst>
                <a:gd name="adj" fmla="val 15591"/>
              </a:avLst>
            </a:prstGeom>
            <a:solidFill>
              <a:srgbClr val="BA1219"/>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1884</a:t>
              </a:r>
              <a:r>
                <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年</a:t>
              </a:r>
              <a:endPar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文本框 48"/>
            <p:cNvSpPr txBox="1"/>
            <p:nvPr/>
          </p:nvSpPr>
          <p:spPr>
            <a:xfrm>
              <a:off x="2683780" y="2019692"/>
              <a:ext cx="1511790"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戊戌变法</a:t>
              </a:r>
              <a:endParaRPr kumimoji="1" lang="en-US" altLang="zh-CN"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grpSp>
        <p:nvGrpSpPr>
          <p:cNvPr id="50" name="组合 49"/>
          <p:cNvGrpSpPr/>
          <p:nvPr/>
        </p:nvGrpSpPr>
        <p:grpSpPr>
          <a:xfrm>
            <a:off x="2047878" y="4079973"/>
            <a:ext cx="4311745" cy="666743"/>
            <a:chOff x="548814" y="1924445"/>
            <a:chExt cx="4311745" cy="666743"/>
          </a:xfrm>
        </p:grpSpPr>
        <p:sp>
          <p:nvSpPr>
            <p:cNvPr id="51" name="矩形 50"/>
            <p:cNvSpPr/>
            <p:nvPr/>
          </p:nvSpPr>
          <p:spPr>
            <a:xfrm>
              <a:off x="1318056" y="1924445"/>
              <a:ext cx="3542503" cy="666743"/>
            </a:xfrm>
            <a:prstGeom prst="rect">
              <a:avLst/>
            </a:prstGeom>
            <a:solidFill>
              <a:srgbClr val="BA1219">
                <a:alpha val="15000"/>
              </a:srgbClr>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2" name="五边形 51"/>
            <p:cNvSpPr/>
            <p:nvPr/>
          </p:nvSpPr>
          <p:spPr>
            <a:xfrm>
              <a:off x="548814" y="1924445"/>
              <a:ext cx="1420884" cy="666743"/>
            </a:xfrm>
            <a:prstGeom prst="homePlate">
              <a:avLst>
                <a:gd name="adj" fmla="val 15591"/>
              </a:avLst>
            </a:prstGeom>
            <a:solidFill>
              <a:srgbClr val="BA1219"/>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1900</a:t>
              </a:r>
              <a:r>
                <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年</a:t>
              </a:r>
              <a:endPar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3" name="文本框 52"/>
            <p:cNvSpPr txBox="1"/>
            <p:nvPr/>
          </p:nvSpPr>
          <p:spPr>
            <a:xfrm>
              <a:off x="2183535" y="2019692"/>
              <a:ext cx="2677024"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“义和团”运动</a:t>
              </a:r>
              <a:endParaRPr kumimoji="1" lang="en-US" altLang="zh-CN"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grpSp>
        <p:nvGrpSpPr>
          <p:cNvPr id="54" name="组合 53"/>
          <p:cNvGrpSpPr/>
          <p:nvPr/>
        </p:nvGrpSpPr>
        <p:grpSpPr>
          <a:xfrm>
            <a:off x="6665228" y="4079972"/>
            <a:ext cx="4311745" cy="666743"/>
            <a:chOff x="548814" y="1924445"/>
            <a:chExt cx="4311745" cy="666743"/>
          </a:xfrm>
        </p:grpSpPr>
        <p:sp>
          <p:nvSpPr>
            <p:cNvPr id="55" name="矩形 54"/>
            <p:cNvSpPr/>
            <p:nvPr/>
          </p:nvSpPr>
          <p:spPr>
            <a:xfrm>
              <a:off x="1318056" y="1924445"/>
              <a:ext cx="3542503" cy="666743"/>
            </a:xfrm>
            <a:prstGeom prst="rect">
              <a:avLst/>
            </a:prstGeom>
            <a:solidFill>
              <a:srgbClr val="BA1219">
                <a:alpha val="15000"/>
              </a:srgbClr>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6" name="五边形 55"/>
            <p:cNvSpPr/>
            <p:nvPr/>
          </p:nvSpPr>
          <p:spPr>
            <a:xfrm>
              <a:off x="548814" y="1924445"/>
              <a:ext cx="1420884" cy="666743"/>
            </a:xfrm>
            <a:prstGeom prst="homePlate">
              <a:avLst>
                <a:gd name="adj" fmla="val 15591"/>
              </a:avLst>
            </a:prstGeom>
            <a:solidFill>
              <a:srgbClr val="BA1219"/>
            </a:solidFill>
            <a:ln>
              <a:solidFill>
                <a:srgbClr val="BA12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1911</a:t>
              </a:r>
              <a:r>
                <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年</a:t>
              </a:r>
              <a:endParaRPr kumimoji="1"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 name="文本框 56"/>
            <p:cNvSpPr txBox="1"/>
            <p:nvPr/>
          </p:nvSpPr>
          <p:spPr>
            <a:xfrm>
              <a:off x="2683780" y="2019692"/>
              <a:ext cx="1511790"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辛亥革命</a:t>
              </a:r>
              <a:endParaRPr kumimoji="1" lang="en-US" altLang="zh-CN" sz="2400" b="1" i="0" u="none" strike="noStrike" kern="1200" cap="none" spc="0" normalizeH="0" baseline="0" noProof="0" dirty="0">
                <a:ln>
                  <a:noFill/>
                </a:ln>
                <a:solidFill>
                  <a:srgbClr val="BA1219"/>
                </a:solidFill>
                <a:effectLst>
                  <a:outerShdw blurRad="50800" dist="38100" dir="2700000" algn="tl" rotWithShape="0">
                    <a:prstClr val="black">
                      <a:alpha val="6000"/>
                    </a:prstClr>
                  </a:outerShdw>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新民主主义革命时期</a:t>
            </a:r>
            <a:endParaRPr lang="zh-CN" altLang="en-US" noProof="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2517140" y="5255895"/>
            <a:ext cx="6590030" cy="398780"/>
          </a:xfrm>
          <a:prstGeom prst="rect">
            <a:avLst/>
          </a:prstGeom>
          <a:noFill/>
          <a:ln w="9525">
            <a:noFill/>
          </a:ln>
        </p:spPr>
        <p:txBody>
          <a:bodyPr wrap="square">
            <a:spAutoFit/>
          </a:bodyPr>
          <a:p>
            <a:pPr indent="0"/>
            <a:r>
              <a:rPr lang="zh-CN" sz="2000" b="1">
                <a:solidFill>
                  <a:srgbClr val="5E0000"/>
                </a:solidFill>
                <a:ea typeface="宋体" panose="02010600030101010101" pitchFamily="2" charset="-122"/>
              </a:rPr>
              <a:t>长夜难明赤县天，百年魔鬼怪舞翩跹</a:t>
            </a:r>
            <a:endParaRPr lang="zh-CN" altLang="en-US" sz="2000" b="1">
              <a:solidFill>
                <a:srgbClr val="5E0000"/>
              </a:solidFill>
              <a:ea typeface="宋体" panose="02010600030101010101" pitchFamily="2"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500"/>
                                            <p:tgtEl>
                                              <p:spTgt spid="60"/>
                                            </p:tgtEl>
                                          </p:cBhvr>
                                        </p:animEffect>
                                      </p:childTnLst>
                                    </p:cTn>
                                  </p:par>
                                  <p:par>
                                    <p:cTn id="17" presetID="9"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par>
                                    <p:cTn id="20" presetID="9"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par>
                                    <p:cTn id="23" presetID="9"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dissolve">
                                          <p:cBhvr>
                                            <p:cTn id="25" dur="500"/>
                                            <p:tgtEl>
                                              <p:spTgt spid="50"/>
                                            </p:tgtEl>
                                          </p:cBhvr>
                                        </p:animEffect>
                                      </p:childTnLst>
                                    </p:cTn>
                                  </p:par>
                                  <p:par>
                                    <p:cTn id="26" presetID="9"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ssolve">
                                          <p:cBhvr>
                                            <p:cTn id="28" dur="500"/>
                                            <p:tgtEl>
                                              <p:spTgt spid="5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blinds(horizontal)">
                                          <p:cBhvr>
                                            <p:cTn id="3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left)">
                                          <p:cBhvr>
                                            <p:cTn id="16" dur="500"/>
                                            <p:tgtEl>
                                              <p:spTgt spid="60"/>
                                            </p:tgtEl>
                                          </p:cBhvr>
                                        </p:animEffect>
                                      </p:childTnLst>
                                    </p:cTn>
                                  </p:par>
                                  <p:par>
                                    <p:cTn id="17" presetID="9"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par>
                                    <p:cTn id="20" presetID="9"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par>
                                    <p:cTn id="23" presetID="9"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dissolve">
                                          <p:cBhvr>
                                            <p:cTn id="25" dur="500"/>
                                            <p:tgtEl>
                                              <p:spTgt spid="50"/>
                                            </p:tgtEl>
                                          </p:cBhvr>
                                        </p:animEffect>
                                      </p:childTnLst>
                                    </p:cTn>
                                  </p:par>
                                  <p:par>
                                    <p:cTn id="26" presetID="9"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ssolve">
                                          <p:cBhvr>
                                            <p:cTn id="28" dur="500"/>
                                            <p:tgtEl>
                                              <p:spTgt spid="5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blinds(horizontal)">
                                          <p:cBhvr>
                                            <p:cTn id="3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7515225" y="2725420"/>
            <a:ext cx="4975225" cy="4438015"/>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5" name="Aitds3"/>
          <p:cNvSpPr/>
          <p:nvPr/>
        </p:nvSpPr>
        <p:spPr>
          <a:xfrm>
            <a:off x="635281" y="1741780"/>
            <a:ext cx="6853158" cy="492443"/>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600" b="0" i="0" u="none" strike="noStrike" kern="1200" cap="none" spc="0" normalizeH="0" baseline="0" noProof="0" dirty="0">
                <a:ln>
                  <a:noFill/>
                </a:ln>
                <a:solidFill>
                  <a:srgbClr val="BF0001"/>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“一五”计划的建设规模宏大，发展速度空前</a:t>
            </a:r>
            <a:endParaRPr kumimoji="0" lang="zh-CN" altLang="en-US" sz="2600" b="0" i="0" u="none" strike="noStrike" kern="1200" cap="none" spc="0" normalizeH="0" baseline="0" noProof="0" dirty="0">
              <a:ln>
                <a:noFill/>
              </a:ln>
              <a:solidFill>
                <a:srgbClr val="BF0001"/>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cxnSp>
        <p:nvCxnSpPr>
          <p:cNvPr id="3" name="Aitds1"/>
          <p:cNvCxnSpPr/>
          <p:nvPr/>
        </p:nvCxnSpPr>
        <p:spPr>
          <a:xfrm>
            <a:off x="796140" y="2417369"/>
            <a:ext cx="6812974" cy="0"/>
          </a:xfrm>
          <a:prstGeom prst="line">
            <a:avLst/>
          </a:prstGeom>
          <a:noFill/>
          <a:ln w="9525" cap="flat" cmpd="sng" algn="ctr">
            <a:solidFill>
              <a:srgbClr val="C00000"/>
            </a:solidFill>
            <a:prstDash val="solid"/>
          </a:ln>
          <a:effectLst/>
        </p:spPr>
      </p:cxnSp>
      <p:cxnSp>
        <p:nvCxnSpPr>
          <p:cNvPr id="2" name="Aitds2"/>
          <p:cNvCxnSpPr/>
          <p:nvPr/>
        </p:nvCxnSpPr>
        <p:spPr>
          <a:xfrm>
            <a:off x="796140" y="2498390"/>
            <a:ext cx="6812974" cy="0"/>
          </a:xfrm>
          <a:prstGeom prst="line">
            <a:avLst/>
          </a:prstGeom>
          <a:noFill/>
          <a:ln w="38100" cap="flat" cmpd="sng" algn="ctr">
            <a:solidFill>
              <a:srgbClr val="C00000"/>
            </a:solidFill>
            <a:prstDash val="solid"/>
          </a:ln>
          <a:effectLst/>
        </p:spPr>
      </p:cxnSp>
      <p:sp>
        <p:nvSpPr>
          <p:cNvPr id="6" name="矩形 5"/>
          <p:cNvSpPr/>
          <p:nvPr/>
        </p:nvSpPr>
        <p:spPr>
          <a:xfrm>
            <a:off x="753881" y="2673745"/>
            <a:ext cx="7018519" cy="2030095"/>
          </a:xfrm>
          <a:prstGeom prst="rect">
            <a:avLst/>
          </a:prstGeom>
        </p:spPr>
        <p:txBody>
          <a:bodyPr wrap="square">
            <a:spAutoFit/>
          </a:bodyPr>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zh-CN" altLang="en-US" sz="2100" b="0" i="0" u="none"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国家计划在经济建设和文化教育建设的投资 总额是</a:t>
            </a:r>
            <a:r>
              <a:rPr kumimoji="0" lang="en-US" altLang="zh-CN" sz="21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766.4</a:t>
            </a:r>
            <a:r>
              <a:rPr kumimoji="0" lang="zh-CN" altLang="en-US" sz="21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亿元</a:t>
            </a:r>
            <a:r>
              <a:rPr kumimoji="0" lang="zh-CN" altLang="en-US" sz="2100" b="0" i="0" u="none"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a:t>
            </a:r>
            <a:endParaRPr kumimoji="0" lang="en-US" altLang="zh-CN" sz="2100" b="0" i="0" u="none"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l"/>
              <a:defRPr/>
            </a:pPr>
            <a:r>
              <a:rPr kumimoji="0" lang="zh-CN" altLang="en-US" sz="2100" b="0" i="0" u="none"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在发展速度上，</a:t>
            </a:r>
            <a:r>
              <a:rPr kumimoji="0" lang="zh-CN" altLang="en-US" sz="2100" b="0" i="0" u="sng"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工业总产值年均递增</a:t>
            </a:r>
            <a:r>
              <a:rPr kumimoji="0" lang="en-US" altLang="zh-CN" sz="2100" b="0" i="0" u="sng"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14.7%</a:t>
            </a:r>
            <a:r>
              <a:rPr kumimoji="0" lang="zh-CN" altLang="en-US" sz="2100" b="0" i="0" u="sng"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，其中现代工业年均递增 </a:t>
            </a:r>
            <a:r>
              <a:rPr kumimoji="0" lang="en-US" altLang="zh-CN" sz="2100" b="0" i="0" u="sng"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15.3%</a:t>
            </a:r>
            <a:r>
              <a:rPr kumimoji="0" lang="zh-CN" altLang="en-US" sz="2100" b="0" i="0" u="sng"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，是世界上罕见的高速度</a:t>
            </a:r>
            <a:r>
              <a:rPr kumimoji="0" lang="zh-CN" altLang="en-US" sz="2100" b="0" i="0" u="none"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a:t>
            </a:r>
            <a:endParaRPr kumimoji="0" lang="en-US" altLang="zh-CN" sz="2100" b="0" i="0" u="none" strike="noStrike" kern="1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7" name="矩形 6"/>
          <p:cNvSpPr/>
          <p:nvPr/>
        </p:nvSpPr>
        <p:spPr>
          <a:xfrm>
            <a:off x="1096052" y="4703423"/>
            <a:ext cx="6676348" cy="1338828"/>
          </a:xfrm>
          <a:prstGeom prst="rect">
            <a:avLst/>
          </a:prstGeom>
        </p:spPr>
        <p:txBody>
          <a:bodyPr wrap="square">
            <a:spAutoFit/>
          </a:bodyPr>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从</a:t>
            </a:r>
            <a:r>
              <a:rPr kumimoji="0" lang="en-US" altLang="zh-CN" sz="18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1956</a:t>
            </a:r>
            <a:r>
              <a:rPr kumimoji="0" lang="zh-CN" altLang="en-US" sz="18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年社会主义的改造基本完成，到</a:t>
            </a:r>
            <a:r>
              <a:rPr kumimoji="0" lang="en-US" altLang="zh-CN" sz="18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1966</a:t>
            </a:r>
            <a:r>
              <a:rPr kumimoji="0" lang="zh-CN" altLang="en-US" sz="18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年“文化大革命”爆发，是全面建设社会主义的十年，也是在实践中探索社会主义建设道路的十年。 </a:t>
            </a:r>
            <a:endParaRPr kumimoji="0" lang="en-US" altLang="zh-CN" sz="1800" b="0" i="0" u="none" strike="noStrike" kern="1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6" name="PA-022116"/>
          <p:cNvSpPr/>
          <p:nvPr>
            <p:custDataLst>
              <p:tags r:id="rId5"/>
            </p:custDataLst>
          </p:nvPr>
        </p:nvSpPr>
        <p:spPr>
          <a:xfrm>
            <a:off x="826764" y="1886451"/>
            <a:ext cx="1660041" cy="774159"/>
          </a:xfrm>
          <a:prstGeom prst="homePlate">
            <a:avLst>
              <a:gd name="adj" fmla="val 2359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8" name="PA-022118"/>
          <p:cNvSpPr txBox="1"/>
          <p:nvPr>
            <p:custDataLst>
              <p:tags r:id="rId6"/>
            </p:custDataLst>
          </p:nvPr>
        </p:nvSpPr>
        <p:spPr>
          <a:xfrm>
            <a:off x="794865" y="1993818"/>
            <a:ext cx="1660041" cy="52322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十年间</a:t>
            </a:r>
            <a:endParaRPr kumimoji="0" lang="zh-CN" altLang="en-US" sz="2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7" name="PA-022117"/>
          <p:cNvSpPr/>
          <p:nvPr>
            <p:custDataLst>
              <p:tags r:id="rId7"/>
            </p:custDataLst>
          </p:nvPr>
        </p:nvSpPr>
        <p:spPr>
          <a:xfrm>
            <a:off x="2436848" y="1884134"/>
            <a:ext cx="300157" cy="774159"/>
          </a:xfrm>
          <a:prstGeom prst="chevron">
            <a:avLst>
              <a:gd name="adj" fmla="val 6268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grpSp>
        <p:nvGrpSpPr>
          <p:cNvPr id="2" name="PA-022111"/>
          <p:cNvGrpSpPr/>
          <p:nvPr>
            <p:custDataLst>
              <p:tags r:id="rId8"/>
            </p:custDataLst>
          </p:nvPr>
        </p:nvGrpSpPr>
        <p:grpSpPr>
          <a:xfrm>
            <a:off x="2788237" y="1769013"/>
            <a:ext cx="1220533" cy="967660"/>
            <a:chOff x="3980638" y="2561961"/>
            <a:chExt cx="1803669" cy="1429982"/>
          </a:xfrm>
          <a:solidFill>
            <a:srgbClr val="B40000"/>
          </a:solidFill>
        </p:grpSpPr>
        <p:sp>
          <p:nvSpPr>
            <p:cNvPr id="3" name="PA-7"/>
            <p:cNvSpPr>
              <a:spLocks noEditPoints="1"/>
            </p:cNvSpPr>
            <p:nvPr>
              <p:custDataLst>
                <p:tags r:id="rId9"/>
              </p:custDataLst>
            </p:nvPr>
          </p:nvSpPr>
          <p:spPr bwMode="auto">
            <a:xfrm rot="1500569">
              <a:off x="5254900" y="2686964"/>
              <a:ext cx="529407" cy="544679"/>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grpFill/>
            <a:ln>
              <a:noFill/>
            </a:ln>
          </p:spPr>
          <p:txBody>
            <a:bodyPr vert="horz" wrap="square" lIns="91404" tIns="45702" rIns="91404" bIns="45702" numCol="1" anchor="t" anchorCtr="0" compatLnSpc="1"/>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5" name="PA-任意多边形 64"/>
            <p:cNvSpPr>
              <a:spLocks noChangeArrowheads="1"/>
            </p:cNvSpPr>
            <p:nvPr>
              <p:custDataLst>
                <p:tags r:id="rId10"/>
              </p:custDataLst>
            </p:nvPr>
          </p:nvSpPr>
          <p:spPr bwMode="auto">
            <a:xfrm>
              <a:off x="3980638" y="2561961"/>
              <a:ext cx="1483048" cy="1429982"/>
            </a:xfrm>
            <a:custGeom>
              <a:avLst/>
              <a:gdLst>
                <a:gd name="connsiteX0" fmla="*/ 647486 w 1438289"/>
                <a:gd name="connsiteY0" fmla="*/ 158108 h 1386825"/>
                <a:gd name="connsiteX1" fmla="*/ 944357 w 1438289"/>
                <a:gd name="connsiteY1" fmla="*/ 158108 h 1386825"/>
                <a:gd name="connsiteX2" fmla="*/ 1159333 w 1438289"/>
                <a:gd name="connsiteY2" fmla="*/ 318376 h 1386825"/>
                <a:gd name="connsiteX3" fmla="*/ 1159333 w 1438289"/>
                <a:gd name="connsiteY3" fmla="*/ 500012 h 1386825"/>
                <a:gd name="connsiteX4" fmla="*/ 1374309 w 1438289"/>
                <a:gd name="connsiteY4" fmla="*/ 500012 h 1386825"/>
                <a:gd name="connsiteX5" fmla="*/ 1415256 w 1438289"/>
                <a:gd name="connsiteY5" fmla="*/ 521381 h 1386825"/>
                <a:gd name="connsiteX6" fmla="*/ 1415256 w 1438289"/>
                <a:gd name="connsiteY6" fmla="*/ 617541 h 1386825"/>
                <a:gd name="connsiteX7" fmla="*/ 1374309 w 1438289"/>
                <a:gd name="connsiteY7" fmla="*/ 638910 h 1386825"/>
                <a:gd name="connsiteX8" fmla="*/ 1108148 w 1438289"/>
                <a:gd name="connsiteY8" fmla="*/ 638910 h 1386825"/>
                <a:gd name="connsiteX9" fmla="*/ 1026253 w 1438289"/>
                <a:gd name="connsiteY9" fmla="*/ 564119 h 1386825"/>
                <a:gd name="connsiteX10" fmla="*/ 1026253 w 1438289"/>
                <a:gd name="connsiteY10" fmla="*/ 446590 h 1386825"/>
                <a:gd name="connsiteX11" fmla="*/ 872698 w 1438289"/>
                <a:gd name="connsiteY11" fmla="*/ 638910 h 1386825"/>
                <a:gd name="connsiteX12" fmla="*/ 1016016 w 1438289"/>
                <a:gd name="connsiteY12" fmla="*/ 788493 h 1386825"/>
                <a:gd name="connsiteX13" fmla="*/ 1026253 w 1438289"/>
                <a:gd name="connsiteY13" fmla="*/ 895338 h 1386825"/>
                <a:gd name="connsiteX14" fmla="*/ 934120 w 1438289"/>
                <a:gd name="connsiteY14" fmla="*/ 1322718 h 1386825"/>
                <a:gd name="connsiteX15" fmla="*/ 862461 w 1438289"/>
                <a:gd name="connsiteY15" fmla="*/ 1386825 h 1386825"/>
                <a:gd name="connsiteX16" fmla="*/ 780566 w 1438289"/>
                <a:gd name="connsiteY16" fmla="*/ 1312034 h 1386825"/>
                <a:gd name="connsiteX17" fmla="*/ 780566 w 1438289"/>
                <a:gd name="connsiteY17" fmla="*/ 1290665 h 1386825"/>
                <a:gd name="connsiteX18" fmla="*/ 862461 w 1438289"/>
                <a:gd name="connsiteY18" fmla="*/ 927392 h 1386825"/>
                <a:gd name="connsiteX19" fmla="*/ 667960 w 1438289"/>
                <a:gd name="connsiteY19" fmla="*/ 735071 h 1386825"/>
                <a:gd name="connsiteX20" fmla="*/ 504169 w 1438289"/>
                <a:gd name="connsiteY20" fmla="*/ 927392 h 1386825"/>
                <a:gd name="connsiteX21" fmla="*/ 412036 w 1438289"/>
                <a:gd name="connsiteY21" fmla="*/ 959445 h 1386825"/>
                <a:gd name="connsiteX22" fmla="*/ 74217 w 1438289"/>
                <a:gd name="connsiteY22" fmla="*/ 959445 h 1386825"/>
                <a:gd name="connsiteX23" fmla="*/ 2559 w 1438289"/>
                <a:gd name="connsiteY23" fmla="*/ 895338 h 1386825"/>
                <a:gd name="connsiteX24" fmla="*/ 63980 w 1438289"/>
                <a:gd name="connsiteY24" fmla="*/ 799178 h 1386825"/>
                <a:gd name="connsiteX25" fmla="*/ 84454 w 1438289"/>
                <a:gd name="connsiteY25" fmla="*/ 799178 h 1386825"/>
                <a:gd name="connsiteX26" fmla="*/ 360852 w 1438289"/>
                <a:gd name="connsiteY26" fmla="*/ 799178 h 1386825"/>
                <a:gd name="connsiteX27" fmla="*/ 780566 w 1438289"/>
                <a:gd name="connsiteY27" fmla="*/ 286322 h 1386825"/>
                <a:gd name="connsiteX28" fmla="*/ 678197 w 1438289"/>
                <a:gd name="connsiteY28" fmla="*/ 286322 h 1386825"/>
                <a:gd name="connsiteX29" fmla="*/ 483695 w 1438289"/>
                <a:gd name="connsiteY29" fmla="*/ 521381 h 1386825"/>
                <a:gd name="connsiteX30" fmla="*/ 432510 w 1438289"/>
                <a:gd name="connsiteY30" fmla="*/ 542750 h 1386825"/>
                <a:gd name="connsiteX31" fmla="*/ 371089 w 1438289"/>
                <a:gd name="connsiteY31" fmla="*/ 478643 h 1386825"/>
                <a:gd name="connsiteX32" fmla="*/ 391562 w 1438289"/>
                <a:gd name="connsiteY32" fmla="*/ 425221 h 1386825"/>
                <a:gd name="connsiteX33" fmla="*/ 596301 w 1438289"/>
                <a:gd name="connsiteY33" fmla="*/ 179477 h 1386825"/>
                <a:gd name="connsiteX34" fmla="*/ 647486 w 1438289"/>
                <a:gd name="connsiteY34" fmla="*/ 158108 h 1386825"/>
                <a:gd name="connsiteX35" fmla="*/ 1132310 w 1438289"/>
                <a:gd name="connsiteY35" fmla="*/ 0 h 1386825"/>
                <a:gd name="connsiteX36" fmla="*/ 1259938 w 1438289"/>
                <a:gd name="connsiteY36" fmla="*/ 126486 h 1386825"/>
                <a:gd name="connsiteX37" fmla="*/ 1132310 w 1438289"/>
                <a:gd name="connsiteY37" fmla="*/ 252972 h 1386825"/>
                <a:gd name="connsiteX38" fmla="*/ 1004682 w 1438289"/>
                <a:gd name="connsiteY38" fmla="*/ 126486 h 1386825"/>
                <a:gd name="connsiteX39" fmla="*/ 1132310 w 1438289"/>
                <a:gd name="connsiteY39" fmla="*/ 0 h 13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8289" h="1386825">
                  <a:moveTo>
                    <a:pt x="647486" y="158108"/>
                  </a:moveTo>
                  <a:cubicBezTo>
                    <a:pt x="944357" y="158108"/>
                    <a:pt x="944357" y="158108"/>
                    <a:pt x="944357" y="158108"/>
                  </a:cubicBezTo>
                  <a:cubicBezTo>
                    <a:pt x="944357" y="158108"/>
                    <a:pt x="1138859" y="307691"/>
                    <a:pt x="1159333" y="318376"/>
                  </a:cubicBezTo>
                  <a:cubicBezTo>
                    <a:pt x="1159333" y="500012"/>
                    <a:pt x="1159333" y="500012"/>
                    <a:pt x="1159333" y="500012"/>
                  </a:cubicBezTo>
                  <a:cubicBezTo>
                    <a:pt x="1374309" y="500012"/>
                    <a:pt x="1374309" y="500012"/>
                    <a:pt x="1374309" y="500012"/>
                  </a:cubicBezTo>
                  <a:cubicBezTo>
                    <a:pt x="1394783" y="500012"/>
                    <a:pt x="1405019" y="510696"/>
                    <a:pt x="1415256" y="521381"/>
                  </a:cubicBezTo>
                  <a:cubicBezTo>
                    <a:pt x="1445967" y="542750"/>
                    <a:pt x="1445967" y="585488"/>
                    <a:pt x="1415256" y="617541"/>
                  </a:cubicBezTo>
                  <a:cubicBezTo>
                    <a:pt x="1405019" y="628226"/>
                    <a:pt x="1394783" y="628226"/>
                    <a:pt x="1374309" y="638910"/>
                  </a:cubicBezTo>
                  <a:cubicBezTo>
                    <a:pt x="1108148" y="638910"/>
                    <a:pt x="1108148" y="638910"/>
                    <a:pt x="1108148" y="638910"/>
                  </a:cubicBezTo>
                  <a:cubicBezTo>
                    <a:pt x="1026253" y="628226"/>
                    <a:pt x="1026253" y="564119"/>
                    <a:pt x="1026253" y="564119"/>
                  </a:cubicBezTo>
                  <a:cubicBezTo>
                    <a:pt x="1026253" y="446590"/>
                    <a:pt x="1026253" y="446590"/>
                    <a:pt x="1026253" y="446590"/>
                  </a:cubicBezTo>
                  <a:cubicBezTo>
                    <a:pt x="872698" y="638910"/>
                    <a:pt x="872698" y="638910"/>
                    <a:pt x="872698" y="638910"/>
                  </a:cubicBezTo>
                  <a:cubicBezTo>
                    <a:pt x="1016016" y="788493"/>
                    <a:pt x="1016016" y="788493"/>
                    <a:pt x="1016016" y="788493"/>
                  </a:cubicBezTo>
                  <a:cubicBezTo>
                    <a:pt x="1016016" y="788493"/>
                    <a:pt x="1046727" y="820547"/>
                    <a:pt x="1026253" y="895338"/>
                  </a:cubicBezTo>
                  <a:cubicBezTo>
                    <a:pt x="934120" y="1322718"/>
                    <a:pt x="934120" y="1322718"/>
                    <a:pt x="934120" y="1322718"/>
                  </a:cubicBezTo>
                  <a:cubicBezTo>
                    <a:pt x="934120" y="1365456"/>
                    <a:pt x="893172" y="1386825"/>
                    <a:pt x="862461" y="1386825"/>
                  </a:cubicBezTo>
                  <a:cubicBezTo>
                    <a:pt x="811277" y="1386825"/>
                    <a:pt x="780566" y="1354772"/>
                    <a:pt x="780566" y="1312034"/>
                  </a:cubicBezTo>
                  <a:cubicBezTo>
                    <a:pt x="780566" y="1301349"/>
                    <a:pt x="780566" y="1290665"/>
                    <a:pt x="780566" y="1290665"/>
                  </a:cubicBezTo>
                  <a:cubicBezTo>
                    <a:pt x="862461" y="927392"/>
                    <a:pt x="862461" y="927392"/>
                    <a:pt x="862461" y="927392"/>
                  </a:cubicBezTo>
                  <a:cubicBezTo>
                    <a:pt x="667960" y="735071"/>
                    <a:pt x="667960" y="735071"/>
                    <a:pt x="667960" y="735071"/>
                  </a:cubicBezTo>
                  <a:cubicBezTo>
                    <a:pt x="504169" y="927392"/>
                    <a:pt x="504169" y="927392"/>
                    <a:pt x="504169" y="927392"/>
                  </a:cubicBezTo>
                  <a:cubicBezTo>
                    <a:pt x="504169" y="927392"/>
                    <a:pt x="483695" y="959445"/>
                    <a:pt x="412036" y="959445"/>
                  </a:cubicBezTo>
                  <a:cubicBezTo>
                    <a:pt x="74217" y="959445"/>
                    <a:pt x="74217" y="959445"/>
                    <a:pt x="74217" y="959445"/>
                  </a:cubicBezTo>
                  <a:cubicBezTo>
                    <a:pt x="43507" y="959445"/>
                    <a:pt x="12796" y="938076"/>
                    <a:pt x="2559" y="895338"/>
                  </a:cubicBezTo>
                  <a:cubicBezTo>
                    <a:pt x="-7678" y="852600"/>
                    <a:pt x="12796" y="809862"/>
                    <a:pt x="63980" y="799178"/>
                  </a:cubicBezTo>
                  <a:cubicBezTo>
                    <a:pt x="63980" y="799178"/>
                    <a:pt x="74217" y="799178"/>
                    <a:pt x="84454" y="799178"/>
                  </a:cubicBezTo>
                  <a:cubicBezTo>
                    <a:pt x="360852" y="799178"/>
                    <a:pt x="360852" y="799178"/>
                    <a:pt x="360852" y="799178"/>
                  </a:cubicBezTo>
                  <a:cubicBezTo>
                    <a:pt x="780566" y="286322"/>
                    <a:pt x="780566" y="286322"/>
                    <a:pt x="780566" y="286322"/>
                  </a:cubicBezTo>
                  <a:cubicBezTo>
                    <a:pt x="678197" y="286322"/>
                    <a:pt x="678197" y="286322"/>
                    <a:pt x="678197" y="286322"/>
                  </a:cubicBezTo>
                  <a:cubicBezTo>
                    <a:pt x="483695" y="521381"/>
                    <a:pt x="483695" y="521381"/>
                    <a:pt x="483695" y="521381"/>
                  </a:cubicBezTo>
                  <a:cubicBezTo>
                    <a:pt x="473458" y="532065"/>
                    <a:pt x="452984" y="542750"/>
                    <a:pt x="432510" y="542750"/>
                  </a:cubicBezTo>
                  <a:cubicBezTo>
                    <a:pt x="401799" y="542750"/>
                    <a:pt x="371089" y="510696"/>
                    <a:pt x="371089" y="478643"/>
                  </a:cubicBezTo>
                  <a:cubicBezTo>
                    <a:pt x="371089" y="457274"/>
                    <a:pt x="381325" y="435905"/>
                    <a:pt x="391562" y="425221"/>
                  </a:cubicBezTo>
                  <a:cubicBezTo>
                    <a:pt x="596301" y="179477"/>
                    <a:pt x="596301" y="179477"/>
                    <a:pt x="596301" y="179477"/>
                  </a:cubicBezTo>
                  <a:cubicBezTo>
                    <a:pt x="616775" y="168793"/>
                    <a:pt x="627012" y="158108"/>
                    <a:pt x="647486" y="158108"/>
                  </a:cubicBezTo>
                  <a:close/>
                  <a:moveTo>
                    <a:pt x="1132310" y="0"/>
                  </a:moveTo>
                  <a:cubicBezTo>
                    <a:pt x="1202797" y="0"/>
                    <a:pt x="1259938" y="56630"/>
                    <a:pt x="1259938" y="126486"/>
                  </a:cubicBezTo>
                  <a:cubicBezTo>
                    <a:pt x="1259938" y="196342"/>
                    <a:pt x="1202797" y="252972"/>
                    <a:pt x="1132310" y="252972"/>
                  </a:cubicBezTo>
                  <a:cubicBezTo>
                    <a:pt x="1061823" y="252972"/>
                    <a:pt x="1004682" y="196342"/>
                    <a:pt x="1004682" y="126486"/>
                  </a:cubicBezTo>
                  <a:cubicBezTo>
                    <a:pt x="1004682" y="56630"/>
                    <a:pt x="1061823" y="0"/>
                    <a:pt x="113231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53" tIns="34277" rIns="68553" bIns="34277" anchor="ctr">
              <a:noAutofit/>
            </a:bodyPr>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grpSp>
      <p:sp>
        <p:nvSpPr>
          <p:cNvPr id="9" name="PA-022112"/>
          <p:cNvSpPr txBox="1"/>
          <p:nvPr>
            <p:custDataLst>
              <p:tags r:id="rId11"/>
            </p:custDataLst>
          </p:nvPr>
        </p:nvSpPr>
        <p:spPr>
          <a:xfrm>
            <a:off x="4207824" y="1863638"/>
            <a:ext cx="7160413" cy="810260"/>
          </a:xfrm>
          <a:prstGeom prst="rect">
            <a:avLst/>
          </a:prstGeom>
          <a:noFill/>
          <a:ln>
            <a:noFill/>
          </a:ln>
        </p:spPr>
        <p:txBody>
          <a:bodyPr wrap="square" rtlCol="0">
            <a:sp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我国已初步建立了有一定规模和技术水准的</a:t>
            </a:r>
            <a:r>
              <a:rPr kumimoji="0" lang="zh-CN" altLang="en-US" sz="1800" b="0" i="0" u="sng"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工业体系</a:t>
            </a:r>
            <a:r>
              <a:rPr kumimoji="0" lang="zh-CN" altLang="en-US" sz="18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，为社会主义现代化建设奠定了物质技术基础</a:t>
            </a:r>
            <a:endParaRPr kumimoji="0" lang="zh-CN" altLang="en-US" sz="18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13" name="PA-022116"/>
          <p:cNvSpPr/>
          <p:nvPr>
            <p:custDataLst>
              <p:tags r:id="rId12"/>
            </p:custDataLst>
          </p:nvPr>
        </p:nvSpPr>
        <p:spPr>
          <a:xfrm>
            <a:off x="826764" y="2958938"/>
            <a:ext cx="1660041" cy="774159"/>
          </a:xfrm>
          <a:prstGeom prst="homePlate">
            <a:avLst>
              <a:gd name="adj" fmla="val 2359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15" name="PA-022118"/>
          <p:cNvSpPr txBox="1"/>
          <p:nvPr>
            <p:custDataLst>
              <p:tags r:id="rId13"/>
            </p:custDataLst>
          </p:nvPr>
        </p:nvSpPr>
        <p:spPr>
          <a:xfrm>
            <a:off x="794865" y="3068845"/>
            <a:ext cx="1660041" cy="52322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十年间</a:t>
            </a:r>
            <a:endParaRPr kumimoji="0" lang="zh-CN" altLang="en-US" sz="2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10" name="PA-022117"/>
          <p:cNvSpPr/>
          <p:nvPr>
            <p:custDataLst>
              <p:tags r:id="rId14"/>
            </p:custDataLst>
          </p:nvPr>
        </p:nvSpPr>
        <p:spPr>
          <a:xfrm>
            <a:off x="2436848" y="2959189"/>
            <a:ext cx="300157" cy="774159"/>
          </a:xfrm>
          <a:prstGeom prst="chevron">
            <a:avLst>
              <a:gd name="adj" fmla="val 6268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grpSp>
        <p:nvGrpSpPr>
          <p:cNvPr id="11" name="PA-022111"/>
          <p:cNvGrpSpPr/>
          <p:nvPr>
            <p:custDataLst>
              <p:tags r:id="rId15"/>
            </p:custDataLst>
          </p:nvPr>
        </p:nvGrpSpPr>
        <p:grpSpPr>
          <a:xfrm>
            <a:off x="2737437" y="2862483"/>
            <a:ext cx="1220533" cy="967660"/>
            <a:chOff x="3980638" y="2561961"/>
            <a:chExt cx="1803669" cy="1429982"/>
          </a:xfrm>
          <a:solidFill>
            <a:srgbClr val="B40000"/>
          </a:solidFill>
        </p:grpSpPr>
        <p:sp>
          <p:nvSpPr>
            <p:cNvPr id="12" name="PA-7"/>
            <p:cNvSpPr>
              <a:spLocks noEditPoints="1"/>
            </p:cNvSpPr>
            <p:nvPr>
              <p:custDataLst>
                <p:tags r:id="rId16"/>
              </p:custDataLst>
            </p:nvPr>
          </p:nvSpPr>
          <p:spPr bwMode="auto">
            <a:xfrm rot="1500569">
              <a:off x="5254900" y="2686964"/>
              <a:ext cx="529407" cy="544679"/>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grpFill/>
            <a:ln>
              <a:noFill/>
            </a:ln>
          </p:spPr>
          <p:txBody>
            <a:bodyPr vert="horz" wrap="square" lIns="91404" tIns="45702" rIns="91404" bIns="45702" numCol="1" anchor="t" anchorCtr="0" compatLnSpc="1"/>
            <a:p>
              <a:pPr marL="0" marR="0" lvl="0" indent="0" algn="ctr" defTabSz="914400" rtl="0" eaLnBrk="1" fontAlgn="auto" latinLnBrk="0" hangingPunct="1">
                <a:lnSpc>
                  <a:spcPct val="100000"/>
                </a:lnSpc>
                <a:spcBef>
                  <a:spcPts val="0"/>
                </a:spcBef>
                <a:spcAft>
                  <a:spcPts val="0"/>
                </a:spcAft>
                <a:buClrTx/>
                <a:buSzTx/>
                <a:buFontTx/>
                <a:buNone/>
                <a:defRPr/>
              </a:pPr>
              <a:endParaRPr kumimoji="0" lang="en-AU"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16" name="PA-任意多边形 64"/>
            <p:cNvSpPr>
              <a:spLocks noChangeArrowheads="1"/>
            </p:cNvSpPr>
            <p:nvPr>
              <p:custDataLst>
                <p:tags r:id="rId17"/>
              </p:custDataLst>
            </p:nvPr>
          </p:nvSpPr>
          <p:spPr bwMode="auto">
            <a:xfrm>
              <a:off x="3980638" y="2561961"/>
              <a:ext cx="1483048" cy="1429982"/>
            </a:xfrm>
            <a:custGeom>
              <a:avLst/>
              <a:gdLst>
                <a:gd name="connsiteX0" fmla="*/ 647486 w 1438289"/>
                <a:gd name="connsiteY0" fmla="*/ 158108 h 1386825"/>
                <a:gd name="connsiteX1" fmla="*/ 944357 w 1438289"/>
                <a:gd name="connsiteY1" fmla="*/ 158108 h 1386825"/>
                <a:gd name="connsiteX2" fmla="*/ 1159333 w 1438289"/>
                <a:gd name="connsiteY2" fmla="*/ 318376 h 1386825"/>
                <a:gd name="connsiteX3" fmla="*/ 1159333 w 1438289"/>
                <a:gd name="connsiteY3" fmla="*/ 500012 h 1386825"/>
                <a:gd name="connsiteX4" fmla="*/ 1374309 w 1438289"/>
                <a:gd name="connsiteY4" fmla="*/ 500012 h 1386825"/>
                <a:gd name="connsiteX5" fmla="*/ 1415256 w 1438289"/>
                <a:gd name="connsiteY5" fmla="*/ 521381 h 1386825"/>
                <a:gd name="connsiteX6" fmla="*/ 1415256 w 1438289"/>
                <a:gd name="connsiteY6" fmla="*/ 617541 h 1386825"/>
                <a:gd name="connsiteX7" fmla="*/ 1374309 w 1438289"/>
                <a:gd name="connsiteY7" fmla="*/ 638910 h 1386825"/>
                <a:gd name="connsiteX8" fmla="*/ 1108148 w 1438289"/>
                <a:gd name="connsiteY8" fmla="*/ 638910 h 1386825"/>
                <a:gd name="connsiteX9" fmla="*/ 1026253 w 1438289"/>
                <a:gd name="connsiteY9" fmla="*/ 564119 h 1386825"/>
                <a:gd name="connsiteX10" fmla="*/ 1026253 w 1438289"/>
                <a:gd name="connsiteY10" fmla="*/ 446590 h 1386825"/>
                <a:gd name="connsiteX11" fmla="*/ 872698 w 1438289"/>
                <a:gd name="connsiteY11" fmla="*/ 638910 h 1386825"/>
                <a:gd name="connsiteX12" fmla="*/ 1016016 w 1438289"/>
                <a:gd name="connsiteY12" fmla="*/ 788493 h 1386825"/>
                <a:gd name="connsiteX13" fmla="*/ 1026253 w 1438289"/>
                <a:gd name="connsiteY13" fmla="*/ 895338 h 1386825"/>
                <a:gd name="connsiteX14" fmla="*/ 934120 w 1438289"/>
                <a:gd name="connsiteY14" fmla="*/ 1322718 h 1386825"/>
                <a:gd name="connsiteX15" fmla="*/ 862461 w 1438289"/>
                <a:gd name="connsiteY15" fmla="*/ 1386825 h 1386825"/>
                <a:gd name="connsiteX16" fmla="*/ 780566 w 1438289"/>
                <a:gd name="connsiteY16" fmla="*/ 1312034 h 1386825"/>
                <a:gd name="connsiteX17" fmla="*/ 780566 w 1438289"/>
                <a:gd name="connsiteY17" fmla="*/ 1290665 h 1386825"/>
                <a:gd name="connsiteX18" fmla="*/ 862461 w 1438289"/>
                <a:gd name="connsiteY18" fmla="*/ 927392 h 1386825"/>
                <a:gd name="connsiteX19" fmla="*/ 667960 w 1438289"/>
                <a:gd name="connsiteY19" fmla="*/ 735071 h 1386825"/>
                <a:gd name="connsiteX20" fmla="*/ 504169 w 1438289"/>
                <a:gd name="connsiteY20" fmla="*/ 927392 h 1386825"/>
                <a:gd name="connsiteX21" fmla="*/ 412036 w 1438289"/>
                <a:gd name="connsiteY21" fmla="*/ 959445 h 1386825"/>
                <a:gd name="connsiteX22" fmla="*/ 74217 w 1438289"/>
                <a:gd name="connsiteY22" fmla="*/ 959445 h 1386825"/>
                <a:gd name="connsiteX23" fmla="*/ 2559 w 1438289"/>
                <a:gd name="connsiteY23" fmla="*/ 895338 h 1386825"/>
                <a:gd name="connsiteX24" fmla="*/ 63980 w 1438289"/>
                <a:gd name="connsiteY24" fmla="*/ 799178 h 1386825"/>
                <a:gd name="connsiteX25" fmla="*/ 84454 w 1438289"/>
                <a:gd name="connsiteY25" fmla="*/ 799178 h 1386825"/>
                <a:gd name="connsiteX26" fmla="*/ 360852 w 1438289"/>
                <a:gd name="connsiteY26" fmla="*/ 799178 h 1386825"/>
                <a:gd name="connsiteX27" fmla="*/ 780566 w 1438289"/>
                <a:gd name="connsiteY27" fmla="*/ 286322 h 1386825"/>
                <a:gd name="connsiteX28" fmla="*/ 678197 w 1438289"/>
                <a:gd name="connsiteY28" fmla="*/ 286322 h 1386825"/>
                <a:gd name="connsiteX29" fmla="*/ 483695 w 1438289"/>
                <a:gd name="connsiteY29" fmla="*/ 521381 h 1386825"/>
                <a:gd name="connsiteX30" fmla="*/ 432510 w 1438289"/>
                <a:gd name="connsiteY30" fmla="*/ 542750 h 1386825"/>
                <a:gd name="connsiteX31" fmla="*/ 371089 w 1438289"/>
                <a:gd name="connsiteY31" fmla="*/ 478643 h 1386825"/>
                <a:gd name="connsiteX32" fmla="*/ 391562 w 1438289"/>
                <a:gd name="connsiteY32" fmla="*/ 425221 h 1386825"/>
                <a:gd name="connsiteX33" fmla="*/ 596301 w 1438289"/>
                <a:gd name="connsiteY33" fmla="*/ 179477 h 1386825"/>
                <a:gd name="connsiteX34" fmla="*/ 647486 w 1438289"/>
                <a:gd name="connsiteY34" fmla="*/ 158108 h 1386825"/>
                <a:gd name="connsiteX35" fmla="*/ 1132310 w 1438289"/>
                <a:gd name="connsiteY35" fmla="*/ 0 h 1386825"/>
                <a:gd name="connsiteX36" fmla="*/ 1259938 w 1438289"/>
                <a:gd name="connsiteY36" fmla="*/ 126486 h 1386825"/>
                <a:gd name="connsiteX37" fmla="*/ 1132310 w 1438289"/>
                <a:gd name="connsiteY37" fmla="*/ 252972 h 1386825"/>
                <a:gd name="connsiteX38" fmla="*/ 1004682 w 1438289"/>
                <a:gd name="connsiteY38" fmla="*/ 126486 h 1386825"/>
                <a:gd name="connsiteX39" fmla="*/ 1132310 w 1438289"/>
                <a:gd name="connsiteY39" fmla="*/ 0 h 13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8289" h="1386825">
                  <a:moveTo>
                    <a:pt x="647486" y="158108"/>
                  </a:moveTo>
                  <a:cubicBezTo>
                    <a:pt x="944357" y="158108"/>
                    <a:pt x="944357" y="158108"/>
                    <a:pt x="944357" y="158108"/>
                  </a:cubicBezTo>
                  <a:cubicBezTo>
                    <a:pt x="944357" y="158108"/>
                    <a:pt x="1138859" y="307691"/>
                    <a:pt x="1159333" y="318376"/>
                  </a:cubicBezTo>
                  <a:cubicBezTo>
                    <a:pt x="1159333" y="500012"/>
                    <a:pt x="1159333" y="500012"/>
                    <a:pt x="1159333" y="500012"/>
                  </a:cubicBezTo>
                  <a:cubicBezTo>
                    <a:pt x="1374309" y="500012"/>
                    <a:pt x="1374309" y="500012"/>
                    <a:pt x="1374309" y="500012"/>
                  </a:cubicBezTo>
                  <a:cubicBezTo>
                    <a:pt x="1394783" y="500012"/>
                    <a:pt x="1405019" y="510696"/>
                    <a:pt x="1415256" y="521381"/>
                  </a:cubicBezTo>
                  <a:cubicBezTo>
                    <a:pt x="1445967" y="542750"/>
                    <a:pt x="1445967" y="585488"/>
                    <a:pt x="1415256" y="617541"/>
                  </a:cubicBezTo>
                  <a:cubicBezTo>
                    <a:pt x="1405019" y="628226"/>
                    <a:pt x="1394783" y="628226"/>
                    <a:pt x="1374309" y="638910"/>
                  </a:cubicBezTo>
                  <a:cubicBezTo>
                    <a:pt x="1108148" y="638910"/>
                    <a:pt x="1108148" y="638910"/>
                    <a:pt x="1108148" y="638910"/>
                  </a:cubicBezTo>
                  <a:cubicBezTo>
                    <a:pt x="1026253" y="628226"/>
                    <a:pt x="1026253" y="564119"/>
                    <a:pt x="1026253" y="564119"/>
                  </a:cubicBezTo>
                  <a:cubicBezTo>
                    <a:pt x="1026253" y="446590"/>
                    <a:pt x="1026253" y="446590"/>
                    <a:pt x="1026253" y="446590"/>
                  </a:cubicBezTo>
                  <a:cubicBezTo>
                    <a:pt x="872698" y="638910"/>
                    <a:pt x="872698" y="638910"/>
                    <a:pt x="872698" y="638910"/>
                  </a:cubicBezTo>
                  <a:cubicBezTo>
                    <a:pt x="1016016" y="788493"/>
                    <a:pt x="1016016" y="788493"/>
                    <a:pt x="1016016" y="788493"/>
                  </a:cubicBezTo>
                  <a:cubicBezTo>
                    <a:pt x="1016016" y="788493"/>
                    <a:pt x="1046727" y="820547"/>
                    <a:pt x="1026253" y="895338"/>
                  </a:cubicBezTo>
                  <a:cubicBezTo>
                    <a:pt x="934120" y="1322718"/>
                    <a:pt x="934120" y="1322718"/>
                    <a:pt x="934120" y="1322718"/>
                  </a:cubicBezTo>
                  <a:cubicBezTo>
                    <a:pt x="934120" y="1365456"/>
                    <a:pt x="893172" y="1386825"/>
                    <a:pt x="862461" y="1386825"/>
                  </a:cubicBezTo>
                  <a:cubicBezTo>
                    <a:pt x="811277" y="1386825"/>
                    <a:pt x="780566" y="1354772"/>
                    <a:pt x="780566" y="1312034"/>
                  </a:cubicBezTo>
                  <a:cubicBezTo>
                    <a:pt x="780566" y="1301349"/>
                    <a:pt x="780566" y="1290665"/>
                    <a:pt x="780566" y="1290665"/>
                  </a:cubicBezTo>
                  <a:cubicBezTo>
                    <a:pt x="862461" y="927392"/>
                    <a:pt x="862461" y="927392"/>
                    <a:pt x="862461" y="927392"/>
                  </a:cubicBezTo>
                  <a:cubicBezTo>
                    <a:pt x="667960" y="735071"/>
                    <a:pt x="667960" y="735071"/>
                    <a:pt x="667960" y="735071"/>
                  </a:cubicBezTo>
                  <a:cubicBezTo>
                    <a:pt x="504169" y="927392"/>
                    <a:pt x="504169" y="927392"/>
                    <a:pt x="504169" y="927392"/>
                  </a:cubicBezTo>
                  <a:cubicBezTo>
                    <a:pt x="504169" y="927392"/>
                    <a:pt x="483695" y="959445"/>
                    <a:pt x="412036" y="959445"/>
                  </a:cubicBezTo>
                  <a:cubicBezTo>
                    <a:pt x="74217" y="959445"/>
                    <a:pt x="74217" y="959445"/>
                    <a:pt x="74217" y="959445"/>
                  </a:cubicBezTo>
                  <a:cubicBezTo>
                    <a:pt x="43507" y="959445"/>
                    <a:pt x="12796" y="938076"/>
                    <a:pt x="2559" y="895338"/>
                  </a:cubicBezTo>
                  <a:cubicBezTo>
                    <a:pt x="-7678" y="852600"/>
                    <a:pt x="12796" y="809862"/>
                    <a:pt x="63980" y="799178"/>
                  </a:cubicBezTo>
                  <a:cubicBezTo>
                    <a:pt x="63980" y="799178"/>
                    <a:pt x="74217" y="799178"/>
                    <a:pt x="84454" y="799178"/>
                  </a:cubicBezTo>
                  <a:cubicBezTo>
                    <a:pt x="360852" y="799178"/>
                    <a:pt x="360852" y="799178"/>
                    <a:pt x="360852" y="799178"/>
                  </a:cubicBezTo>
                  <a:cubicBezTo>
                    <a:pt x="780566" y="286322"/>
                    <a:pt x="780566" y="286322"/>
                    <a:pt x="780566" y="286322"/>
                  </a:cubicBezTo>
                  <a:cubicBezTo>
                    <a:pt x="678197" y="286322"/>
                    <a:pt x="678197" y="286322"/>
                    <a:pt x="678197" y="286322"/>
                  </a:cubicBezTo>
                  <a:cubicBezTo>
                    <a:pt x="483695" y="521381"/>
                    <a:pt x="483695" y="521381"/>
                    <a:pt x="483695" y="521381"/>
                  </a:cubicBezTo>
                  <a:cubicBezTo>
                    <a:pt x="473458" y="532065"/>
                    <a:pt x="452984" y="542750"/>
                    <a:pt x="432510" y="542750"/>
                  </a:cubicBezTo>
                  <a:cubicBezTo>
                    <a:pt x="401799" y="542750"/>
                    <a:pt x="371089" y="510696"/>
                    <a:pt x="371089" y="478643"/>
                  </a:cubicBezTo>
                  <a:cubicBezTo>
                    <a:pt x="371089" y="457274"/>
                    <a:pt x="381325" y="435905"/>
                    <a:pt x="391562" y="425221"/>
                  </a:cubicBezTo>
                  <a:cubicBezTo>
                    <a:pt x="596301" y="179477"/>
                    <a:pt x="596301" y="179477"/>
                    <a:pt x="596301" y="179477"/>
                  </a:cubicBezTo>
                  <a:cubicBezTo>
                    <a:pt x="616775" y="168793"/>
                    <a:pt x="627012" y="158108"/>
                    <a:pt x="647486" y="158108"/>
                  </a:cubicBezTo>
                  <a:close/>
                  <a:moveTo>
                    <a:pt x="1132310" y="0"/>
                  </a:moveTo>
                  <a:cubicBezTo>
                    <a:pt x="1202797" y="0"/>
                    <a:pt x="1259938" y="56630"/>
                    <a:pt x="1259938" y="126486"/>
                  </a:cubicBezTo>
                  <a:cubicBezTo>
                    <a:pt x="1259938" y="196342"/>
                    <a:pt x="1202797" y="252972"/>
                    <a:pt x="1132310" y="252972"/>
                  </a:cubicBezTo>
                  <a:cubicBezTo>
                    <a:pt x="1061823" y="252972"/>
                    <a:pt x="1004682" y="196342"/>
                    <a:pt x="1004682" y="126486"/>
                  </a:cubicBezTo>
                  <a:cubicBezTo>
                    <a:pt x="1004682" y="56630"/>
                    <a:pt x="1061823" y="0"/>
                    <a:pt x="113231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53" tIns="34277" rIns="68553" bIns="34277" anchor="ctr">
              <a:noAutofit/>
            </a:bodyPr>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grpSp>
      <p:sp>
        <p:nvSpPr>
          <p:cNvPr id="19" name="PA-022112"/>
          <p:cNvSpPr txBox="1"/>
          <p:nvPr>
            <p:custDataLst>
              <p:tags r:id="rId18"/>
            </p:custDataLst>
          </p:nvPr>
        </p:nvSpPr>
        <p:spPr>
          <a:xfrm>
            <a:off x="4207824" y="3119046"/>
            <a:ext cx="7160413" cy="450850"/>
          </a:xfrm>
          <a:prstGeom prst="rect">
            <a:avLst/>
          </a:prstGeom>
          <a:noFill/>
          <a:ln>
            <a:noFill/>
          </a:ln>
        </p:spPr>
        <p:txBody>
          <a:bodyPr wrap="square" rtlCol="0">
            <a:spAutoFit/>
          </a:bodyPr>
          <a:lstStyle>
            <a:defPPr>
              <a:defRPr lang="zh-CN"/>
            </a:defPPr>
            <a:lvl1pPr>
              <a:defRPr sz="16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我国</a:t>
            </a:r>
            <a:r>
              <a:rPr kumimoji="0" lang="zh-CN" altLang="en-US" sz="1800" b="0" i="0" u="sng"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农业</a:t>
            </a:r>
            <a:r>
              <a:rPr kumimoji="0" lang="zh-CN" altLang="en-US" sz="18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的基本建设和技术改造开始大规模展开，并逐渐收到成效</a:t>
            </a:r>
            <a:endParaRPr kumimoji="0" lang="zh-CN" altLang="en-US" sz="18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20" name="圆角矩形 36"/>
          <p:cNvSpPr/>
          <p:nvPr/>
        </p:nvSpPr>
        <p:spPr>
          <a:xfrm>
            <a:off x="826765" y="4209711"/>
            <a:ext cx="10287438" cy="1616056"/>
          </a:xfrm>
          <a:prstGeom prst="roundRect">
            <a:avLst>
              <a:gd name="adj" fmla="val 3955"/>
            </a:avLst>
          </a:prstGeom>
          <a:noFill/>
          <a:ln w="63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85" b="0" i="0" u="none" strike="noStrike" kern="120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矩形 20"/>
          <p:cNvSpPr/>
          <p:nvPr/>
        </p:nvSpPr>
        <p:spPr>
          <a:xfrm>
            <a:off x="1015449" y="4304590"/>
            <a:ext cx="9883031" cy="1424940"/>
          </a:xfrm>
          <a:prstGeom prst="rect">
            <a:avLst/>
          </a:prstGeom>
        </p:spPr>
        <p:txBody>
          <a:bodyPr wrap="square" lIns="105571" tIns="52784" rIns="105571" bIns="52784">
            <a:spAutoFit/>
          </a:bodyPr>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200"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科学技术事业</a:t>
            </a:r>
            <a:r>
              <a:rPr kumimoji="0" lang="zh-CN" altLang="en-US" sz="2200"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也取得了显著的成绩，大庆油田的建成和</a:t>
            </a:r>
            <a:r>
              <a:rPr kumimoji="0" lang="zh-CN" altLang="en-US" sz="2200"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“两弹一星”的升空，奠定了大国地位</a:t>
            </a:r>
            <a:r>
              <a:rPr kumimoji="0" lang="zh-CN" altLang="en-US" sz="2200"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，与世界强国比肩而立，有力打破了超级大国的核垄断和核讹诈，提高了中国的国际地位。</a:t>
            </a:r>
            <a:endParaRPr kumimoji="0" lang="zh-CN" altLang="en-US" sz="2200"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47" presetClass="entr" presetSubtype="0" fill="hold" grpId="0" nodeType="withEffect">
                                      <p:stCondLst>
                                        <p:cond delay="0"/>
                                      </p:stCondLst>
                                      <p:childTnLst>
                                        <p:set>
                                          <p:cBhvr>
                                            <p:cTn id="18" dur="500"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ppt_x</p:attrName>
                                            </p:attrNameLst>
                                          </p:cBhvr>
                                          <p:tavLst>
                                            <p:tav tm="0">
                                              <p:val>
                                                <p:strVal val="#ppt_x-#ppt_w*1.125000"/>
                                              </p:val>
                                            </p:tav>
                                            <p:tav tm="100000">
                                              <p:val>
                                                <p:strVal val="#ppt_x"/>
                                              </p:val>
                                            </p:tav>
                                          </p:tavLst>
                                        </p:anim>
                                        <p:animEffect transition="in" filter="wipe(right)">
                                          <p:cBhvr>
                                            <p:cTn id="26" dur="500"/>
                                            <p:tgtEl>
                                              <p:spTgt spid="7"/>
                                            </p:tgtEl>
                                          </p:cBhvr>
                                        </p:animEffect>
                                      </p:childTnLst>
                                    </p:cTn>
                                  </p:par>
                                </p:childTnLst>
                              </p:cTn>
                            </p:par>
                            <p:par>
                              <p:cTn id="27" fill="hold">
                                <p:stCondLst>
                                  <p:cond delay="1500"/>
                                </p:stCondLst>
                                <p:childTnLst>
                                  <p:par>
                                    <p:cTn id="28" presetID="2" presetClass="entr" presetSubtype="8" decel="100000" fill="hold" nodeType="afterEffect">
                                      <p:stCondLst>
                                        <p:cond delay="0"/>
                                      </p:stCondLst>
                                      <p:childTnLst>
                                        <p:set>
                                          <p:cBhvr>
                                            <p:cTn id="29" dur="500"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500"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47" presetClass="entr" presetSubtype="0" fill="hold" grpId="0" nodeType="withEffect">
                                      <p:stCondLst>
                                        <p:cond delay="0"/>
                                      </p:stCondLst>
                                      <p:childTnLst>
                                        <p:set>
                                          <p:cBhvr>
                                            <p:cTn id="41" dur="500"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2" presetClass="entr" presetSubtype="1" fill="hold" grpId="0" nodeType="afterEffect">
                                      <p:stCondLst>
                                        <p:cond delay="0"/>
                                      </p:stCondLst>
                                      <p:childTnLst>
                                        <p:set>
                                          <p:cBhvr>
                                            <p:cTn id="47" dur="500"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500"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2" presetClass="entr" presetSubtype="1"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P spid="7" grpId="0" bldLvl="0" animBg="1"/>
          <p:bldP spid="9" grpId="0"/>
          <p:bldP spid="13" grpId="0" bldLvl="0" animBg="1"/>
          <p:bldP spid="15" grpId="0"/>
          <p:bldP spid="19" grpId="0"/>
          <p:bldP spid="20" grpId="0" bldLvl="0" animBg="1"/>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47" presetClass="entr" presetSubtype="0" fill="hold" grpId="0" nodeType="withEffect">
                                      <p:stCondLst>
                                        <p:cond delay="0"/>
                                      </p:stCondLst>
                                      <p:childTnLst>
                                        <p:set>
                                          <p:cBhvr>
                                            <p:cTn id="18" dur="500"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ppt_x</p:attrName>
                                            </p:attrNameLst>
                                          </p:cBhvr>
                                          <p:tavLst>
                                            <p:tav tm="0">
                                              <p:val>
                                                <p:strVal val="#ppt_x-#ppt_w*1.125000"/>
                                              </p:val>
                                            </p:tav>
                                            <p:tav tm="100000">
                                              <p:val>
                                                <p:strVal val="#ppt_x"/>
                                              </p:val>
                                            </p:tav>
                                          </p:tavLst>
                                        </p:anim>
                                        <p:animEffect transition="in" filter="wipe(right)">
                                          <p:cBhvr>
                                            <p:cTn id="26" dur="500"/>
                                            <p:tgtEl>
                                              <p:spTgt spid="7"/>
                                            </p:tgtEl>
                                          </p:cBhvr>
                                        </p:animEffect>
                                      </p:childTnLst>
                                    </p:cTn>
                                  </p:par>
                                </p:childTnLst>
                              </p:cTn>
                            </p:par>
                            <p:par>
                              <p:cTn id="27" fill="hold">
                                <p:stCondLst>
                                  <p:cond delay="1500"/>
                                </p:stCondLst>
                                <p:childTnLst>
                                  <p:par>
                                    <p:cTn id="28" presetID="2" presetClass="entr" presetSubtype="8" decel="100000" fill="hold" nodeType="afterEffect">
                                      <p:stCondLst>
                                        <p:cond delay="0"/>
                                      </p:stCondLst>
                                      <p:childTnLst>
                                        <p:set>
                                          <p:cBhvr>
                                            <p:cTn id="29" dur="500"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500"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47" presetClass="entr" presetSubtype="0" fill="hold" grpId="0" nodeType="withEffect">
                                      <p:stCondLst>
                                        <p:cond delay="0"/>
                                      </p:stCondLst>
                                      <p:childTnLst>
                                        <p:set>
                                          <p:cBhvr>
                                            <p:cTn id="41" dur="500"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2" presetClass="entr" presetSubtype="1" fill="hold" grpId="0" nodeType="afterEffect">
                                      <p:stCondLst>
                                        <p:cond delay="0"/>
                                      </p:stCondLst>
                                      <p:childTnLst>
                                        <p:set>
                                          <p:cBhvr>
                                            <p:cTn id="47" dur="500"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500"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2" presetClass="entr" presetSubtype="1"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P spid="7" grpId="0" bldLvl="0" animBg="1"/>
          <p:bldP spid="9" grpId="0"/>
          <p:bldP spid="13" grpId="0" bldLvl="0" animBg="1"/>
          <p:bldP spid="15" grpId="0"/>
          <p:bldP spid="19" grpId="0"/>
          <p:bldP spid="20" grpId="0" bldLvl="0" animBg="1"/>
          <p:bldP spid="21"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社会主义革命和建设时期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grpSp>
        <p:nvGrpSpPr>
          <p:cNvPr id="2" name="Group 4"/>
          <p:cNvGrpSpPr>
            <a:grpSpLocks noChangeAspect="1"/>
          </p:cNvGrpSpPr>
          <p:nvPr/>
        </p:nvGrpSpPr>
        <p:grpSpPr bwMode="auto">
          <a:xfrm>
            <a:off x="1017205" y="1819984"/>
            <a:ext cx="1062509" cy="992370"/>
            <a:chOff x="3500" y="1216"/>
            <a:chExt cx="1939" cy="1811"/>
          </a:xfrm>
        </p:grpSpPr>
        <p:sp>
          <p:nvSpPr>
            <p:cNvPr id="3" name="AutoShape 3"/>
            <p:cNvSpPr>
              <a:spLocks noChangeAspect="1" noChangeArrowheads="1" noTextEdit="1"/>
            </p:cNvSpPr>
            <p:nvPr/>
          </p:nvSpPr>
          <p:spPr bwMode="auto">
            <a:xfrm>
              <a:off x="3500" y="1216"/>
              <a:ext cx="1939" cy="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5" name="Oval 5"/>
            <p:cNvSpPr>
              <a:spLocks noChangeArrowheads="1"/>
            </p:cNvSpPr>
            <p:nvPr/>
          </p:nvSpPr>
          <p:spPr bwMode="auto">
            <a:xfrm>
              <a:off x="3628" y="1216"/>
              <a:ext cx="427" cy="430"/>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6" name="Freeform 6"/>
            <p:cNvSpPr/>
            <p:nvPr/>
          </p:nvSpPr>
          <p:spPr bwMode="auto">
            <a:xfrm>
              <a:off x="3495" y="1687"/>
              <a:ext cx="1055" cy="1336"/>
            </a:xfrm>
            <a:custGeom>
              <a:avLst/>
              <a:gdLst>
                <a:gd name="T0" fmla="*/ 206 w 230"/>
                <a:gd name="T1" fmla="*/ 0 h 292"/>
                <a:gd name="T2" fmla="*/ 123 w 230"/>
                <a:gd name="T3" fmla="*/ 0 h 292"/>
                <a:gd name="T4" fmla="*/ 99 w 230"/>
                <a:gd name="T5" fmla="*/ 0 h 292"/>
                <a:gd name="T6" fmla="*/ 76 w 230"/>
                <a:gd name="T7" fmla="*/ 25 h 292"/>
                <a:gd name="T8" fmla="*/ 53 w 230"/>
                <a:gd name="T9" fmla="*/ 0 h 292"/>
                <a:gd name="T10" fmla="*/ 29 w 230"/>
                <a:gd name="T11" fmla="*/ 0 h 292"/>
                <a:gd name="T12" fmla="*/ 23 w 230"/>
                <a:gd name="T13" fmla="*/ 0 h 292"/>
                <a:gd name="T14" fmla="*/ 0 w 230"/>
                <a:gd name="T15" fmla="*/ 25 h 292"/>
                <a:gd name="T16" fmla="*/ 0 w 230"/>
                <a:gd name="T17" fmla="*/ 135 h 292"/>
                <a:gd name="T18" fmla="*/ 23 w 230"/>
                <a:gd name="T19" fmla="*/ 160 h 292"/>
                <a:gd name="T20" fmla="*/ 29 w 230"/>
                <a:gd name="T21" fmla="*/ 159 h 292"/>
                <a:gd name="T22" fmla="*/ 29 w 230"/>
                <a:gd name="T23" fmla="*/ 197 h 292"/>
                <a:gd name="T24" fmla="*/ 29 w 230"/>
                <a:gd name="T25" fmla="*/ 267 h 292"/>
                <a:gd name="T26" fmla="*/ 53 w 230"/>
                <a:gd name="T27" fmla="*/ 292 h 292"/>
                <a:gd name="T28" fmla="*/ 76 w 230"/>
                <a:gd name="T29" fmla="*/ 267 h 292"/>
                <a:gd name="T30" fmla="*/ 100 w 230"/>
                <a:gd name="T31" fmla="*/ 292 h 292"/>
                <a:gd name="T32" fmla="*/ 123 w 230"/>
                <a:gd name="T33" fmla="*/ 267 h 292"/>
                <a:gd name="T34" fmla="*/ 123 w 230"/>
                <a:gd name="T35" fmla="*/ 197 h 292"/>
                <a:gd name="T36" fmla="*/ 123 w 230"/>
                <a:gd name="T37" fmla="*/ 156 h 292"/>
                <a:gd name="T38" fmla="*/ 123 w 230"/>
                <a:gd name="T39" fmla="*/ 47 h 292"/>
                <a:gd name="T40" fmla="*/ 206 w 230"/>
                <a:gd name="T41" fmla="*/ 47 h 292"/>
                <a:gd name="T42" fmla="*/ 230 w 230"/>
                <a:gd name="T43" fmla="*/ 24 h 292"/>
                <a:gd name="T44" fmla="*/ 206 w 230"/>
                <a:gd name="T4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292">
                  <a:moveTo>
                    <a:pt x="206" y="0"/>
                  </a:moveTo>
                  <a:cubicBezTo>
                    <a:pt x="123" y="0"/>
                    <a:pt x="123" y="0"/>
                    <a:pt x="123" y="0"/>
                  </a:cubicBezTo>
                  <a:cubicBezTo>
                    <a:pt x="99" y="0"/>
                    <a:pt x="99" y="0"/>
                    <a:pt x="99" y="0"/>
                  </a:cubicBezTo>
                  <a:cubicBezTo>
                    <a:pt x="76" y="25"/>
                    <a:pt x="76" y="25"/>
                    <a:pt x="76" y="25"/>
                  </a:cubicBezTo>
                  <a:cubicBezTo>
                    <a:pt x="53" y="0"/>
                    <a:pt x="53" y="0"/>
                    <a:pt x="53" y="0"/>
                  </a:cubicBezTo>
                  <a:cubicBezTo>
                    <a:pt x="29" y="0"/>
                    <a:pt x="29" y="0"/>
                    <a:pt x="29" y="0"/>
                  </a:cubicBezTo>
                  <a:cubicBezTo>
                    <a:pt x="29" y="0"/>
                    <a:pt x="25" y="0"/>
                    <a:pt x="23" y="0"/>
                  </a:cubicBezTo>
                  <a:cubicBezTo>
                    <a:pt x="10" y="0"/>
                    <a:pt x="0" y="11"/>
                    <a:pt x="0" y="25"/>
                  </a:cubicBezTo>
                  <a:cubicBezTo>
                    <a:pt x="0" y="135"/>
                    <a:pt x="0" y="135"/>
                    <a:pt x="0" y="135"/>
                  </a:cubicBezTo>
                  <a:cubicBezTo>
                    <a:pt x="0" y="149"/>
                    <a:pt x="10" y="160"/>
                    <a:pt x="23" y="160"/>
                  </a:cubicBezTo>
                  <a:cubicBezTo>
                    <a:pt x="25" y="160"/>
                    <a:pt x="27" y="160"/>
                    <a:pt x="29" y="159"/>
                  </a:cubicBezTo>
                  <a:cubicBezTo>
                    <a:pt x="29" y="197"/>
                    <a:pt x="29" y="197"/>
                    <a:pt x="29" y="197"/>
                  </a:cubicBezTo>
                  <a:cubicBezTo>
                    <a:pt x="29" y="267"/>
                    <a:pt x="29" y="267"/>
                    <a:pt x="29" y="267"/>
                  </a:cubicBezTo>
                  <a:cubicBezTo>
                    <a:pt x="29" y="281"/>
                    <a:pt x="40" y="292"/>
                    <a:pt x="53" y="292"/>
                  </a:cubicBezTo>
                  <a:cubicBezTo>
                    <a:pt x="66" y="292"/>
                    <a:pt x="76" y="281"/>
                    <a:pt x="76" y="267"/>
                  </a:cubicBezTo>
                  <a:cubicBezTo>
                    <a:pt x="76" y="281"/>
                    <a:pt x="87" y="292"/>
                    <a:pt x="100" y="292"/>
                  </a:cubicBezTo>
                  <a:cubicBezTo>
                    <a:pt x="113" y="292"/>
                    <a:pt x="123" y="281"/>
                    <a:pt x="123" y="267"/>
                  </a:cubicBezTo>
                  <a:cubicBezTo>
                    <a:pt x="123" y="197"/>
                    <a:pt x="123" y="197"/>
                    <a:pt x="123" y="197"/>
                  </a:cubicBezTo>
                  <a:cubicBezTo>
                    <a:pt x="123" y="156"/>
                    <a:pt x="123" y="156"/>
                    <a:pt x="123" y="156"/>
                  </a:cubicBezTo>
                  <a:cubicBezTo>
                    <a:pt x="123" y="47"/>
                    <a:pt x="123" y="47"/>
                    <a:pt x="123" y="47"/>
                  </a:cubicBezTo>
                  <a:cubicBezTo>
                    <a:pt x="206" y="47"/>
                    <a:pt x="206" y="47"/>
                    <a:pt x="206" y="47"/>
                  </a:cubicBezTo>
                  <a:cubicBezTo>
                    <a:pt x="219" y="47"/>
                    <a:pt x="230" y="37"/>
                    <a:pt x="230" y="24"/>
                  </a:cubicBezTo>
                  <a:cubicBezTo>
                    <a:pt x="230" y="11"/>
                    <a:pt x="219" y="0"/>
                    <a:pt x="206"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7" name="Freeform 7"/>
            <p:cNvSpPr/>
            <p:nvPr/>
          </p:nvSpPr>
          <p:spPr bwMode="auto">
            <a:xfrm>
              <a:off x="4476" y="1390"/>
              <a:ext cx="963" cy="1052"/>
            </a:xfrm>
            <a:custGeom>
              <a:avLst/>
              <a:gdLst>
                <a:gd name="T0" fmla="*/ 195 w 210"/>
                <a:gd name="T1" fmla="*/ 21 h 230"/>
                <a:gd name="T2" fmla="*/ 193 w 210"/>
                <a:gd name="T3" fmla="*/ 21 h 230"/>
                <a:gd name="T4" fmla="*/ 112 w 210"/>
                <a:gd name="T5" fmla="*/ 21 h 230"/>
                <a:gd name="T6" fmla="*/ 114 w 210"/>
                <a:gd name="T7" fmla="*/ 15 h 230"/>
                <a:gd name="T8" fmla="*/ 99 w 210"/>
                <a:gd name="T9" fmla="*/ 0 h 230"/>
                <a:gd name="T10" fmla="*/ 74 w 210"/>
                <a:gd name="T11" fmla="*/ 0 h 230"/>
                <a:gd name="T12" fmla="*/ 60 w 210"/>
                <a:gd name="T13" fmla="*/ 15 h 230"/>
                <a:gd name="T14" fmla="*/ 61 w 210"/>
                <a:gd name="T15" fmla="*/ 21 h 230"/>
                <a:gd name="T16" fmla="*/ 15 w 210"/>
                <a:gd name="T17" fmla="*/ 21 h 230"/>
                <a:gd name="T18" fmla="*/ 0 w 210"/>
                <a:gd name="T19" fmla="*/ 31 h 230"/>
                <a:gd name="T20" fmla="*/ 0 w 210"/>
                <a:gd name="T21" fmla="*/ 32 h 230"/>
                <a:gd name="T22" fmla="*/ 15 w 210"/>
                <a:gd name="T23" fmla="*/ 42 h 230"/>
                <a:gd name="T24" fmla="*/ 193 w 210"/>
                <a:gd name="T25" fmla="*/ 42 h 230"/>
                <a:gd name="T26" fmla="*/ 193 w 210"/>
                <a:gd name="T27" fmla="*/ 210 h 230"/>
                <a:gd name="T28" fmla="*/ 15 w 210"/>
                <a:gd name="T29" fmla="*/ 210 h 230"/>
                <a:gd name="T30" fmla="*/ 0 w 210"/>
                <a:gd name="T31" fmla="*/ 219 h 230"/>
                <a:gd name="T32" fmla="*/ 0 w 210"/>
                <a:gd name="T33" fmla="*/ 221 h 230"/>
                <a:gd name="T34" fmla="*/ 15 w 210"/>
                <a:gd name="T35" fmla="*/ 230 h 230"/>
                <a:gd name="T36" fmla="*/ 193 w 210"/>
                <a:gd name="T37" fmla="*/ 230 h 230"/>
                <a:gd name="T38" fmla="*/ 195 w 210"/>
                <a:gd name="T39" fmla="*/ 230 h 230"/>
                <a:gd name="T40" fmla="*/ 210 w 210"/>
                <a:gd name="T41" fmla="*/ 230 h 230"/>
                <a:gd name="T42" fmla="*/ 210 w 210"/>
                <a:gd name="T43" fmla="*/ 221 h 230"/>
                <a:gd name="T44" fmla="*/ 210 w 210"/>
                <a:gd name="T45" fmla="*/ 219 h 230"/>
                <a:gd name="T46" fmla="*/ 210 w 210"/>
                <a:gd name="T47" fmla="*/ 32 h 230"/>
                <a:gd name="T48" fmla="*/ 210 w 210"/>
                <a:gd name="T49" fmla="*/ 31 h 230"/>
                <a:gd name="T50" fmla="*/ 210 w 210"/>
                <a:gd name="T51" fmla="*/ 21 h 230"/>
                <a:gd name="T52" fmla="*/ 195 w 210"/>
                <a:gd name="T53" fmla="*/ 2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230">
                  <a:moveTo>
                    <a:pt x="195" y="21"/>
                  </a:moveTo>
                  <a:cubicBezTo>
                    <a:pt x="193" y="21"/>
                    <a:pt x="193" y="21"/>
                    <a:pt x="193" y="21"/>
                  </a:cubicBezTo>
                  <a:cubicBezTo>
                    <a:pt x="112" y="21"/>
                    <a:pt x="112" y="21"/>
                    <a:pt x="112" y="21"/>
                  </a:cubicBezTo>
                  <a:cubicBezTo>
                    <a:pt x="113" y="19"/>
                    <a:pt x="114" y="17"/>
                    <a:pt x="114" y="15"/>
                  </a:cubicBezTo>
                  <a:cubicBezTo>
                    <a:pt x="114" y="7"/>
                    <a:pt x="107" y="0"/>
                    <a:pt x="99" y="0"/>
                  </a:cubicBezTo>
                  <a:cubicBezTo>
                    <a:pt x="74" y="0"/>
                    <a:pt x="74" y="0"/>
                    <a:pt x="74" y="0"/>
                  </a:cubicBezTo>
                  <a:cubicBezTo>
                    <a:pt x="66" y="0"/>
                    <a:pt x="60" y="7"/>
                    <a:pt x="60" y="15"/>
                  </a:cubicBezTo>
                  <a:cubicBezTo>
                    <a:pt x="60" y="17"/>
                    <a:pt x="60" y="19"/>
                    <a:pt x="61" y="21"/>
                  </a:cubicBezTo>
                  <a:cubicBezTo>
                    <a:pt x="15" y="21"/>
                    <a:pt x="15" y="21"/>
                    <a:pt x="15" y="21"/>
                  </a:cubicBezTo>
                  <a:cubicBezTo>
                    <a:pt x="7" y="21"/>
                    <a:pt x="0" y="26"/>
                    <a:pt x="0" y="31"/>
                  </a:cubicBezTo>
                  <a:cubicBezTo>
                    <a:pt x="0" y="32"/>
                    <a:pt x="0" y="32"/>
                    <a:pt x="0" y="32"/>
                  </a:cubicBezTo>
                  <a:cubicBezTo>
                    <a:pt x="0" y="38"/>
                    <a:pt x="7" y="42"/>
                    <a:pt x="15" y="42"/>
                  </a:cubicBezTo>
                  <a:cubicBezTo>
                    <a:pt x="193" y="42"/>
                    <a:pt x="193" y="42"/>
                    <a:pt x="193" y="42"/>
                  </a:cubicBezTo>
                  <a:cubicBezTo>
                    <a:pt x="193" y="210"/>
                    <a:pt x="193" y="210"/>
                    <a:pt x="193" y="210"/>
                  </a:cubicBezTo>
                  <a:cubicBezTo>
                    <a:pt x="15" y="210"/>
                    <a:pt x="15" y="210"/>
                    <a:pt x="15" y="210"/>
                  </a:cubicBezTo>
                  <a:cubicBezTo>
                    <a:pt x="7" y="210"/>
                    <a:pt x="0" y="214"/>
                    <a:pt x="0" y="219"/>
                  </a:cubicBezTo>
                  <a:cubicBezTo>
                    <a:pt x="0" y="221"/>
                    <a:pt x="0" y="221"/>
                    <a:pt x="0" y="221"/>
                  </a:cubicBezTo>
                  <a:cubicBezTo>
                    <a:pt x="0" y="226"/>
                    <a:pt x="7" y="230"/>
                    <a:pt x="15" y="230"/>
                  </a:cubicBezTo>
                  <a:cubicBezTo>
                    <a:pt x="193" y="230"/>
                    <a:pt x="193" y="230"/>
                    <a:pt x="193" y="230"/>
                  </a:cubicBezTo>
                  <a:cubicBezTo>
                    <a:pt x="195" y="230"/>
                    <a:pt x="195" y="230"/>
                    <a:pt x="195" y="230"/>
                  </a:cubicBezTo>
                  <a:cubicBezTo>
                    <a:pt x="210" y="230"/>
                    <a:pt x="210" y="230"/>
                    <a:pt x="210" y="230"/>
                  </a:cubicBezTo>
                  <a:cubicBezTo>
                    <a:pt x="210" y="221"/>
                    <a:pt x="210" y="221"/>
                    <a:pt x="210" y="221"/>
                  </a:cubicBezTo>
                  <a:cubicBezTo>
                    <a:pt x="210" y="219"/>
                    <a:pt x="210" y="219"/>
                    <a:pt x="210" y="219"/>
                  </a:cubicBezTo>
                  <a:cubicBezTo>
                    <a:pt x="210" y="32"/>
                    <a:pt x="210" y="32"/>
                    <a:pt x="210" y="32"/>
                  </a:cubicBezTo>
                  <a:cubicBezTo>
                    <a:pt x="210" y="31"/>
                    <a:pt x="210" y="31"/>
                    <a:pt x="210" y="31"/>
                  </a:cubicBezTo>
                  <a:cubicBezTo>
                    <a:pt x="210" y="21"/>
                    <a:pt x="210" y="21"/>
                    <a:pt x="210" y="21"/>
                  </a:cubicBezTo>
                  <a:lnTo>
                    <a:pt x="195" y="2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8" name="Freeform 8"/>
            <p:cNvSpPr/>
            <p:nvPr/>
          </p:nvSpPr>
          <p:spPr bwMode="auto">
            <a:xfrm>
              <a:off x="4545" y="2478"/>
              <a:ext cx="706" cy="476"/>
            </a:xfrm>
            <a:custGeom>
              <a:avLst/>
              <a:gdLst>
                <a:gd name="T0" fmla="*/ 149 w 154"/>
                <a:gd name="T1" fmla="*/ 82 h 104"/>
                <a:gd name="T2" fmla="*/ 87 w 154"/>
                <a:gd name="T3" fmla="*/ 5 h 104"/>
                <a:gd name="T4" fmla="*/ 78 w 154"/>
                <a:gd name="T5" fmla="*/ 0 h 104"/>
                <a:gd name="T6" fmla="*/ 78 w 154"/>
                <a:gd name="T7" fmla="*/ 0 h 104"/>
                <a:gd name="T8" fmla="*/ 77 w 154"/>
                <a:gd name="T9" fmla="*/ 0 h 104"/>
                <a:gd name="T10" fmla="*/ 76 w 154"/>
                <a:gd name="T11" fmla="*/ 0 h 104"/>
                <a:gd name="T12" fmla="*/ 76 w 154"/>
                <a:gd name="T13" fmla="*/ 0 h 104"/>
                <a:gd name="T14" fmla="*/ 67 w 154"/>
                <a:gd name="T15" fmla="*/ 5 h 104"/>
                <a:gd name="T16" fmla="*/ 4 w 154"/>
                <a:gd name="T17" fmla="*/ 82 h 104"/>
                <a:gd name="T18" fmla="*/ 6 w 154"/>
                <a:gd name="T19" fmla="*/ 100 h 104"/>
                <a:gd name="T20" fmla="*/ 24 w 154"/>
                <a:gd name="T21" fmla="*/ 98 h 104"/>
                <a:gd name="T22" fmla="*/ 77 w 154"/>
                <a:gd name="T23" fmla="*/ 32 h 104"/>
                <a:gd name="T24" fmla="*/ 130 w 154"/>
                <a:gd name="T25" fmla="*/ 98 h 104"/>
                <a:gd name="T26" fmla="*/ 148 w 154"/>
                <a:gd name="T27" fmla="*/ 100 h 104"/>
                <a:gd name="T28" fmla="*/ 149 w 154"/>
                <a:gd name="T2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104">
                  <a:moveTo>
                    <a:pt x="149" y="82"/>
                  </a:moveTo>
                  <a:cubicBezTo>
                    <a:pt x="87" y="5"/>
                    <a:pt x="87" y="5"/>
                    <a:pt x="87" y="5"/>
                  </a:cubicBezTo>
                  <a:cubicBezTo>
                    <a:pt x="84" y="2"/>
                    <a:pt x="81" y="0"/>
                    <a:pt x="78" y="0"/>
                  </a:cubicBezTo>
                  <a:cubicBezTo>
                    <a:pt x="78" y="0"/>
                    <a:pt x="78" y="0"/>
                    <a:pt x="78" y="0"/>
                  </a:cubicBezTo>
                  <a:cubicBezTo>
                    <a:pt x="77" y="0"/>
                    <a:pt x="77" y="0"/>
                    <a:pt x="77" y="0"/>
                  </a:cubicBezTo>
                  <a:cubicBezTo>
                    <a:pt x="76" y="0"/>
                    <a:pt x="76" y="0"/>
                    <a:pt x="76" y="0"/>
                  </a:cubicBezTo>
                  <a:cubicBezTo>
                    <a:pt x="76" y="0"/>
                    <a:pt x="76" y="0"/>
                    <a:pt x="76" y="0"/>
                  </a:cubicBezTo>
                  <a:cubicBezTo>
                    <a:pt x="72" y="0"/>
                    <a:pt x="69" y="2"/>
                    <a:pt x="67" y="5"/>
                  </a:cubicBezTo>
                  <a:cubicBezTo>
                    <a:pt x="4" y="82"/>
                    <a:pt x="4" y="82"/>
                    <a:pt x="4" y="82"/>
                  </a:cubicBezTo>
                  <a:cubicBezTo>
                    <a:pt x="0" y="88"/>
                    <a:pt x="0" y="96"/>
                    <a:pt x="6" y="100"/>
                  </a:cubicBezTo>
                  <a:cubicBezTo>
                    <a:pt x="11" y="104"/>
                    <a:pt x="19" y="103"/>
                    <a:pt x="24" y="98"/>
                  </a:cubicBezTo>
                  <a:cubicBezTo>
                    <a:pt x="77" y="32"/>
                    <a:pt x="77" y="32"/>
                    <a:pt x="77" y="32"/>
                  </a:cubicBezTo>
                  <a:cubicBezTo>
                    <a:pt x="130" y="98"/>
                    <a:pt x="130" y="98"/>
                    <a:pt x="130" y="98"/>
                  </a:cubicBezTo>
                  <a:cubicBezTo>
                    <a:pt x="134" y="103"/>
                    <a:pt x="142" y="104"/>
                    <a:pt x="148" y="100"/>
                  </a:cubicBezTo>
                  <a:cubicBezTo>
                    <a:pt x="153" y="96"/>
                    <a:pt x="154" y="88"/>
                    <a:pt x="149" y="8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9" name="矩形 8"/>
          <p:cNvSpPr/>
          <p:nvPr/>
        </p:nvSpPr>
        <p:spPr>
          <a:xfrm>
            <a:off x="2112697" y="1916053"/>
            <a:ext cx="9295531" cy="769441"/>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1966</a:t>
            </a:r>
            <a:r>
              <a:rPr kumimoji="0" lang="zh-CN" altLang="en-US" sz="22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年，一场长达</a:t>
            </a:r>
            <a:r>
              <a:rPr kumimoji="0" lang="en-US" altLang="zh-CN" sz="22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10</a:t>
            </a:r>
            <a:r>
              <a:rPr kumimoji="0" lang="zh-CN" altLang="en-US" sz="22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年之久的文化大革命和全面内乱，给党和人民造成了严重的灾难。</a:t>
            </a:r>
            <a:endParaRPr kumimoji="0" lang="en-US" altLang="zh-CN" sz="22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10" name="Line 106"/>
          <p:cNvSpPr>
            <a:spLocks noChangeShapeType="1"/>
          </p:cNvSpPr>
          <p:nvPr/>
        </p:nvSpPr>
        <p:spPr bwMode="auto">
          <a:xfrm flipH="1">
            <a:off x="2216156" y="2754654"/>
            <a:ext cx="8996454" cy="0"/>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23" name="矩形 22"/>
          <p:cNvSpPr/>
          <p:nvPr/>
        </p:nvSpPr>
        <p:spPr>
          <a:xfrm>
            <a:off x="1014465" y="3068255"/>
            <a:ext cx="6991295" cy="2598420"/>
          </a:xfrm>
          <a:prstGeom prst="rect">
            <a:avLst/>
          </a:prstGeom>
        </p:spPr>
        <p:txBody>
          <a:bodyPr wrap="square" lIns="105571" tIns="52784" rIns="105571" bIns="52784">
            <a:spAutoFit/>
          </a:bodyPr>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然而中国共产党人痛定思痛，一举粉碎了林彪、“四人帮”两个反革命集团。</a:t>
            </a:r>
            <a:r>
              <a:rPr kumimoji="0" lang="en-US" altLang="zh-CN"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1975</a:t>
            </a: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年实行了全面整顿，</a:t>
            </a:r>
            <a:r>
              <a:rPr kumimoji="0" lang="zh-CN" altLang="en-US" sz="18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特别是</a:t>
            </a:r>
            <a:r>
              <a:rPr kumimoji="0" lang="en-US" altLang="zh-CN" sz="18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1978</a:t>
            </a:r>
            <a:r>
              <a:rPr kumimoji="0" lang="zh-CN" altLang="en-US" sz="18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年</a:t>
            </a:r>
            <a:r>
              <a:rPr kumimoji="0" lang="en-US" altLang="zh-CN" sz="18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12</a:t>
            </a:r>
            <a:r>
              <a:rPr kumimoji="0" lang="zh-CN" altLang="en-US" sz="18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月召开的党的十一届三中全会，实现了建国以来中国共产党历史上具有深远意义的伟大转折</a:t>
            </a: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。党在理论上逐渐形成了以邓小平理论和党在社会主义初级阶段的基本路线和基本纲领，在实践上从“文化大革命”灾难中摆脱并成功地走出一条建设中国特色社会主义道路。</a:t>
            </a:r>
            <a:endParaRPr kumimoji="0" lang="en-US" altLang="zh-CN" sz="1800" b="1" i="0" u="none" strike="noStrike" kern="0" cap="none" spc="0" normalizeH="0" baseline="0" noProof="0" dirty="0">
              <a:ln>
                <a:noFill/>
              </a:ln>
              <a:solidFill>
                <a:srgbClr val="E6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941" y="2885370"/>
            <a:ext cx="3498365" cy="397263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anim calcmode="lin" valueType="num">
                                          <p:cBhvr>
                                            <p:cTn id="22" dur="300" fill="hold"/>
                                            <p:tgtEl>
                                              <p:spTgt spid="9"/>
                                            </p:tgtEl>
                                            <p:attrNameLst>
                                              <p:attrName>ppt_x</p:attrName>
                                            </p:attrNameLst>
                                          </p:cBhvr>
                                          <p:tavLst>
                                            <p:tav tm="0">
                                              <p:val>
                                                <p:strVal val="#ppt_x"/>
                                              </p:val>
                                            </p:tav>
                                            <p:tav tm="100000">
                                              <p:val>
                                                <p:strVal val="#ppt_x"/>
                                              </p:val>
                                            </p:tav>
                                          </p:tavLst>
                                        </p:anim>
                                        <p:anim calcmode="lin" valueType="num">
                                          <p:cBhvr>
                                            <p:cTn id="23" dur="300" fill="hold"/>
                                            <p:tgtEl>
                                              <p:spTgt spid="9"/>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ldLvl="0" animBg="1"/>
          <p:bldP spid="2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anim calcmode="lin" valueType="num">
                                          <p:cBhvr>
                                            <p:cTn id="22" dur="300" fill="hold"/>
                                            <p:tgtEl>
                                              <p:spTgt spid="9"/>
                                            </p:tgtEl>
                                            <p:attrNameLst>
                                              <p:attrName>ppt_x</p:attrName>
                                            </p:attrNameLst>
                                          </p:cBhvr>
                                          <p:tavLst>
                                            <p:tav tm="0">
                                              <p:val>
                                                <p:strVal val="#ppt_x"/>
                                              </p:val>
                                            </p:tav>
                                            <p:tav tm="100000">
                                              <p:val>
                                                <p:strVal val="#ppt_x"/>
                                              </p:val>
                                            </p:tav>
                                          </p:tavLst>
                                        </p:anim>
                                        <p:anim calcmode="lin" valueType="num">
                                          <p:cBhvr>
                                            <p:cTn id="23" dur="300" fill="hold"/>
                                            <p:tgtEl>
                                              <p:spTgt spid="9"/>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ldLvl="0" animBg="1"/>
          <p:bldP spid="23"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93410"/>
            <a:ext cx="12192000" cy="454630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76" y="1619721"/>
            <a:ext cx="1047064" cy="994271"/>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7436"/>
          <a:stretch>
            <a:fillRect/>
          </a:stretch>
        </p:blipFill>
        <p:spPr>
          <a:xfrm>
            <a:off x="467360" y="4449445"/>
            <a:ext cx="3623310" cy="231330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 y="-5461"/>
            <a:ext cx="6339640" cy="1801135"/>
          </a:xfrm>
          <a:prstGeom prst="rect">
            <a:avLst/>
          </a:prstGeom>
        </p:spPr>
      </p:pic>
      <p:grpSp>
        <p:nvGrpSpPr>
          <p:cNvPr id="34" name="组合 33"/>
          <p:cNvGrpSpPr/>
          <p:nvPr/>
        </p:nvGrpSpPr>
        <p:grpSpPr>
          <a:xfrm>
            <a:off x="1460506" y="2852729"/>
            <a:ext cx="9270988" cy="1040489"/>
            <a:chOff x="5442904" y="861109"/>
            <a:chExt cx="5788514" cy="1040487"/>
          </a:xfrm>
        </p:grpSpPr>
        <p:sp>
          <p:nvSpPr>
            <p:cNvPr id="35" name="圆角矩形 10"/>
            <p:cNvSpPr/>
            <p:nvPr/>
          </p:nvSpPr>
          <p:spPr>
            <a:xfrm>
              <a:off x="5544649" y="861109"/>
              <a:ext cx="5585025" cy="1040487"/>
            </a:xfrm>
            <a:prstGeom prst="roundRect">
              <a:avLst/>
            </a:prstGeom>
            <a:blipFill>
              <a:blip r:embed="rId6"/>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5442904" y="910322"/>
              <a:ext cx="5788514" cy="7067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rPr>
                <a:t>改革开放和社会主义现代化建设新时期</a:t>
              </a: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endParaRPr>
            </a:p>
          </p:txBody>
        </p:sp>
      </p:grpSp>
      <p:grpSp>
        <p:nvGrpSpPr>
          <p:cNvPr id="37" name="组合 36"/>
          <p:cNvGrpSpPr/>
          <p:nvPr/>
        </p:nvGrpSpPr>
        <p:grpSpPr>
          <a:xfrm>
            <a:off x="4318635" y="1907540"/>
            <a:ext cx="4276090" cy="706755"/>
            <a:chOff x="6092928" y="1029381"/>
            <a:chExt cx="4405003" cy="766534"/>
          </a:xfrm>
        </p:grpSpPr>
        <p:sp>
          <p:nvSpPr>
            <p:cNvPr id="38" name="矩形 37"/>
            <p:cNvSpPr/>
            <p:nvPr/>
          </p:nvSpPr>
          <p:spPr>
            <a:xfrm>
              <a:off x="6558910" y="1029381"/>
              <a:ext cx="2887708" cy="766534"/>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第三部分</a:t>
              </a:r>
              <a:endPar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cxnSp>
          <p:nvCxnSpPr>
            <p:cNvPr id="40" name="直接连接符 39"/>
            <p:cNvCxnSpPr/>
            <p:nvPr/>
          </p:nvCxnSpPr>
          <p:spPr>
            <a:xfrm>
              <a:off x="6092928" y="1674641"/>
              <a:ext cx="44050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7" cstate="screen"/>
          <a:stretch>
            <a:fillRect/>
          </a:stretch>
        </p:blipFill>
        <p:spPr>
          <a:xfrm>
            <a:off x="9041130" y="4824730"/>
            <a:ext cx="2757805" cy="239268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14:bounceEnd="40000">
                                          <p:cBhvr additive="base">
                                            <p:cTn id="11"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0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0000">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14:bounceEnd="40000">
                                          <p:cBhvr additive="base">
                                            <p:cTn id="19" dur="10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ppt_x"/>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1207159" y="1546241"/>
            <a:ext cx="9787635" cy="904240"/>
          </a:xfrm>
          <a:prstGeom prst="rect">
            <a:avLst/>
          </a:prstGeom>
          <a:noFill/>
        </p:spPr>
        <p:txBody>
          <a:bodyPr wrap="square" rtlCol="0">
            <a:spAutoFit/>
          </a:bodyPr>
          <a:p>
            <a:pPr algn="l"/>
            <a:r>
              <a:rPr lang="zh-CN" altLang="en-US" sz="2665" dirty="0">
                <a:solidFill>
                  <a:srgbClr val="5F0F05"/>
                </a:solidFill>
                <a:cs typeface="+mn-ea"/>
                <a:sym typeface="+mn-lt"/>
              </a:rPr>
              <a:t>从1978年十一届三中全会以来，以1992年邓小平南方谈话和党的十四大为界线而分为</a:t>
            </a:r>
            <a:r>
              <a:rPr lang="zh-CN" altLang="en-US" sz="2665" b="1" dirty="0">
                <a:solidFill>
                  <a:srgbClr val="C00000"/>
                </a:solidFill>
                <a:cs typeface="+mn-ea"/>
                <a:sym typeface="+mn-lt"/>
              </a:rPr>
              <a:t>前后两个大的历史阶段</a:t>
            </a:r>
            <a:r>
              <a:rPr lang="zh-CN" altLang="en-US" sz="2665" dirty="0">
                <a:solidFill>
                  <a:srgbClr val="C00000"/>
                </a:solidFill>
                <a:cs typeface="+mn-ea"/>
                <a:sym typeface="+mn-lt"/>
              </a:rPr>
              <a:t>。</a:t>
            </a:r>
            <a:endParaRPr lang="zh-CN" altLang="en-US" sz="2665" dirty="0">
              <a:solidFill>
                <a:srgbClr val="C00000"/>
              </a:solidFill>
              <a:cs typeface="+mn-ea"/>
              <a:sym typeface="+mn-lt"/>
            </a:endParaRPr>
          </a:p>
        </p:txBody>
      </p:sp>
      <p:grpSp>
        <p:nvGrpSpPr>
          <p:cNvPr id="19" name="组合 18"/>
          <p:cNvGrpSpPr/>
          <p:nvPr/>
        </p:nvGrpSpPr>
        <p:grpSpPr>
          <a:xfrm>
            <a:off x="1207157" y="3072637"/>
            <a:ext cx="2817171" cy="2817171"/>
            <a:chOff x="0" y="3474095"/>
            <a:chExt cx="1507677" cy="1507677"/>
          </a:xfrm>
        </p:grpSpPr>
        <p:sp>
          <p:nvSpPr>
            <p:cNvPr id="2" name="矩形: 圆角 16"/>
            <p:cNvSpPr>
              <a:spLocks noChangeAspect="1"/>
            </p:cNvSpPr>
            <p:nvPr/>
          </p:nvSpPr>
          <p:spPr>
            <a:xfrm>
              <a:off x="0" y="3474095"/>
              <a:ext cx="1507677" cy="1507677"/>
            </a:xfrm>
            <a:prstGeom prst="roundRect">
              <a:avLst>
                <a:gd name="adj" fmla="val 50000"/>
              </a:avLst>
            </a:prstGeom>
            <a:solidFill>
              <a:srgbClr val="C0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a:cs typeface="+mn-ea"/>
                <a:sym typeface="+mn-lt"/>
              </a:endParaRPr>
            </a:p>
          </p:txBody>
        </p:sp>
        <p:sp>
          <p:nvSpPr>
            <p:cNvPr id="3" name="Freeform 5"/>
            <p:cNvSpPr>
              <a:spLocks noChangeAspect="1"/>
            </p:cNvSpPr>
            <p:nvPr/>
          </p:nvSpPr>
          <p:spPr bwMode="auto">
            <a:xfrm>
              <a:off x="376918" y="3810933"/>
              <a:ext cx="753839" cy="766550"/>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b="1">
                <a:cs typeface="+mn-ea"/>
                <a:sym typeface="+mn-lt"/>
              </a:endParaRPr>
            </a:p>
          </p:txBody>
        </p:sp>
      </p:grpSp>
      <p:sp>
        <p:nvSpPr>
          <p:cNvPr id="20" name="MH_Other_2"/>
          <p:cNvSpPr/>
          <p:nvPr>
            <p:custDataLst>
              <p:tags r:id="rId5"/>
            </p:custDataLst>
          </p:nvPr>
        </p:nvSpPr>
        <p:spPr>
          <a:xfrm>
            <a:off x="3613232" y="2815682"/>
            <a:ext cx="1701029" cy="1665541"/>
          </a:xfrm>
          <a:prstGeom prst="ellipse">
            <a:avLst/>
          </a:prstGeom>
          <a:solidFill>
            <a:srgbClr val="5F0F05">
              <a:alpha val="65000"/>
            </a:srgbClr>
          </a:solidFill>
          <a:ln w="12700" cap="flat" cmpd="sng" algn="ctr">
            <a:noFill/>
            <a:prstDash val="solid"/>
            <a:miter lim="800000"/>
          </a:ln>
          <a:effectLst/>
        </p:spPr>
        <p:txBody>
          <a:bodyPr anchor="ctr"/>
          <a:p>
            <a:pPr algn="ctr">
              <a:defRPr/>
            </a:pPr>
            <a:r>
              <a:rPr lang="zh-CN" altLang="en-US" sz="2665" b="1" kern="0" dirty="0">
                <a:solidFill>
                  <a:srgbClr val="FFF2CD"/>
                </a:solidFill>
                <a:cs typeface="+mn-ea"/>
                <a:sym typeface="+mn-lt"/>
              </a:rPr>
              <a:t>阶段一</a:t>
            </a:r>
            <a:endParaRPr lang="zh-CN" altLang="en-US" sz="2665" b="1" kern="0" dirty="0">
              <a:solidFill>
                <a:srgbClr val="FFF2CD"/>
              </a:solidFill>
              <a:cs typeface="+mn-ea"/>
              <a:sym typeface="+mn-lt"/>
            </a:endParaRPr>
          </a:p>
        </p:txBody>
      </p:sp>
      <p:sp>
        <p:nvSpPr>
          <p:cNvPr id="5" name="矩形 4"/>
          <p:cNvSpPr/>
          <p:nvPr/>
        </p:nvSpPr>
        <p:spPr>
          <a:xfrm>
            <a:off x="5568498" y="2927461"/>
            <a:ext cx="2320941" cy="379656"/>
          </a:xfrm>
          <a:prstGeom prst="rect">
            <a:avLst/>
          </a:prstGeom>
          <a:noFill/>
        </p:spPr>
        <p:txBody>
          <a:bodyPr wrap="square" rtlCol="0">
            <a:spAutoFit/>
          </a:bodyPr>
          <a:p>
            <a:r>
              <a:rPr lang="zh-CN" altLang="en-US" sz="1865" b="1" dirty="0">
                <a:solidFill>
                  <a:srgbClr val="C00000"/>
                </a:solidFill>
                <a:cs typeface="+mn-ea"/>
                <a:sym typeface="+mn-lt"/>
              </a:rPr>
              <a:t>19</a:t>
            </a:r>
            <a:r>
              <a:rPr lang="en-US" altLang="zh-CN" sz="1865" b="1" dirty="0">
                <a:solidFill>
                  <a:srgbClr val="C00000"/>
                </a:solidFill>
                <a:cs typeface="+mn-ea"/>
                <a:sym typeface="+mn-lt"/>
              </a:rPr>
              <a:t>78</a:t>
            </a:r>
            <a:r>
              <a:rPr lang="zh-CN" altLang="en-US" sz="1865" b="1" dirty="0">
                <a:solidFill>
                  <a:srgbClr val="C00000"/>
                </a:solidFill>
                <a:cs typeface="+mn-ea"/>
                <a:sym typeface="+mn-lt"/>
              </a:rPr>
              <a:t>年－19</a:t>
            </a:r>
            <a:r>
              <a:rPr lang="en-US" altLang="zh-CN" sz="1865" b="1" dirty="0">
                <a:solidFill>
                  <a:srgbClr val="C00000"/>
                </a:solidFill>
                <a:cs typeface="+mn-ea"/>
                <a:sym typeface="+mn-lt"/>
              </a:rPr>
              <a:t>91</a:t>
            </a:r>
            <a:r>
              <a:rPr lang="zh-CN" altLang="en-US" sz="1865" b="1" dirty="0">
                <a:solidFill>
                  <a:srgbClr val="C00000"/>
                </a:solidFill>
                <a:cs typeface="+mn-ea"/>
                <a:sym typeface="+mn-lt"/>
              </a:rPr>
              <a:t>年</a:t>
            </a:r>
            <a:endParaRPr lang="zh-CN" altLang="en-US" sz="1865" b="1" dirty="0">
              <a:solidFill>
                <a:srgbClr val="C00000"/>
              </a:solidFill>
              <a:cs typeface="+mn-ea"/>
              <a:sym typeface="+mn-lt"/>
            </a:endParaRPr>
          </a:p>
        </p:txBody>
      </p:sp>
      <p:grpSp>
        <p:nvGrpSpPr>
          <p:cNvPr id="23" name="组合 22"/>
          <p:cNvGrpSpPr/>
          <p:nvPr/>
        </p:nvGrpSpPr>
        <p:grpSpPr>
          <a:xfrm>
            <a:off x="5568498" y="2927461"/>
            <a:ext cx="5443229" cy="1362099"/>
            <a:chOff x="4176373" y="2195594"/>
            <a:chExt cx="4082422" cy="1021574"/>
          </a:xfrm>
        </p:grpSpPr>
        <p:sp>
          <p:nvSpPr>
            <p:cNvPr id="6" name="矩形 5"/>
            <p:cNvSpPr/>
            <p:nvPr/>
          </p:nvSpPr>
          <p:spPr>
            <a:xfrm>
              <a:off x="4176373" y="2452824"/>
              <a:ext cx="4082422" cy="764344"/>
            </a:xfrm>
            <a:prstGeom prst="rect">
              <a:avLst/>
            </a:prstGeom>
            <a:noFill/>
          </p:spPr>
          <p:txBody>
            <a:bodyPr wrap="square" rtlCol="0">
              <a:spAutoFit/>
            </a:bodyPr>
            <a:p>
              <a:pPr>
                <a:lnSpc>
                  <a:spcPct val="150000"/>
                </a:lnSpc>
              </a:pPr>
              <a:r>
                <a:rPr lang="zh-CN" altLang="en-US" sz="2135" dirty="0">
                  <a:solidFill>
                    <a:srgbClr val="5F0F05"/>
                  </a:solidFill>
                  <a:cs typeface="+mn-ea"/>
                  <a:sym typeface="+mn-lt"/>
                </a:rPr>
                <a:t>拨乱反正与改革开放和现代化建设逐步展开的阶段</a:t>
              </a:r>
              <a:endParaRPr lang="zh-CN" altLang="en-US" sz="2135" dirty="0">
                <a:solidFill>
                  <a:srgbClr val="5F0F05"/>
                </a:solidFill>
                <a:cs typeface="+mn-ea"/>
                <a:sym typeface="+mn-lt"/>
              </a:endParaRPr>
            </a:p>
          </p:txBody>
        </p:sp>
        <p:sp>
          <p:nvSpPr>
            <p:cNvPr id="8" name="矩形 7"/>
            <p:cNvSpPr/>
            <p:nvPr/>
          </p:nvSpPr>
          <p:spPr>
            <a:xfrm>
              <a:off x="4176373" y="2195594"/>
              <a:ext cx="1740706" cy="284742"/>
            </a:xfrm>
            <a:prstGeom prst="rect">
              <a:avLst/>
            </a:prstGeom>
            <a:noFill/>
          </p:spPr>
          <p:txBody>
            <a:bodyPr wrap="square" rtlCol="0">
              <a:spAutoFit/>
            </a:bodyPr>
            <a:p>
              <a:r>
                <a:rPr lang="zh-CN" altLang="en-US" sz="1865" b="1" dirty="0">
                  <a:solidFill>
                    <a:srgbClr val="C00000"/>
                  </a:solidFill>
                  <a:cs typeface="+mn-ea"/>
                  <a:sym typeface="+mn-lt"/>
                </a:rPr>
                <a:t>19</a:t>
              </a:r>
              <a:r>
                <a:rPr lang="en-US" altLang="zh-CN" sz="1865" b="1" dirty="0">
                  <a:solidFill>
                    <a:srgbClr val="C00000"/>
                  </a:solidFill>
                  <a:cs typeface="+mn-ea"/>
                  <a:sym typeface="+mn-lt"/>
                </a:rPr>
                <a:t>78</a:t>
              </a:r>
              <a:r>
                <a:rPr lang="zh-CN" altLang="en-US" sz="1865" b="1" dirty="0">
                  <a:solidFill>
                    <a:srgbClr val="C00000"/>
                  </a:solidFill>
                  <a:cs typeface="+mn-ea"/>
                  <a:sym typeface="+mn-lt"/>
                </a:rPr>
                <a:t>年－19</a:t>
              </a:r>
              <a:r>
                <a:rPr lang="en-US" altLang="zh-CN" sz="1865" b="1" dirty="0">
                  <a:solidFill>
                    <a:srgbClr val="C00000"/>
                  </a:solidFill>
                  <a:cs typeface="+mn-ea"/>
                  <a:sym typeface="+mn-lt"/>
                </a:rPr>
                <a:t>91</a:t>
              </a:r>
              <a:r>
                <a:rPr lang="zh-CN" altLang="en-US" sz="1865" b="1" dirty="0">
                  <a:solidFill>
                    <a:srgbClr val="C00000"/>
                  </a:solidFill>
                  <a:cs typeface="+mn-ea"/>
                  <a:sym typeface="+mn-lt"/>
                </a:rPr>
                <a:t>年</a:t>
              </a:r>
              <a:endParaRPr lang="zh-CN" altLang="en-US" sz="1865" b="1" dirty="0">
                <a:solidFill>
                  <a:srgbClr val="C00000"/>
                </a:solidFill>
                <a:cs typeface="+mn-ea"/>
                <a:sym typeface="+mn-lt"/>
              </a:endParaRPr>
            </a:p>
          </p:txBody>
        </p:sp>
      </p:grpSp>
      <p:sp>
        <p:nvSpPr>
          <p:cNvPr id="22" name="MH_Other_2"/>
          <p:cNvSpPr/>
          <p:nvPr>
            <p:custDataLst>
              <p:tags r:id="rId6"/>
            </p:custDataLst>
          </p:nvPr>
        </p:nvSpPr>
        <p:spPr>
          <a:xfrm>
            <a:off x="3253455" y="4978267"/>
            <a:ext cx="1378605" cy="1349844"/>
          </a:xfrm>
          <a:prstGeom prst="ellipse">
            <a:avLst/>
          </a:prstGeom>
          <a:solidFill>
            <a:srgbClr val="5F0F05">
              <a:alpha val="65000"/>
            </a:srgbClr>
          </a:solidFill>
          <a:ln w="12700" cap="flat" cmpd="sng" algn="ctr">
            <a:noFill/>
            <a:prstDash val="solid"/>
            <a:miter lim="800000"/>
          </a:ln>
          <a:effectLst/>
        </p:spPr>
        <p:txBody>
          <a:bodyPr anchor="ctr"/>
          <a:p>
            <a:pPr algn="ctr">
              <a:defRPr/>
            </a:pPr>
            <a:r>
              <a:rPr lang="zh-CN" altLang="en-US" sz="2665" b="1" kern="0" dirty="0">
                <a:solidFill>
                  <a:srgbClr val="FFF2CD"/>
                </a:solidFill>
                <a:cs typeface="+mn-ea"/>
                <a:sym typeface="+mn-lt"/>
              </a:rPr>
              <a:t>阶段二</a:t>
            </a:r>
            <a:endParaRPr lang="zh-CN" altLang="en-US" sz="2665" b="1" kern="0" dirty="0">
              <a:solidFill>
                <a:srgbClr val="FFF2CD"/>
              </a:solidFill>
              <a:cs typeface="+mn-ea"/>
              <a:sym typeface="+mn-lt"/>
            </a:endParaRPr>
          </a:p>
        </p:txBody>
      </p:sp>
      <p:grpSp>
        <p:nvGrpSpPr>
          <p:cNvPr id="24" name="组合 23"/>
          <p:cNvGrpSpPr/>
          <p:nvPr/>
        </p:nvGrpSpPr>
        <p:grpSpPr>
          <a:xfrm>
            <a:off x="4847862" y="5214802"/>
            <a:ext cx="4548665" cy="868675"/>
            <a:chOff x="3635896" y="3911100"/>
            <a:chExt cx="3411499" cy="651506"/>
          </a:xfrm>
        </p:grpSpPr>
        <p:sp>
          <p:nvSpPr>
            <p:cNvPr id="9" name="矩形 8"/>
            <p:cNvSpPr/>
            <p:nvPr/>
          </p:nvSpPr>
          <p:spPr>
            <a:xfrm>
              <a:off x="3635896" y="4247183"/>
              <a:ext cx="3411499" cy="315423"/>
            </a:xfrm>
            <a:prstGeom prst="rect">
              <a:avLst/>
            </a:prstGeom>
            <a:noFill/>
          </p:spPr>
          <p:txBody>
            <a:bodyPr wrap="square" rtlCol="0">
              <a:spAutoFit/>
            </a:bodyPr>
            <a:p>
              <a:r>
                <a:rPr lang="zh-CN" altLang="en-US" sz="2135" dirty="0">
                  <a:solidFill>
                    <a:srgbClr val="5F0F05"/>
                  </a:solidFill>
                  <a:cs typeface="+mn-ea"/>
                  <a:sym typeface="+mn-lt"/>
                </a:rPr>
                <a:t>改革开放和现代化建设的新阶段</a:t>
              </a:r>
              <a:endParaRPr lang="zh-CN" altLang="en-US" sz="2135" dirty="0">
                <a:solidFill>
                  <a:srgbClr val="5F0F05"/>
                </a:solidFill>
                <a:cs typeface="+mn-ea"/>
                <a:sym typeface="+mn-lt"/>
              </a:endParaRPr>
            </a:p>
          </p:txBody>
        </p:sp>
        <p:sp>
          <p:nvSpPr>
            <p:cNvPr id="10" name="矩形 9"/>
            <p:cNvSpPr/>
            <p:nvPr/>
          </p:nvSpPr>
          <p:spPr>
            <a:xfrm>
              <a:off x="3635896" y="3911100"/>
              <a:ext cx="1826419" cy="283845"/>
            </a:xfrm>
            <a:prstGeom prst="rect">
              <a:avLst/>
            </a:prstGeom>
            <a:noFill/>
          </p:spPr>
          <p:txBody>
            <a:bodyPr wrap="square" rtlCol="0">
              <a:spAutoFit/>
            </a:bodyPr>
            <a:p>
              <a:r>
                <a:rPr lang="zh-CN" altLang="en-US" sz="1865" b="1" dirty="0">
                  <a:solidFill>
                    <a:srgbClr val="C00000"/>
                  </a:solidFill>
                  <a:cs typeface="+mn-ea"/>
                  <a:sym typeface="+mn-lt"/>
                </a:rPr>
                <a:t>19</a:t>
              </a:r>
              <a:r>
                <a:rPr lang="en-US" altLang="zh-CN" sz="1865" b="1" dirty="0">
                  <a:solidFill>
                    <a:srgbClr val="C00000"/>
                  </a:solidFill>
                  <a:cs typeface="+mn-ea"/>
                  <a:sym typeface="+mn-lt"/>
                </a:rPr>
                <a:t>92</a:t>
              </a:r>
              <a:r>
                <a:rPr lang="zh-CN" altLang="en-US" sz="1865" b="1" dirty="0">
                  <a:solidFill>
                    <a:srgbClr val="C00000"/>
                  </a:solidFill>
                  <a:cs typeface="+mn-ea"/>
                  <a:sym typeface="+mn-lt"/>
                </a:rPr>
                <a:t>年至</a:t>
              </a:r>
              <a:r>
                <a:rPr lang="en-US" altLang="zh-CN" sz="1865" b="1" dirty="0">
                  <a:solidFill>
                    <a:srgbClr val="C00000"/>
                  </a:solidFill>
                  <a:cs typeface="+mn-ea"/>
                  <a:sym typeface="+mn-lt"/>
                </a:rPr>
                <a:t>2012</a:t>
              </a:r>
              <a:r>
                <a:rPr lang="zh-CN" altLang="en-US" sz="1865" b="1" dirty="0">
                  <a:solidFill>
                    <a:srgbClr val="C00000"/>
                  </a:solidFill>
                  <a:cs typeface="+mn-ea"/>
                  <a:sym typeface="+mn-lt"/>
                </a:rPr>
                <a:t>年</a:t>
              </a:r>
              <a:endParaRPr lang="zh-CN" altLang="en-US" sz="1865" b="1" dirty="0">
                <a:solidFill>
                  <a:srgbClr val="C00000"/>
                </a:solidFill>
                <a:cs typeface="+mn-ea"/>
                <a:sym typeface="+mn-lt"/>
              </a:endParaRPr>
            </a:p>
          </p:txBody>
        </p:sp>
      </p:gr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6001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6" name="矩形 5"/>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中国共产党第十一次全国代表大会</a:t>
            </a:r>
            <a:endParaRPr lang="zh-CN" altLang="en-US" sz="3735" b="1" dirty="0">
              <a:solidFill>
                <a:srgbClr val="FFF8E6"/>
              </a:solidFill>
              <a:cs typeface="+mn-ea"/>
              <a:sym typeface="+mn-lt"/>
            </a:endParaRPr>
          </a:p>
        </p:txBody>
      </p:sp>
      <p:sp>
        <p:nvSpPr>
          <p:cNvPr id="2" name="矩形 1"/>
          <p:cNvSpPr/>
          <p:nvPr/>
        </p:nvSpPr>
        <p:spPr>
          <a:xfrm>
            <a:off x="1831975" y="3167380"/>
            <a:ext cx="4504055" cy="2553335"/>
          </a:xfrm>
          <a:prstGeom prst="rect">
            <a:avLst/>
          </a:prstGeom>
        </p:spPr>
        <p:txBody>
          <a:bodyPr wrap="square">
            <a:spAutoFit/>
          </a:bodyPr>
          <a:p>
            <a:pPr algn="just" eaLnBrk="1"/>
            <a:r>
              <a:rPr lang="en-US" altLang="zh-CN" sz="1865" dirty="0">
                <a:solidFill>
                  <a:srgbClr val="5F0F05"/>
                </a:solidFill>
                <a:cs typeface="+mn-ea"/>
                <a:sym typeface="+mn-lt"/>
              </a:rPr>
              <a:t>       </a:t>
            </a:r>
            <a:r>
              <a:rPr lang="zh-CN" altLang="en-US" sz="2000" dirty="0">
                <a:solidFill>
                  <a:srgbClr val="5F0F05"/>
                </a:solidFill>
                <a:cs typeface="+mn-ea"/>
                <a:sym typeface="+mn-lt"/>
              </a:rPr>
              <a:t>大会总结了同“四人帮”的斗争，</a:t>
            </a:r>
            <a:r>
              <a:rPr lang="zh-CN" altLang="en-US" sz="2000" b="1" u="sng" dirty="0">
                <a:solidFill>
                  <a:srgbClr val="C00000"/>
                </a:solidFill>
                <a:cs typeface="+mn-ea"/>
                <a:sym typeface="+mn-lt"/>
              </a:rPr>
              <a:t>宣告“文化大革命”已经结束</a:t>
            </a:r>
            <a:r>
              <a:rPr lang="zh-CN" altLang="en-US" sz="2000" u="sng" dirty="0">
                <a:solidFill>
                  <a:srgbClr val="5F0F05"/>
                </a:solidFill>
                <a:cs typeface="+mn-ea"/>
                <a:sym typeface="+mn-lt"/>
              </a:rPr>
              <a:t>，重申在本世纪内把我国建设成为社会主义现代化强国是新时期中国共产党的根本任务。</a:t>
            </a:r>
            <a:endParaRPr lang="en-US" altLang="zh-CN" sz="2000" u="sng" dirty="0">
              <a:solidFill>
                <a:srgbClr val="5F0F05"/>
              </a:solidFill>
              <a:cs typeface="+mn-ea"/>
              <a:sym typeface="+mn-lt"/>
            </a:endParaRPr>
          </a:p>
          <a:p>
            <a:pPr algn="just" eaLnBrk="1"/>
            <a:endParaRPr lang="en-US" altLang="zh-CN" sz="2000" dirty="0">
              <a:solidFill>
                <a:srgbClr val="5F0F05"/>
              </a:solidFill>
              <a:cs typeface="+mn-ea"/>
              <a:sym typeface="+mn-lt"/>
            </a:endParaRPr>
          </a:p>
          <a:p>
            <a:pPr algn="just" eaLnBrk="1"/>
            <a:r>
              <a:rPr lang="zh-CN" altLang="en-US" sz="2000" dirty="0">
                <a:solidFill>
                  <a:srgbClr val="5F0F05"/>
                </a:solidFill>
                <a:cs typeface="+mn-ea"/>
                <a:sym typeface="+mn-lt"/>
              </a:rPr>
              <a:t>      由于当时历史条件的限制</a:t>
            </a:r>
            <a:r>
              <a:rPr lang="zh-CN" altLang="en-US" sz="2000" b="1" dirty="0">
                <a:solidFill>
                  <a:srgbClr val="C00000"/>
                </a:solidFill>
                <a:cs typeface="+mn-ea"/>
                <a:sym typeface="+mn-lt"/>
              </a:rPr>
              <a:t>这次大会未能完成从理论上和中国共产党的指导方针上根本拨乱反正的任务。</a:t>
            </a:r>
            <a:endParaRPr lang="zh-CN" altLang="en-US" sz="2000" b="1" dirty="0">
              <a:solidFill>
                <a:srgbClr val="C00000"/>
              </a:solidFill>
              <a:cs typeface="+mn-ea"/>
              <a:sym typeface="+mn-lt"/>
            </a:endParaRPr>
          </a:p>
        </p:txBody>
      </p:sp>
      <p:pic>
        <p:nvPicPr>
          <p:cNvPr id="5" name="图片 4"/>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800782" y="2602162"/>
            <a:ext cx="3659537" cy="2420016"/>
          </a:xfrm>
          <a:prstGeom prst="rect">
            <a:avLst/>
          </a:prstGeom>
        </p:spPr>
      </p:pic>
      <p:sp>
        <p:nvSpPr>
          <p:cNvPr id="7" name="矩形 6"/>
          <p:cNvSpPr>
            <a:spLocks noChangeAspect="1"/>
          </p:cNvSpPr>
          <p:nvPr/>
        </p:nvSpPr>
        <p:spPr>
          <a:xfrm>
            <a:off x="7786798" y="5269370"/>
            <a:ext cx="3659537"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a:solidFill>
                  <a:srgbClr val="FFF2CD"/>
                </a:solidFill>
                <a:cs typeface="+mn-ea"/>
                <a:sym typeface="+mn-lt"/>
              </a:rPr>
              <a:t>时间：</a:t>
            </a:r>
            <a:r>
              <a:rPr lang="en-US" altLang="zh-CN" sz="1865">
                <a:solidFill>
                  <a:srgbClr val="FFF2CD"/>
                </a:solidFill>
                <a:cs typeface="+mn-ea"/>
                <a:sym typeface="+mn-lt"/>
              </a:rPr>
              <a:t>1977</a:t>
            </a:r>
            <a:r>
              <a:rPr lang="zh-CN" altLang="en-US" sz="1865">
                <a:solidFill>
                  <a:srgbClr val="FFF2CD"/>
                </a:solidFill>
                <a:cs typeface="+mn-ea"/>
                <a:sym typeface="+mn-lt"/>
              </a:rPr>
              <a:t>年</a:t>
            </a:r>
            <a:r>
              <a:rPr lang="en-US" altLang="zh-CN" sz="1865">
                <a:solidFill>
                  <a:srgbClr val="FFF2CD"/>
                </a:solidFill>
                <a:cs typeface="+mn-ea"/>
                <a:sym typeface="+mn-lt"/>
              </a:rPr>
              <a:t>8</a:t>
            </a:r>
            <a:r>
              <a:rPr lang="zh-CN" altLang="en-US" sz="1865">
                <a:solidFill>
                  <a:srgbClr val="FFF2CD"/>
                </a:solidFill>
                <a:cs typeface="+mn-ea"/>
                <a:sym typeface="+mn-lt"/>
              </a:rPr>
              <a:t>月</a:t>
            </a:r>
            <a:r>
              <a:rPr lang="en-US" altLang="zh-CN" sz="1865">
                <a:solidFill>
                  <a:srgbClr val="FFF2CD"/>
                </a:solidFill>
                <a:cs typeface="+mn-ea"/>
                <a:sym typeface="+mn-lt"/>
              </a:rPr>
              <a:t>12</a:t>
            </a:r>
            <a:r>
              <a:rPr lang="zh-CN" altLang="en-US" sz="1865">
                <a:solidFill>
                  <a:srgbClr val="FFF2CD"/>
                </a:solidFill>
                <a:cs typeface="+mn-ea"/>
                <a:sym typeface="+mn-lt"/>
              </a:rPr>
              <a:t>日</a:t>
            </a:r>
            <a:r>
              <a:rPr lang="en-US" altLang="zh-CN" sz="1865">
                <a:solidFill>
                  <a:srgbClr val="FFF2CD"/>
                </a:solidFill>
                <a:cs typeface="+mn-ea"/>
                <a:sym typeface="+mn-lt"/>
              </a:rPr>
              <a:t>-18</a:t>
            </a:r>
            <a:r>
              <a:rPr lang="zh-CN" altLang="en-US" sz="1865">
                <a:solidFill>
                  <a:srgbClr val="FFF2CD"/>
                </a:solidFill>
                <a:cs typeface="+mn-ea"/>
                <a:sym typeface="+mn-lt"/>
              </a:rPr>
              <a:t>日</a:t>
            </a:r>
            <a:endParaRPr lang="en-US" altLang="zh-CN" sz="1865">
              <a:solidFill>
                <a:srgbClr val="FFF2CD"/>
              </a:solidFill>
              <a:cs typeface="+mn-ea"/>
              <a:sym typeface="+mn-lt"/>
            </a:endParaRPr>
          </a:p>
          <a:p>
            <a:pPr algn="ctr"/>
            <a:r>
              <a:rPr lang="zh-CN" altLang="en-US" sz="1865">
                <a:solidFill>
                  <a:srgbClr val="FFF2CD"/>
                </a:solidFill>
                <a:cs typeface="+mn-ea"/>
                <a:sym typeface="+mn-lt"/>
              </a:rPr>
              <a:t>地点：北京</a:t>
            </a:r>
            <a:endParaRPr lang="en-US" altLang="zh-CN" sz="1865" dirty="0">
              <a:solidFill>
                <a:srgbClr val="FFF2CD"/>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0" name="矩形 9"/>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a:solidFill>
                  <a:srgbClr val="FFF8E6"/>
                </a:solidFill>
                <a:cs typeface="+mn-ea"/>
                <a:sym typeface="+mn-lt"/>
              </a:rPr>
              <a:t>社会主义现代化建设局面的形成</a:t>
            </a:r>
            <a:endParaRPr lang="zh-CN" altLang="en-US" sz="3735" b="1" dirty="0">
              <a:solidFill>
                <a:srgbClr val="FFF8E6"/>
              </a:solidFill>
              <a:cs typeface="+mn-ea"/>
              <a:sym typeface="+mn-lt"/>
            </a:endParaRPr>
          </a:p>
        </p:txBody>
      </p:sp>
      <p:pic>
        <p:nvPicPr>
          <p:cNvPr id="2" name="图片 1"/>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731044" y="2543025"/>
            <a:ext cx="2154003" cy="1618321"/>
          </a:xfrm>
          <a:prstGeom prst="rect">
            <a:avLst/>
          </a:prstGeom>
        </p:spPr>
      </p:pic>
      <p:pic>
        <p:nvPicPr>
          <p:cNvPr id="3" name="图片 2"/>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3063473" y="2542343"/>
            <a:ext cx="2154003" cy="1619003"/>
          </a:xfrm>
          <a:prstGeom prst="rect">
            <a:avLst/>
          </a:prstGeom>
        </p:spPr>
      </p:pic>
      <p:pic>
        <p:nvPicPr>
          <p:cNvPr id="7" name="图片 6"/>
          <p:cNvPicPr>
            <a:picLocks noChangeAspect="1"/>
          </p:cNvPicPr>
          <p:nvPr/>
        </p:nvPicPr>
        <p:blipFill>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tretch>
            <a:fillRect/>
          </a:stretch>
        </p:blipFill>
        <p:spPr>
          <a:xfrm>
            <a:off x="5395903" y="2542343"/>
            <a:ext cx="2156224" cy="1615688"/>
          </a:xfrm>
          <a:prstGeom prst="rect">
            <a:avLst/>
          </a:prstGeom>
        </p:spPr>
      </p:pic>
      <p:sp>
        <p:nvSpPr>
          <p:cNvPr id="6" name="矩形 5"/>
          <p:cNvSpPr/>
          <p:nvPr/>
        </p:nvSpPr>
        <p:spPr>
          <a:xfrm>
            <a:off x="731044" y="4380245"/>
            <a:ext cx="6821083" cy="1898015"/>
          </a:xfrm>
          <a:prstGeom prst="rect">
            <a:avLst/>
          </a:prstGeom>
        </p:spPr>
        <p:txBody>
          <a:bodyPr wrap="square">
            <a:spAutoFit/>
          </a:bodyPr>
          <a:p>
            <a:pPr algn="just"/>
            <a:r>
              <a:rPr lang="zh-CN" altLang="en-US" sz="2135" b="1" u="sng" dirty="0">
                <a:solidFill>
                  <a:srgbClr val="5F0F05"/>
                </a:solidFill>
                <a:cs typeface="+mn-ea"/>
                <a:sym typeface="+mn-lt"/>
              </a:rPr>
              <a:t>端正了三条路线：</a:t>
            </a:r>
            <a:endParaRPr lang="zh-CN" altLang="en-US" sz="2135" b="1" dirty="0">
              <a:solidFill>
                <a:srgbClr val="5F0F05"/>
              </a:solidFill>
              <a:cs typeface="+mn-ea"/>
              <a:sym typeface="+mn-lt"/>
            </a:endParaRPr>
          </a:p>
          <a:p>
            <a:pPr algn="just"/>
            <a:r>
              <a:rPr lang="zh-CN" altLang="en-US" sz="1865" b="1" dirty="0">
                <a:solidFill>
                  <a:srgbClr val="C00000"/>
                </a:solidFill>
                <a:cs typeface="+mn-ea"/>
                <a:sym typeface="+mn-lt"/>
              </a:rPr>
              <a:t>端正了党的思想路线</a:t>
            </a:r>
            <a:r>
              <a:rPr lang="zh-CN" altLang="en-US" sz="1865" dirty="0">
                <a:solidFill>
                  <a:srgbClr val="5F0F05"/>
                </a:solidFill>
                <a:cs typeface="+mn-ea"/>
                <a:sym typeface="+mn-lt"/>
              </a:rPr>
              <a:t>，重新确立了解放思想、实事求是的思想路线；</a:t>
            </a:r>
            <a:r>
              <a:rPr lang="zh-CN" altLang="en-US" sz="1865" b="1" dirty="0">
                <a:solidFill>
                  <a:srgbClr val="C00000"/>
                </a:solidFill>
                <a:cs typeface="+mn-ea"/>
                <a:sym typeface="+mn-lt"/>
              </a:rPr>
              <a:t>端正了党的政治路线</a:t>
            </a:r>
            <a:r>
              <a:rPr lang="zh-CN" altLang="en-US" sz="1865" dirty="0">
                <a:solidFill>
                  <a:srgbClr val="5F0F05"/>
                </a:solidFill>
                <a:cs typeface="+mn-ea"/>
                <a:sym typeface="+mn-lt"/>
              </a:rPr>
              <a:t>，把工作重点从阶级斗争为纲转到以经济建设为中心；</a:t>
            </a:r>
            <a:r>
              <a:rPr lang="zh-CN" altLang="en-US" sz="1865" b="1" dirty="0">
                <a:solidFill>
                  <a:srgbClr val="C00000"/>
                </a:solidFill>
                <a:cs typeface="+mn-ea"/>
                <a:sym typeface="+mn-lt"/>
              </a:rPr>
              <a:t>端正了党的组织路线</a:t>
            </a:r>
            <a:r>
              <a:rPr lang="zh-CN" altLang="en-US" sz="1865" dirty="0">
                <a:solidFill>
                  <a:srgbClr val="5F0F05"/>
                </a:solidFill>
                <a:cs typeface="+mn-ea"/>
                <a:sym typeface="+mn-lt"/>
              </a:rPr>
              <a:t>，开始确立了以邓小平为核心的第二代中央领导集体</a:t>
            </a:r>
            <a:endParaRPr lang="en-US" altLang="zh-CN" sz="1865" dirty="0">
              <a:solidFill>
                <a:srgbClr val="5F0F05"/>
              </a:solidFill>
              <a:cs typeface="+mn-ea"/>
              <a:sym typeface="+mn-lt"/>
            </a:endParaRPr>
          </a:p>
          <a:p>
            <a:pPr algn="just"/>
            <a:r>
              <a:rPr lang="zh-CN" altLang="en-US" sz="2135" b="1" u="sng" dirty="0">
                <a:solidFill>
                  <a:srgbClr val="5F0F05"/>
                </a:solidFill>
                <a:cs typeface="+mn-ea"/>
                <a:sym typeface="+mn-lt"/>
              </a:rPr>
              <a:t>确立了一个方针</a:t>
            </a:r>
            <a:r>
              <a:rPr lang="zh-CN" altLang="en-US" sz="2135" b="1" dirty="0">
                <a:solidFill>
                  <a:srgbClr val="5F0F05"/>
                </a:solidFill>
                <a:cs typeface="+mn-ea"/>
                <a:sym typeface="+mn-lt"/>
              </a:rPr>
              <a:t>：</a:t>
            </a:r>
            <a:r>
              <a:rPr lang="zh-CN" altLang="en-US" sz="1865" dirty="0">
                <a:solidFill>
                  <a:srgbClr val="5F0F05"/>
                </a:solidFill>
                <a:cs typeface="+mn-ea"/>
                <a:sym typeface="+mn-lt"/>
              </a:rPr>
              <a:t>改革开放</a:t>
            </a:r>
            <a:endParaRPr lang="zh-CN" altLang="en-US" sz="1865" dirty="0">
              <a:solidFill>
                <a:srgbClr val="5F0F05"/>
              </a:solidFill>
              <a:cs typeface="+mn-ea"/>
              <a:sym typeface="+mn-lt"/>
            </a:endParaRPr>
          </a:p>
        </p:txBody>
      </p:sp>
      <p:sp>
        <p:nvSpPr>
          <p:cNvPr id="11" name="矩形 10"/>
          <p:cNvSpPr>
            <a:spLocks noChangeAspect="1"/>
          </p:cNvSpPr>
          <p:nvPr/>
        </p:nvSpPr>
        <p:spPr>
          <a:xfrm>
            <a:off x="7730553" y="2542343"/>
            <a:ext cx="3730403" cy="3874786"/>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735" b="1" dirty="0">
              <a:solidFill>
                <a:srgbClr val="FFF8E6"/>
              </a:solidFill>
              <a:cs typeface="+mn-ea"/>
              <a:sym typeface="+mn-lt"/>
            </a:endParaRPr>
          </a:p>
        </p:txBody>
      </p:sp>
      <p:sp>
        <p:nvSpPr>
          <p:cNvPr id="8" name="Rectangle 2"/>
          <p:cNvSpPr/>
          <p:nvPr/>
        </p:nvSpPr>
        <p:spPr>
          <a:xfrm>
            <a:off x="7908201" y="2862712"/>
            <a:ext cx="3375107" cy="831605"/>
          </a:xfrm>
          <a:prstGeom prst="rect">
            <a:avLst/>
          </a:prstGeom>
          <a:noFill/>
          <a:ln w="9525">
            <a:noFill/>
          </a:ln>
        </p:spPr>
        <p:txBody>
          <a:bodyPr wrap="square" lIns="121920" tIns="60960" rIns="121920" bIns="60960" anchor="ctr"/>
          <a:p>
            <a:pPr algn="ctr"/>
            <a:r>
              <a:rPr lang="zh-CN" altLang="en-US" sz="2400" b="1" dirty="0">
                <a:solidFill>
                  <a:srgbClr val="FFF8E6"/>
                </a:solidFill>
                <a:cs typeface="+mn-ea"/>
                <a:sym typeface="+mn-lt"/>
              </a:rPr>
              <a:t>伟大的历史转折</a:t>
            </a:r>
            <a:r>
              <a:rPr lang="en-US" altLang="zh-CN" sz="2400" b="1" dirty="0">
                <a:solidFill>
                  <a:srgbClr val="FFF8E6"/>
                </a:solidFill>
                <a:cs typeface="+mn-ea"/>
                <a:sym typeface="+mn-lt"/>
              </a:rPr>
              <a:t>—</a:t>
            </a:r>
            <a:r>
              <a:rPr lang="zh-CN" altLang="en-US" sz="2400" b="1" dirty="0">
                <a:solidFill>
                  <a:srgbClr val="FFF8E6"/>
                </a:solidFill>
                <a:cs typeface="+mn-ea"/>
                <a:sym typeface="+mn-lt"/>
              </a:rPr>
              <a:t>党的十一届三中全会</a:t>
            </a:r>
            <a:endParaRPr lang="zh-CN" altLang="en-US" sz="2400" b="1" dirty="0">
              <a:solidFill>
                <a:srgbClr val="FFF8E6"/>
              </a:solidFill>
              <a:cs typeface="+mn-ea"/>
              <a:sym typeface="+mn-lt"/>
            </a:endParaRPr>
          </a:p>
        </p:txBody>
      </p:sp>
      <p:sp>
        <p:nvSpPr>
          <p:cNvPr id="5" name="Rectangle 3"/>
          <p:cNvSpPr/>
          <p:nvPr/>
        </p:nvSpPr>
        <p:spPr>
          <a:xfrm>
            <a:off x="7957573" y="3899305"/>
            <a:ext cx="3276364" cy="2101850"/>
          </a:xfrm>
          <a:prstGeom prst="rect">
            <a:avLst/>
          </a:prstGeom>
        </p:spPr>
        <p:txBody>
          <a:bodyPr wrap="square">
            <a:spAutoFit/>
          </a:bodyPr>
          <a:p>
            <a:pPr algn="just"/>
            <a:r>
              <a:rPr lang="en-US" altLang="zh-CN" sz="1865" dirty="0">
                <a:solidFill>
                  <a:srgbClr val="FFF8E6"/>
                </a:solidFill>
                <a:cs typeface="+mn-ea"/>
                <a:sym typeface="+mn-lt"/>
              </a:rPr>
              <a:t>       1978</a:t>
            </a:r>
            <a:r>
              <a:rPr lang="zh-CN" altLang="en-US" sz="1865" dirty="0">
                <a:solidFill>
                  <a:srgbClr val="FFF8E6"/>
                </a:solidFill>
                <a:cs typeface="+mn-ea"/>
                <a:sym typeface="+mn-lt"/>
              </a:rPr>
              <a:t>年底，中共中央在北京召开了</a:t>
            </a:r>
            <a:r>
              <a:rPr lang="zh-CN" altLang="en-US" sz="1865" u="sng" dirty="0">
                <a:solidFill>
                  <a:srgbClr val="FFF8E6"/>
                </a:solidFill>
                <a:cs typeface="+mn-ea"/>
                <a:sym typeface="+mn-lt"/>
              </a:rPr>
              <a:t>十一届三中全会，</a:t>
            </a:r>
            <a:r>
              <a:rPr lang="zh-CN" altLang="en-US" sz="1865" dirty="0">
                <a:solidFill>
                  <a:srgbClr val="FFF8E6"/>
                </a:solidFill>
                <a:cs typeface="+mn-ea"/>
                <a:sym typeface="+mn-lt"/>
              </a:rPr>
              <a:t>从此，中国进入社会主义现代化建设的新时期，全会作出了</a:t>
            </a:r>
            <a:r>
              <a:rPr lang="zh-CN" altLang="en-US" sz="1865" u="sng" dirty="0">
                <a:solidFill>
                  <a:srgbClr val="FFF8E6"/>
                </a:solidFill>
                <a:cs typeface="+mn-ea"/>
                <a:sym typeface="+mn-lt"/>
              </a:rPr>
              <a:t>把党和国家的工作重心转移到经济建设上来，实行改革开放的伟大决策。</a:t>
            </a:r>
            <a:endParaRPr lang="zh-CN" altLang="en-US" sz="1865" u="sng" dirty="0">
              <a:solidFill>
                <a:srgbClr val="FFF8E6"/>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7"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bwMode="auto">
          <a:xfrm>
            <a:off x="1127335" y="1962730"/>
            <a:ext cx="3308132" cy="3260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a:spLocks noChangeAspect="1"/>
          </p:cNvSpPr>
          <p:nvPr/>
        </p:nvSpPr>
        <p:spPr>
          <a:xfrm>
            <a:off x="1124960" y="5392940"/>
            <a:ext cx="3310507" cy="713227"/>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a:solidFill>
                  <a:srgbClr val="FFF8E6"/>
                </a:solidFill>
                <a:cs typeface="+mn-ea"/>
                <a:sym typeface="+mn-lt"/>
              </a:rPr>
              <a:t>小岗村18户农民分田到户，掀开了农村改革的序幕</a:t>
            </a:r>
            <a:endParaRPr lang="zh-CN" altLang="en-US" sz="1865" dirty="0">
              <a:solidFill>
                <a:srgbClr val="FFF8E6"/>
              </a:solidFill>
              <a:cs typeface="+mn-ea"/>
              <a:sym typeface="+mn-lt"/>
            </a:endParaRPr>
          </a:p>
        </p:txBody>
      </p:sp>
      <p:sp>
        <p:nvSpPr>
          <p:cNvPr id="5" name="Rectangle 2"/>
          <p:cNvSpPr/>
          <p:nvPr/>
        </p:nvSpPr>
        <p:spPr>
          <a:xfrm>
            <a:off x="4860546" y="1835547"/>
            <a:ext cx="6144683" cy="692123"/>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anose="02010600040101010101"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anose="02010600040101010101" pitchFamily="2" charset="-122"/>
              </a:defRPr>
            </a:lvl9pPr>
          </a:lstStyle>
          <a:p>
            <a:r>
              <a:rPr lang="zh-CN" altLang="en-US" sz="3735" b="1" dirty="0">
                <a:solidFill>
                  <a:srgbClr val="C00000"/>
                </a:solidFill>
                <a:latin typeface="+mn-lt"/>
                <a:ea typeface="+mn-ea"/>
                <a:cs typeface="+mn-ea"/>
                <a:sym typeface="+mn-lt"/>
              </a:rPr>
              <a:t>全面改革和对外开放的发展</a:t>
            </a:r>
            <a:endParaRPr lang="zh-CN" altLang="en-US" sz="3735" b="1" dirty="0">
              <a:solidFill>
                <a:srgbClr val="C00000"/>
              </a:solidFill>
              <a:latin typeface="+mn-lt"/>
              <a:ea typeface="+mn-ea"/>
              <a:cs typeface="+mn-ea"/>
              <a:sym typeface="+mn-lt"/>
            </a:endParaRPr>
          </a:p>
        </p:txBody>
      </p:sp>
      <p:sp>
        <p:nvSpPr>
          <p:cNvPr id="6" name="矩形 5"/>
          <p:cNvSpPr/>
          <p:nvPr/>
        </p:nvSpPr>
        <p:spPr>
          <a:xfrm>
            <a:off x="4764024" y="2706701"/>
            <a:ext cx="6144683" cy="3195955"/>
          </a:xfrm>
          <a:prstGeom prst="rect">
            <a:avLst/>
          </a:prstGeom>
        </p:spPr>
        <p:txBody>
          <a:bodyPr wrap="square">
            <a:spAutoFit/>
          </a:bodyPr>
          <a:p>
            <a:pPr algn="just" eaLnBrk="1">
              <a:lnSpc>
                <a:spcPct val="120000"/>
              </a:lnSpc>
            </a:pPr>
            <a:r>
              <a:rPr lang="en-US" altLang="zh-CN" sz="1865" dirty="0">
                <a:solidFill>
                  <a:srgbClr val="5F0F05"/>
                </a:solidFill>
                <a:cs typeface="+mn-ea"/>
                <a:sym typeface="+mn-lt"/>
              </a:rPr>
              <a:t>       </a:t>
            </a:r>
            <a:r>
              <a:rPr lang="zh-CN" altLang="en-US" sz="1865" dirty="0">
                <a:solidFill>
                  <a:srgbClr val="5F0F05"/>
                </a:solidFill>
                <a:cs typeface="+mn-ea"/>
                <a:sym typeface="+mn-lt"/>
              </a:rPr>
              <a:t>十一届三中全会以后，经济体制改革逐步开展，这是在坚持社会主义制度的前提下，改革生产关系中适应生产力发展的一系列环节，解放和发展生产力，此外，</a:t>
            </a:r>
            <a:r>
              <a:rPr lang="zh-CN" altLang="en-US" sz="1865" b="1" dirty="0">
                <a:solidFill>
                  <a:srgbClr val="C00000"/>
                </a:solidFill>
                <a:cs typeface="+mn-ea"/>
                <a:sym typeface="+mn-lt"/>
              </a:rPr>
              <a:t>中国也迈出了对外开放的步伐。</a:t>
            </a:r>
            <a:endParaRPr lang="en-US" altLang="zh-CN" sz="1865" b="1" dirty="0">
              <a:solidFill>
                <a:srgbClr val="C00000"/>
              </a:solidFill>
              <a:cs typeface="+mn-ea"/>
              <a:sym typeface="+mn-lt"/>
            </a:endParaRPr>
          </a:p>
          <a:p>
            <a:pPr algn="just" eaLnBrk="1">
              <a:lnSpc>
                <a:spcPct val="120000"/>
              </a:lnSpc>
            </a:pPr>
            <a:r>
              <a:rPr lang="zh-CN" altLang="en-US" sz="1865" b="1" dirty="0">
                <a:solidFill>
                  <a:srgbClr val="C00000"/>
                </a:solidFill>
                <a:cs typeface="+mn-ea"/>
                <a:sym typeface="+mn-lt"/>
              </a:rPr>
              <a:t>       改革开放是决定当代中国命运的关键抉择，</a:t>
            </a:r>
            <a:r>
              <a:rPr lang="zh-CN" altLang="en-US" sz="1865" dirty="0">
                <a:solidFill>
                  <a:srgbClr val="5F0F05"/>
                </a:solidFill>
                <a:cs typeface="+mn-ea"/>
                <a:sym typeface="+mn-lt"/>
              </a:rPr>
              <a:t>是发展中国特色社会主义，实现中华民族伟大复兴的必经之路；只有社会主义才能救中国，只有改革开放才能发展中国，改革开放是我国的强国之路，是国家发展进步的活力源泉，</a:t>
            </a:r>
            <a:r>
              <a:rPr lang="zh-CN" altLang="en-US" sz="1865" b="1" dirty="0">
                <a:solidFill>
                  <a:srgbClr val="C00000"/>
                </a:solidFill>
                <a:cs typeface="+mn-ea"/>
                <a:sym typeface="+mn-lt"/>
              </a:rPr>
              <a:t>我们要毫不动摇地坚持改革开放。</a:t>
            </a:r>
            <a:endParaRPr lang="zh-CN" altLang="en-US" sz="1865" b="1" dirty="0">
              <a:solidFill>
                <a:srgbClr val="C00000"/>
              </a:solidFill>
              <a:cs typeface="+mn-ea"/>
              <a:sym typeface="+mn-lt"/>
            </a:endParaRPr>
          </a:p>
        </p:txBody>
      </p:sp>
      <p:pic>
        <p:nvPicPr>
          <p:cNvPr id="83970" name="图片 2" descr="1126383874_15977594397031n"/>
          <p:cNvPicPr>
            <a:picLocks noChangeAspect="1"/>
          </p:cNvPicPr>
          <p:nvPr/>
        </p:nvPicPr>
        <p:blipFill>
          <a:blip r:embed="rId7"/>
          <a:stretch>
            <a:fillRect/>
          </a:stretch>
        </p:blipFill>
        <p:spPr>
          <a:xfrm>
            <a:off x="1125220" y="1962785"/>
            <a:ext cx="3310255" cy="3430270"/>
          </a:xfrm>
          <a:prstGeom prst="rect">
            <a:avLst/>
          </a:prstGeom>
          <a:noFill/>
          <a:ln w="38100" cap="flat" cmpd="sng">
            <a:solidFill>
              <a:schemeClr val="accent1"/>
            </a:solidFill>
            <a:prstDash val="solid"/>
            <a:round/>
            <a:headEnd type="none" w="med" len="med"/>
            <a:tailEnd type="none" w="med" len="med"/>
          </a:ln>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9" name="矩形 8"/>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中国共产党第十二次全国代表大会</a:t>
            </a:r>
            <a:endParaRPr lang="zh-CN" altLang="en-US" sz="3735" b="1" dirty="0">
              <a:solidFill>
                <a:srgbClr val="FFF8E6"/>
              </a:solidFill>
              <a:cs typeface="+mn-ea"/>
              <a:sym typeface="+mn-lt"/>
            </a:endParaRPr>
          </a:p>
        </p:txBody>
      </p:sp>
      <p:pic>
        <p:nvPicPr>
          <p:cNvPr id="3" name="图片 2"/>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31045" y="2602665"/>
            <a:ext cx="3732775" cy="2542796"/>
          </a:xfrm>
          <a:prstGeom prst="rect">
            <a:avLst/>
          </a:prstGeom>
        </p:spPr>
      </p:pic>
      <p:sp>
        <p:nvSpPr>
          <p:cNvPr id="10" name="矩形 9"/>
          <p:cNvSpPr>
            <a:spLocks noChangeAspect="1"/>
          </p:cNvSpPr>
          <p:nvPr/>
        </p:nvSpPr>
        <p:spPr>
          <a:xfrm>
            <a:off x="731045" y="5392940"/>
            <a:ext cx="3732775" cy="820369"/>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时间：</a:t>
            </a:r>
            <a:r>
              <a:rPr lang="en-US" altLang="zh-CN" sz="1865" dirty="0">
                <a:solidFill>
                  <a:srgbClr val="FFF8E6"/>
                </a:solidFill>
                <a:cs typeface="+mn-ea"/>
                <a:sym typeface="+mn-lt"/>
              </a:rPr>
              <a:t>1982</a:t>
            </a:r>
            <a:r>
              <a:rPr lang="zh-CN" altLang="en-US" sz="1865" dirty="0">
                <a:solidFill>
                  <a:srgbClr val="FFF8E6"/>
                </a:solidFill>
                <a:cs typeface="+mn-ea"/>
                <a:sym typeface="+mn-lt"/>
              </a:rPr>
              <a:t>年</a:t>
            </a:r>
            <a:r>
              <a:rPr lang="en-US" altLang="zh-CN" sz="1865" dirty="0">
                <a:solidFill>
                  <a:srgbClr val="FFF8E6"/>
                </a:solidFill>
                <a:cs typeface="+mn-ea"/>
                <a:sym typeface="+mn-lt"/>
              </a:rPr>
              <a:t>9</a:t>
            </a:r>
            <a:r>
              <a:rPr lang="zh-CN" altLang="en-US" sz="1865" dirty="0">
                <a:solidFill>
                  <a:srgbClr val="FFF8E6"/>
                </a:solidFill>
                <a:cs typeface="+mn-ea"/>
                <a:sym typeface="+mn-lt"/>
              </a:rPr>
              <a:t>月</a:t>
            </a:r>
            <a:r>
              <a:rPr lang="en-US" altLang="zh-CN" sz="1865" dirty="0">
                <a:solidFill>
                  <a:srgbClr val="FFF8E6"/>
                </a:solidFill>
                <a:cs typeface="+mn-ea"/>
                <a:sym typeface="+mn-lt"/>
              </a:rPr>
              <a:t>1</a:t>
            </a:r>
            <a:r>
              <a:rPr lang="zh-CN" altLang="en-US" sz="1865" dirty="0">
                <a:solidFill>
                  <a:srgbClr val="FFF8E6"/>
                </a:solidFill>
                <a:cs typeface="+mn-ea"/>
                <a:sym typeface="+mn-lt"/>
              </a:rPr>
              <a:t>日</a:t>
            </a:r>
            <a:r>
              <a:rPr lang="en-US" altLang="zh-CN" sz="1865" dirty="0">
                <a:solidFill>
                  <a:srgbClr val="FFF8E6"/>
                </a:solidFill>
                <a:cs typeface="+mn-ea"/>
                <a:sym typeface="+mn-lt"/>
              </a:rPr>
              <a:t>-11</a:t>
            </a:r>
            <a:r>
              <a:rPr lang="zh-CN" altLang="en-US" sz="1865" dirty="0">
                <a:solidFill>
                  <a:srgbClr val="FFF8E6"/>
                </a:solidFill>
                <a:cs typeface="+mn-ea"/>
                <a:sym typeface="+mn-lt"/>
              </a:rPr>
              <a:t>日</a:t>
            </a:r>
            <a:endParaRPr lang="en-US" altLang="zh-CN" sz="1865" dirty="0">
              <a:solidFill>
                <a:srgbClr val="FFF8E6"/>
              </a:solidFill>
              <a:cs typeface="+mn-ea"/>
              <a:sym typeface="+mn-lt"/>
            </a:endParaRPr>
          </a:p>
          <a:p>
            <a:pPr algn="ctr"/>
            <a:r>
              <a:rPr lang="zh-CN" altLang="en-US" sz="1865" dirty="0">
                <a:solidFill>
                  <a:srgbClr val="FFF8E6"/>
                </a:solidFill>
                <a:cs typeface="+mn-ea"/>
                <a:sym typeface="+mn-lt"/>
              </a:rPr>
              <a:t>地点：北京</a:t>
            </a:r>
            <a:endParaRPr lang="en-US" altLang="zh-CN" sz="1865" dirty="0">
              <a:solidFill>
                <a:srgbClr val="FFF8E6"/>
              </a:solidFill>
              <a:cs typeface="+mn-ea"/>
              <a:sym typeface="+mn-lt"/>
            </a:endParaRPr>
          </a:p>
        </p:txBody>
      </p:sp>
      <p:sp>
        <p:nvSpPr>
          <p:cNvPr id="7" name="矩形 6"/>
          <p:cNvSpPr/>
          <p:nvPr/>
        </p:nvSpPr>
        <p:spPr>
          <a:xfrm>
            <a:off x="4748096" y="2573404"/>
            <a:ext cx="6709105" cy="1572260"/>
          </a:xfrm>
          <a:prstGeom prst="rect">
            <a:avLst/>
          </a:prstGeom>
        </p:spPr>
        <p:txBody>
          <a:bodyPr wrap="square">
            <a:spAutoFit/>
          </a:bodyPr>
          <a:p>
            <a:pPr algn="just" eaLnBrk="1">
              <a:lnSpc>
                <a:spcPct val="150000"/>
              </a:lnSpc>
            </a:pPr>
            <a:r>
              <a:rPr lang="zh-CN" altLang="en-US" sz="2135" b="1" dirty="0">
                <a:solidFill>
                  <a:srgbClr val="C00000"/>
                </a:solidFill>
                <a:cs typeface="+mn-ea"/>
                <a:sym typeface="+mn-lt"/>
              </a:rPr>
              <a:t>邓小平在大会开幕词中明确提出：</a:t>
            </a:r>
            <a:endParaRPr lang="en-US" altLang="zh-CN" sz="2135" b="1" dirty="0">
              <a:solidFill>
                <a:srgbClr val="C00000"/>
              </a:solidFill>
              <a:cs typeface="+mn-ea"/>
              <a:sym typeface="+mn-lt"/>
            </a:endParaRPr>
          </a:p>
          <a:p>
            <a:pPr algn="just" eaLnBrk="1">
              <a:lnSpc>
                <a:spcPct val="150000"/>
              </a:lnSpc>
            </a:pPr>
            <a:r>
              <a:rPr lang="zh-CN" altLang="en-US" sz="2135" dirty="0">
                <a:solidFill>
                  <a:srgbClr val="5F0F05"/>
                </a:solidFill>
                <a:cs typeface="+mn-ea"/>
                <a:sym typeface="+mn-lt"/>
              </a:rPr>
              <a:t>“</a:t>
            </a:r>
            <a:r>
              <a:rPr lang="zh-CN" altLang="en-US" sz="2135" u="sng" dirty="0">
                <a:solidFill>
                  <a:srgbClr val="5F0F05"/>
                </a:solidFill>
                <a:cs typeface="+mn-ea"/>
                <a:sym typeface="+mn-lt"/>
              </a:rPr>
              <a:t>把马克思主义的普遍真理同我国的具体实际结合起来，走自己的道路，建设有中国特色的社会主义”</a:t>
            </a:r>
            <a:r>
              <a:rPr lang="zh-CN" altLang="en-US" sz="2135" dirty="0">
                <a:solidFill>
                  <a:srgbClr val="5F0F05"/>
                </a:solidFill>
                <a:cs typeface="+mn-ea"/>
                <a:sym typeface="+mn-lt"/>
              </a:rPr>
              <a:t>。</a:t>
            </a:r>
            <a:endParaRPr lang="en-US" altLang="zh-CN" sz="2135" dirty="0">
              <a:solidFill>
                <a:srgbClr val="5F0F05"/>
              </a:solidFill>
              <a:cs typeface="+mn-ea"/>
              <a:sym typeface="+mn-lt"/>
            </a:endParaRPr>
          </a:p>
        </p:txBody>
      </p:sp>
      <p:sp>
        <p:nvSpPr>
          <p:cNvPr id="8" name="矩形 7"/>
          <p:cNvSpPr/>
          <p:nvPr/>
        </p:nvSpPr>
        <p:spPr>
          <a:xfrm>
            <a:off x="4748096" y="4120429"/>
            <a:ext cx="6709105" cy="2066290"/>
          </a:xfrm>
          <a:prstGeom prst="rect">
            <a:avLst/>
          </a:prstGeom>
        </p:spPr>
        <p:txBody>
          <a:bodyPr wrap="square">
            <a:spAutoFit/>
          </a:bodyPr>
          <a:p>
            <a:pPr algn="just" eaLnBrk="1">
              <a:lnSpc>
                <a:spcPct val="150000"/>
              </a:lnSpc>
            </a:pPr>
            <a:r>
              <a:rPr lang="zh-CN" altLang="en-US" sz="2135" b="1" dirty="0">
                <a:solidFill>
                  <a:srgbClr val="C00000"/>
                </a:solidFill>
                <a:cs typeface="+mn-ea"/>
                <a:sym typeface="+mn-lt"/>
              </a:rPr>
              <a:t>确定在新的历史时期的</a:t>
            </a:r>
            <a:r>
              <a:rPr lang="zh-CN" altLang="en-US" sz="2135" b="1" u="sng" dirty="0">
                <a:solidFill>
                  <a:srgbClr val="C00000"/>
                </a:solidFill>
                <a:cs typeface="+mn-ea"/>
                <a:sym typeface="+mn-lt"/>
              </a:rPr>
              <a:t>总任务</a:t>
            </a:r>
            <a:r>
              <a:rPr lang="zh-CN" altLang="en-US" sz="2135" b="1" dirty="0">
                <a:solidFill>
                  <a:srgbClr val="C00000"/>
                </a:solidFill>
                <a:cs typeface="+mn-ea"/>
                <a:sym typeface="+mn-lt"/>
              </a:rPr>
              <a:t>是：</a:t>
            </a:r>
            <a:endParaRPr lang="en-US" altLang="zh-CN" sz="2135" b="1" dirty="0">
              <a:solidFill>
                <a:srgbClr val="C00000"/>
              </a:solidFill>
              <a:cs typeface="+mn-ea"/>
              <a:sym typeface="+mn-lt"/>
            </a:endParaRPr>
          </a:p>
          <a:p>
            <a:pPr algn="just" eaLnBrk="1">
              <a:lnSpc>
                <a:spcPct val="150000"/>
              </a:lnSpc>
            </a:pPr>
            <a:r>
              <a:rPr lang="zh-CN" altLang="en-US" sz="2135" dirty="0">
                <a:solidFill>
                  <a:srgbClr val="5F0F05"/>
                </a:solidFill>
                <a:cs typeface="+mn-ea"/>
                <a:sym typeface="+mn-lt"/>
              </a:rPr>
              <a:t>团结全国各族人民，自力更生，艰苦奋斗，</a:t>
            </a:r>
            <a:r>
              <a:rPr lang="zh-CN" altLang="en-US" sz="2135" u="sng" dirty="0">
                <a:solidFill>
                  <a:srgbClr val="5F0F05"/>
                </a:solidFill>
                <a:cs typeface="+mn-ea"/>
                <a:sym typeface="+mn-lt"/>
              </a:rPr>
              <a:t>逐步实现工业、农业、国防和科学技术的现代化，把我国建设成为高度文明，高度民主的社会主义国家。</a:t>
            </a:r>
            <a:endParaRPr lang="zh-CN" altLang="en-US" sz="2135" u="sng"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8" name="矩形 7"/>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中国共产党第十三次全国代表大会</a:t>
            </a:r>
            <a:endParaRPr lang="zh-CN" altLang="en-US" sz="3735" b="1" dirty="0">
              <a:solidFill>
                <a:srgbClr val="FFF8E6"/>
              </a:solidFill>
              <a:cs typeface="+mn-ea"/>
              <a:sym typeface="+mn-lt"/>
            </a:endParaRPr>
          </a:p>
        </p:txBody>
      </p:sp>
      <p:sp>
        <p:nvSpPr>
          <p:cNvPr id="7" name="矩形 6"/>
          <p:cNvSpPr/>
          <p:nvPr/>
        </p:nvSpPr>
        <p:spPr>
          <a:xfrm>
            <a:off x="731045" y="2756926"/>
            <a:ext cx="6613095" cy="3605530"/>
          </a:xfrm>
          <a:prstGeom prst="rect">
            <a:avLst/>
          </a:prstGeom>
        </p:spPr>
        <p:txBody>
          <a:bodyPr wrap="square">
            <a:spAutoFit/>
          </a:bodyPr>
          <a:p>
            <a:pPr algn="just" eaLnBrk="1">
              <a:lnSpc>
                <a:spcPct val="150000"/>
              </a:lnSpc>
            </a:pPr>
            <a:r>
              <a:rPr lang="en-US" altLang="zh-CN" sz="2135" b="1" dirty="0">
                <a:solidFill>
                  <a:srgbClr val="C00000"/>
                </a:solidFill>
                <a:cs typeface="+mn-ea"/>
                <a:sym typeface="+mn-lt"/>
              </a:rPr>
              <a:t>      </a:t>
            </a:r>
            <a:r>
              <a:rPr lang="zh-CN" altLang="en-US" sz="2135" b="1" dirty="0">
                <a:solidFill>
                  <a:srgbClr val="C00000"/>
                </a:solidFill>
                <a:cs typeface="+mn-ea"/>
                <a:sym typeface="+mn-lt"/>
              </a:rPr>
              <a:t>会议主题是</a:t>
            </a:r>
            <a:r>
              <a:rPr lang="zh-CN" altLang="en-US" sz="2135" b="1" u="sng" dirty="0">
                <a:solidFill>
                  <a:srgbClr val="C00000"/>
                </a:solidFill>
                <a:cs typeface="+mn-ea"/>
                <a:sym typeface="+mn-lt"/>
              </a:rPr>
              <a:t>加快和深化改革</a:t>
            </a:r>
            <a:r>
              <a:rPr lang="zh-CN" altLang="en-US" sz="2135" dirty="0">
                <a:solidFill>
                  <a:srgbClr val="5F0F05"/>
                </a:solidFill>
                <a:cs typeface="+mn-ea"/>
                <a:sym typeface="+mn-lt"/>
              </a:rPr>
              <a:t>，</a:t>
            </a:r>
            <a:r>
              <a:rPr lang="zh-CN" altLang="en-US" sz="1865" dirty="0">
                <a:solidFill>
                  <a:srgbClr val="5F0F05"/>
                </a:solidFill>
                <a:cs typeface="+mn-ea"/>
                <a:sym typeface="+mn-lt"/>
              </a:rPr>
              <a:t>邓小平主持大会开幕式，赵紫阳受十二届中央委员会委托作了题为</a:t>
            </a:r>
            <a:r>
              <a:rPr lang="zh-CN" altLang="en-US" sz="1865" u="sng" dirty="0">
                <a:solidFill>
                  <a:srgbClr val="5F0F05"/>
                </a:solidFill>
                <a:cs typeface="+mn-ea"/>
                <a:sym typeface="+mn-lt"/>
              </a:rPr>
              <a:t>《沿着中国特色的社会主义道路前进》</a:t>
            </a:r>
            <a:r>
              <a:rPr lang="zh-CN" altLang="en-US" sz="1865" dirty="0">
                <a:solidFill>
                  <a:srgbClr val="5F0F05"/>
                </a:solidFill>
                <a:cs typeface="+mn-ea"/>
                <a:sym typeface="+mn-lt"/>
              </a:rPr>
              <a:t>的报告。报告</a:t>
            </a:r>
            <a:r>
              <a:rPr lang="zh-CN" altLang="en-US" sz="1865" b="1" dirty="0">
                <a:solidFill>
                  <a:srgbClr val="C00000"/>
                </a:solidFill>
                <a:cs typeface="+mn-ea"/>
                <a:sym typeface="+mn-lt"/>
              </a:rPr>
              <a:t>阐述了社会主义初级阶段理论</a:t>
            </a:r>
            <a:r>
              <a:rPr lang="zh-CN" altLang="en-US" sz="1865" dirty="0">
                <a:solidFill>
                  <a:srgbClr val="5F0F05"/>
                </a:solidFill>
                <a:cs typeface="+mn-ea"/>
                <a:sym typeface="+mn-lt"/>
              </a:rPr>
              <a:t>，提出了党在社会主义初级阶段的“</a:t>
            </a:r>
            <a:r>
              <a:rPr lang="zh-CN" altLang="en-US" sz="1865" b="1" u="sng" dirty="0">
                <a:solidFill>
                  <a:srgbClr val="C00000"/>
                </a:solidFill>
                <a:cs typeface="+mn-ea"/>
                <a:sym typeface="+mn-lt"/>
              </a:rPr>
              <a:t>一个中心，两个基本点”</a:t>
            </a:r>
            <a:r>
              <a:rPr lang="zh-CN" altLang="en-US" sz="1865" b="1" dirty="0">
                <a:solidFill>
                  <a:srgbClr val="C00000"/>
                </a:solidFill>
                <a:cs typeface="+mn-ea"/>
                <a:sym typeface="+mn-lt"/>
              </a:rPr>
              <a:t>的基本路线</a:t>
            </a:r>
            <a:r>
              <a:rPr lang="zh-CN" altLang="en-US" sz="1865" dirty="0">
                <a:solidFill>
                  <a:srgbClr val="5F0F05"/>
                </a:solidFill>
                <a:cs typeface="+mn-ea"/>
                <a:sym typeface="+mn-lt"/>
              </a:rPr>
              <a:t>，</a:t>
            </a:r>
            <a:r>
              <a:rPr lang="zh-CN" altLang="en-US" sz="1865" u="sng" dirty="0">
                <a:solidFill>
                  <a:srgbClr val="5F0F05"/>
                </a:solidFill>
                <a:cs typeface="+mn-ea"/>
                <a:sym typeface="+mn-lt"/>
              </a:rPr>
              <a:t>制定了到下世纪中叶分三步走</a:t>
            </a:r>
            <a:r>
              <a:rPr lang="zh-CN" altLang="en-US" sz="1865" dirty="0">
                <a:solidFill>
                  <a:srgbClr val="5F0F05"/>
                </a:solidFill>
                <a:cs typeface="+mn-ea"/>
                <a:sym typeface="+mn-lt"/>
              </a:rPr>
              <a:t>、实现现代化的发展战略，并提出了政治体制改革的任务。</a:t>
            </a:r>
            <a:endParaRPr lang="zh-CN" altLang="en-US" sz="1865" dirty="0">
              <a:solidFill>
                <a:srgbClr val="5F0F05"/>
              </a:solidFill>
              <a:cs typeface="+mn-ea"/>
              <a:sym typeface="+mn-lt"/>
            </a:endParaRPr>
          </a:p>
          <a:p>
            <a:pPr algn="just" eaLnBrk="1">
              <a:lnSpc>
                <a:spcPct val="150000"/>
              </a:lnSpc>
            </a:pPr>
            <a:r>
              <a:rPr lang="zh-CN" altLang="en-US" sz="1865" dirty="0">
                <a:solidFill>
                  <a:srgbClr val="5F0F05"/>
                </a:solidFill>
                <a:cs typeface="+mn-ea"/>
                <a:sym typeface="+mn-lt"/>
              </a:rPr>
              <a:t>      1984年到1988年，我国经济经历了一个加速发展的飞跃时期（</a:t>
            </a:r>
            <a:r>
              <a:rPr lang="en-US" altLang="zh-CN" sz="1865" dirty="0">
                <a:solidFill>
                  <a:srgbClr val="5F0F05"/>
                </a:solidFill>
                <a:cs typeface="+mn-ea"/>
                <a:sym typeface="+mn-lt"/>
              </a:rPr>
              <a:t>15.2%</a:t>
            </a:r>
            <a:r>
              <a:rPr lang="zh-CN" altLang="en-US" sz="1865" dirty="0">
                <a:solidFill>
                  <a:srgbClr val="5F0F05"/>
                </a:solidFill>
                <a:cs typeface="+mn-ea"/>
                <a:sym typeface="+mn-lt"/>
              </a:rPr>
              <a:t>、</a:t>
            </a:r>
            <a:r>
              <a:rPr lang="en-US" altLang="zh-CN" sz="1865" dirty="0">
                <a:solidFill>
                  <a:srgbClr val="5F0F05"/>
                </a:solidFill>
                <a:cs typeface="+mn-ea"/>
                <a:sym typeface="+mn-lt"/>
              </a:rPr>
              <a:t>13.5%</a:t>
            </a:r>
            <a:r>
              <a:rPr lang="zh-CN" altLang="en-US" sz="1865" dirty="0">
                <a:solidFill>
                  <a:srgbClr val="5F0F05"/>
                </a:solidFill>
                <a:cs typeface="+mn-ea"/>
                <a:sym typeface="+mn-lt"/>
              </a:rPr>
              <a:t>、</a:t>
            </a:r>
            <a:r>
              <a:rPr lang="en-US" altLang="zh-CN" sz="1865" dirty="0">
                <a:solidFill>
                  <a:srgbClr val="5F0F05"/>
                </a:solidFill>
                <a:cs typeface="+mn-ea"/>
                <a:sym typeface="+mn-lt"/>
              </a:rPr>
              <a:t>8.8%</a:t>
            </a:r>
            <a:r>
              <a:rPr lang="zh-CN" altLang="en-US" sz="1865" dirty="0">
                <a:solidFill>
                  <a:srgbClr val="5F0F05"/>
                </a:solidFill>
                <a:cs typeface="+mn-ea"/>
                <a:sym typeface="+mn-lt"/>
              </a:rPr>
              <a:t>、</a:t>
            </a:r>
            <a:r>
              <a:rPr lang="en-US" altLang="zh-CN" sz="1865" dirty="0">
                <a:solidFill>
                  <a:srgbClr val="5F0F05"/>
                </a:solidFill>
                <a:cs typeface="+mn-ea"/>
                <a:sym typeface="+mn-lt"/>
              </a:rPr>
              <a:t>11.6%</a:t>
            </a:r>
            <a:r>
              <a:rPr lang="zh-CN" altLang="en-US" sz="1865" dirty="0">
                <a:solidFill>
                  <a:srgbClr val="5F0F05"/>
                </a:solidFill>
                <a:cs typeface="+mn-ea"/>
                <a:sym typeface="+mn-lt"/>
              </a:rPr>
              <a:t>、</a:t>
            </a:r>
            <a:r>
              <a:rPr lang="en-US" altLang="zh-CN" sz="1865" dirty="0">
                <a:solidFill>
                  <a:srgbClr val="5F0F05"/>
                </a:solidFill>
                <a:cs typeface="+mn-ea"/>
                <a:sym typeface="+mn-lt"/>
              </a:rPr>
              <a:t>11.3%</a:t>
            </a:r>
            <a:r>
              <a:rPr lang="zh-CN" altLang="en-US" sz="1865" dirty="0">
                <a:solidFill>
                  <a:srgbClr val="5F0F05"/>
                </a:solidFill>
                <a:cs typeface="+mn-ea"/>
                <a:sym typeface="+mn-lt"/>
              </a:rPr>
              <a:t>）</a:t>
            </a:r>
            <a:r>
              <a:rPr lang="zh-CN" altLang="en-US" sz="1865" dirty="0">
                <a:solidFill>
                  <a:srgbClr val="5F0F05"/>
                </a:solidFill>
                <a:cs typeface="+mn-ea"/>
                <a:sym typeface="+mn-lt"/>
              </a:rPr>
              <a:t>。</a:t>
            </a:r>
            <a:endParaRPr lang="zh-CN" altLang="en-US" sz="1865" dirty="0">
              <a:solidFill>
                <a:srgbClr val="5F0F05"/>
              </a:solidFill>
              <a:cs typeface="+mn-ea"/>
              <a:sym typeface="+mn-lt"/>
            </a:endParaRPr>
          </a:p>
        </p:txBody>
      </p:sp>
      <p:pic>
        <p:nvPicPr>
          <p:cNvPr id="6" name="图片 5"/>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632172" y="2564905"/>
            <a:ext cx="3828785" cy="2557660"/>
          </a:xfrm>
          <a:prstGeom prst="rect">
            <a:avLst/>
          </a:prstGeom>
        </p:spPr>
      </p:pic>
      <p:sp>
        <p:nvSpPr>
          <p:cNvPr id="9" name="矩形 8"/>
          <p:cNvSpPr>
            <a:spLocks noChangeAspect="1"/>
          </p:cNvSpPr>
          <p:nvPr/>
        </p:nvSpPr>
        <p:spPr>
          <a:xfrm>
            <a:off x="7632172" y="5332284"/>
            <a:ext cx="3828785" cy="820369"/>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dirty="0">
                <a:solidFill>
                  <a:srgbClr val="FFF8E6"/>
                </a:solidFill>
                <a:cs typeface="+mn-ea"/>
                <a:sym typeface="+mn-lt"/>
              </a:rPr>
              <a:t>时间：</a:t>
            </a:r>
            <a:r>
              <a:rPr lang="en-US" altLang="zh-CN" sz="1865" dirty="0">
                <a:solidFill>
                  <a:srgbClr val="FFF8E6"/>
                </a:solidFill>
                <a:cs typeface="+mn-ea"/>
                <a:sym typeface="+mn-lt"/>
              </a:rPr>
              <a:t>1987</a:t>
            </a:r>
            <a:r>
              <a:rPr lang="zh-CN" altLang="en-US" sz="1865" dirty="0">
                <a:solidFill>
                  <a:srgbClr val="FFF8E6"/>
                </a:solidFill>
                <a:cs typeface="+mn-ea"/>
                <a:sym typeface="+mn-lt"/>
              </a:rPr>
              <a:t>年</a:t>
            </a:r>
            <a:r>
              <a:rPr lang="en-US" altLang="zh-CN" sz="1865" dirty="0">
                <a:solidFill>
                  <a:srgbClr val="FFF8E6"/>
                </a:solidFill>
                <a:cs typeface="+mn-ea"/>
                <a:sym typeface="+mn-lt"/>
              </a:rPr>
              <a:t>10</a:t>
            </a:r>
            <a:r>
              <a:rPr lang="zh-CN" altLang="en-US" sz="1865" dirty="0">
                <a:solidFill>
                  <a:srgbClr val="FFF8E6"/>
                </a:solidFill>
                <a:cs typeface="+mn-ea"/>
                <a:sym typeface="+mn-lt"/>
              </a:rPr>
              <a:t>月</a:t>
            </a:r>
            <a:r>
              <a:rPr lang="en-US" altLang="zh-CN" sz="1865" dirty="0">
                <a:solidFill>
                  <a:srgbClr val="FFF8E6"/>
                </a:solidFill>
                <a:cs typeface="+mn-ea"/>
                <a:sym typeface="+mn-lt"/>
              </a:rPr>
              <a:t>25</a:t>
            </a:r>
            <a:r>
              <a:rPr lang="zh-CN" altLang="en-US" sz="1865" dirty="0">
                <a:solidFill>
                  <a:srgbClr val="FFF8E6"/>
                </a:solidFill>
                <a:cs typeface="+mn-ea"/>
                <a:sym typeface="+mn-lt"/>
              </a:rPr>
              <a:t>日</a:t>
            </a:r>
            <a:r>
              <a:rPr lang="en-US" altLang="zh-CN" sz="1865" dirty="0">
                <a:solidFill>
                  <a:srgbClr val="FFF8E6"/>
                </a:solidFill>
                <a:cs typeface="+mn-ea"/>
                <a:sym typeface="+mn-lt"/>
              </a:rPr>
              <a:t>-11</a:t>
            </a:r>
            <a:r>
              <a:rPr lang="zh-CN" altLang="en-US" sz="1865" dirty="0">
                <a:solidFill>
                  <a:srgbClr val="FFF8E6"/>
                </a:solidFill>
                <a:cs typeface="+mn-ea"/>
                <a:sym typeface="+mn-lt"/>
              </a:rPr>
              <a:t>月</a:t>
            </a:r>
            <a:r>
              <a:rPr lang="en-US" altLang="zh-CN" sz="1865" dirty="0">
                <a:solidFill>
                  <a:srgbClr val="FFF8E6"/>
                </a:solidFill>
                <a:cs typeface="+mn-ea"/>
                <a:sym typeface="+mn-lt"/>
              </a:rPr>
              <a:t>1</a:t>
            </a:r>
            <a:r>
              <a:rPr lang="zh-CN" altLang="en-US" sz="1865" dirty="0">
                <a:solidFill>
                  <a:srgbClr val="FFF8E6"/>
                </a:solidFill>
                <a:cs typeface="+mn-ea"/>
                <a:sym typeface="+mn-lt"/>
              </a:rPr>
              <a:t>日</a:t>
            </a:r>
            <a:endParaRPr lang="en-US" altLang="zh-CN" sz="1865" dirty="0">
              <a:solidFill>
                <a:srgbClr val="FFF8E6"/>
              </a:solidFill>
              <a:cs typeface="+mn-ea"/>
              <a:sym typeface="+mn-lt"/>
            </a:endParaRPr>
          </a:p>
          <a:p>
            <a:pPr algn="ctr"/>
            <a:r>
              <a:rPr lang="zh-CN" altLang="en-US" sz="1865" dirty="0">
                <a:solidFill>
                  <a:srgbClr val="FFF8E6"/>
                </a:solidFill>
                <a:cs typeface="+mn-ea"/>
                <a:sym typeface="+mn-lt"/>
              </a:rPr>
              <a:t>地点：北京</a:t>
            </a:r>
            <a:endParaRPr lang="en-US" altLang="zh-CN" sz="1865" dirty="0">
              <a:solidFill>
                <a:srgbClr val="FFF8E6"/>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572760"/>
            <a:ext cx="12191365" cy="1867535"/>
          </a:xfrm>
          <a:prstGeom prst="rect">
            <a:avLst/>
          </a:prstGeom>
        </p:spPr>
      </p:pic>
      <p:pic>
        <p:nvPicPr>
          <p:cNvPr id="14" name="图片 13"/>
          <p:cNvPicPr>
            <a:picLocks noChangeAspect="1"/>
          </p:cNvPicPr>
          <p:nvPr/>
        </p:nvPicPr>
        <p:blipFill>
          <a:blip r:embed="rId3" cstate="screen"/>
          <a:stretch>
            <a:fillRect/>
          </a:stretch>
        </p:blipFill>
        <p:spPr>
          <a:xfrm>
            <a:off x="10005060" y="4946015"/>
            <a:ext cx="2485390" cy="221742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9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0553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468630" y="981710"/>
            <a:ext cx="5724525" cy="6000750"/>
          </a:xfrm>
          <a:prstGeom prst="rect">
            <a:avLst/>
          </a:prstGeom>
          <a:noFill/>
        </p:spPr>
        <p:txBody>
          <a:bodyPr wrap="square" rtlCol="0" anchor="t">
            <a:spAutoFit/>
          </a:bodyPr>
          <a:p>
            <a:endParaRPr lang="zh-CN" altLang="en-US" sz="1600" b="1">
              <a:latin typeface="微软雅黑" panose="020B0503020204020204" pitchFamily="34" charset="-122"/>
              <a:ea typeface="微软雅黑" panose="020B0503020204020204" pitchFamily="34" charset="-122"/>
            </a:endParaRPr>
          </a:p>
          <a:p>
            <a:endParaRPr lang="zh-CN" altLang="en-US" sz="1600"/>
          </a:p>
          <a:p>
            <a:r>
              <a:rPr lang="zh-CN" altLang="en-US" sz="1600"/>
              <a:t>1. </a:t>
            </a:r>
            <a:r>
              <a:rPr lang="zh-CN" altLang="en-US" sz="1600" u="sng"/>
              <a:t>中英 广州和约 余保纯 六百七十万两 27-5-1841； </a:t>
            </a:r>
            <a:br>
              <a:rPr lang="zh-CN" altLang="en-US" sz="1600"/>
            </a:br>
            <a:r>
              <a:rPr lang="zh-CN" altLang="en-US" sz="1600"/>
              <a:t>2. 中英 南京条约 耆英,伊布里 二千一百万两 29-8-1842； </a:t>
            </a:r>
            <a:br>
              <a:rPr lang="zh-CN" altLang="en-US" sz="1600"/>
            </a:br>
            <a:r>
              <a:rPr lang="zh-CN" altLang="en-US" sz="1600"/>
              <a:t>3. 中英 南京条约 补充条款 耆英 22-7-1843； </a:t>
            </a:r>
            <a:br>
              <a:rPr lang="zh-CN" altLang="en-US" sz="1600"/>
            </a:br>
            <a:r>
              <a:rPr lang="zh-CN" altLang="en-US" sz="1600"/>
              <a:t>4. 中英 虎门条约 耆英 8-10-1843； </a:t>
            </a:r>
            <a:br>
              <a:rPr lang="zh-CN" altLang="en-US" sz="1600"/>
            </a:br>
            <a:r>
              <a:rPr lang="zh-CN" altLang="en-US" sz="1600"/>
              <a:t>5. 中美 望厦条约 耆英 3-7-1844； </a:t>
            </a:r>
            <a:br>
              <a:rPr lang="zh-CN" altLang="en-US" sz="1600"/>
            </a:br>
            <a:r>
              <a:rPr lang="zh-CN" altLang="en-US" sz="1600"/>
              <a:t>6. 中法 黄埔条约 耆英 24-10-1844； </a:t>
            </a:r>
            <a:br>
              <a:rPr lang="zh-CN" altLang="en-US" sz="1600"/>
            </a:br>
            <a:r>
              <a:rPr lang="zh-CN" altLang="en-US" sz="1600" u="sng"/>
              <a:t>7. 中俄 瑗珲条约 奕山 六十万方公里 28-5-1858；遭受帝国主义侵占后的清朝　</a:t>
            </a:r>
            <a:br>
              <a:rPr lang="zh-CN" altLang="en-US" sz="1600"/>
            </a:br>
            <a:r>
              <a:rPr lang="zh-CN" altLang="en-US" sz="1600"/>
              <a:t>8. 中俄 天津条约 桂良，花沙纳 13-6-1858；  </a:t>
            </a:r>
            <a:br>
              <a:rPr lang="zh-CN" altLang="en-US" sz="1600"/>
            </a:br>
            <a:r>
              <a:rPr lang="zh-CN" altLang="en-US" sz="1600"/>
              <a:t>9. 中美 天津条约 桂良，花沙纳 18-6-1858；</a:t>
            </a:r>
            <a:endParaRPr lang="zh-CN" altLang="en-US" sz="1600"/>
          </a:p>
          <a:p>
            <a:r>
              <a:rPr lang="zh-CN" altLang="en-US" sz="1600"/>
              <a:t>10. 中英 天津条约 桂良，花沙纳 26-6-1858； </a:t>
            </a:r>
            <a:br>
              <a:rPr lang="zh-CN" altLang="en-US" sz="1600"/>
            </a:br>
            <a:r>
              <a:rPr lang="zh-CN" altLang="en-US" sz="1600"/>
              <a:t>11. 中法 天津条约 桂良，花沙纳 27-6-1858； </a:t>
            </a:r>
            <a:br>
              <a:rPr lang="zh-CN" altLang="en-US" sz="1600"/>
            </a:br>
            <a:r>
              <a:rPr lang="zh-CN" altLang="en-US" sz="1600"/>
              <a:t>12. 中英 天津条约补充 桂良 8-11-1858； </a:t>
            </a:r>
            <a:br>
              <a:rPr lang="zh-CN" altLang="en-US" sz="1600"/>
            </a:br>
            <a:r>
              <a:rPr lang="zh-CN" altLang="en-US" sz="1600" u="sng"/>
              <a:t>13. 中英 北京条约 奕 一千叁百万两 24-10-1860；</a:t>
            </a:r>
            <a:r>
              <a:rPr lang="zh-CN" altLang="en-US" sz="1600"/>
              <a:t> </a:t>
            </a:r>
            <a:br>
              <a:rPr lang="zh-CN" altLang="en-US" sz="1600"/>
            </a:br>
            <a:r>
              <a:rPr lang="zh-CN" altLang="en-US" sz="1600"/>
              <a:t>14. 中法 北京条约 奕 25-10-1860； </a:t>
            </a:r>
            <a:br>
              <a:rPr lang="zh-CN" altLang="en-US" sz="1600"/>
            </a:br>
            <a:r>
              <a:rPr lang="zh-CN" altLang="en-US" sz="1600" u="sng"/>
              <a:t>15. 中俄 北京条约 奕 四十多万方公里? 4-11-1860；</a:t>
            </a:r>
            <a:r>
              <a:rPr lang="zh-CN" altLang="en-US" sz="1600"/>
              <a:t> </a:t>
            </a:r>
            <a:br>
              <a:rPr lang="zh-CN" altLang="en-US" sz="1600"/>
            </a:br>
            <a:r>
              <a:rPr lang="zh-CN" altLang="en-US" sz="1600" u="sng"/>
              <a:t>16. 中俄 勘分西北界约记 明谊 四十四万方公里 10-7-1864；</a:t>
            </a:r>
            <a:r>
              <a:rPr lang="zh-CN" altLang="en-US" sz="1600"/>
              <a:t> </a:t>
            </a:r>
            <a:br>
              <a:rPr lang="zh-CN" altLang="en-US" sz="1600"/>
            </a:br>
            <a:r>
              <a:rPr lang="zh-CN" altLang="en-US" sz="1600"/>
              <a:t>17. 中美 增续条约 前美公使蒲安臣 7-28-1868；</a:t>
            </a:r>
            <a:br>
              <a:rPr lang="zh-CN" altLang="en-US" sz="1600"/>
            </a:br>
            <a:r>
              <a:rPr lang="zh-CN" altLang="en-US" sz="1600"/>
              <a:t>18. 中英 新修条约普后章程 不详 23-10-1869；</a:t>
            </a:r>
            <a:br>
              <a:rPr lang="zh-CN" altLang="en-US" sz="1600"/>
            </a:br>
            <a:r>
              <a:rPr lang="zh-CN" altLang="en-US" sz="1600"/>
              <a:t>19. 中日 修好条约 李鸿章 13-8-1871； </a:t>
            </a:r>
            <a:endParaRPr lang="zh-CN" altLang="en-US" sz="1600"/>
          </a:p>
          <a:p>
            <a:r>
              <a:rPr lang="zh-CN" altLang="en-US" sz="1600"/>
              <a:t>20. 中日 北京条约 奕 31-10-1874； </a:t>
            </a:r>
            <a:br>
              <a:rPr lang="zh-CN" altLang="en-US" sz="1600"/>
            </a:br>
            <a:endParaRPr lang="zh-CN" altLang="en-US" sz="1600"/>
          </a:p>
        </p:txBody>
      </p:sp>
      <p:sp>
        <p:nvSpPr>
          <p:cNvPr id="3" name="文本框 2"/>
          <p:cNvSpPr txBox="1"/>
          <p:nvPr/>
        </p:nvSpPr>
        <p:spPr>
          <a:xfrm>
            <a:off x="6193155" y="1073150"/>
            <a:ext cx="5998845" cy="5939155"/>
          </a:xfrm>
          <a:prstGeom prst="rect">
            <a:avLst/>
          </a:prstGeom>
          <a:noFill/>
        </p:spPr>
        <p:txBody>
          <a:bodyPr wrap="none" rtlCol="0" anchor="t">
            <a:spAutoFit/>
          </a:bodyPr>
          <a:p>
            <a:pPr algn="l" eaLnBrk="1" hangingPunct="1">
              <a:lnSpc>
                <a:spcPts val="2400"/>
              </a:lnSpc>
            </a:pPr>
            <a:r>
              <a:rPr lang="en-US" altLang="zh-CN" sz="1600" dirty="0">
                <a:sym typeface="+mn-ea"/>
              </a:rPr>
              <a:t>21. </a:t>
            </a:r>
            <a:r>
              <a:rPr lang="zh-CN" altLang="en-US" sz="1600" dirty="0">
                <a:sym typeface="+mn-ea"/>
              </a:rPr>
              <a:t>中英</a:t>
            </a:r>
            <a:r>
              <a:rPr lang="en-US" altLang="zh-CN" sz="1600" dirty="0">
                <a:sym typeface="+mn-ea"/>
              </a:rPr>
              <a:t> </a:t>
            </a:r>
            <a:r>
              <a:rPr lang="zh-CN" altLang="en-US" sz="1600" dirty="0">
                <a:sym typeface="+mn-ea"/>
              </a:rPr>
              <a:t>烟台条约</a:t>
            </a:r>
            <a:r>
              <a:rPr lang="en-US" altLang="zh-CN" sz="1600" dirty="0">
                <a:sym typeface="+mn-ea"/>
              </a:rPr>
              <a:t> </a:t>
            </a:r>
            <a:r>
              <a:rPr lang="zh-CN" altLang="en-US" sz="1600" dirty="0">
                <a:sym typeface="+mn-ea"/>
              </a:rPr>
              <a:t>李鸿章</a:t>
            </a:r>
            <a:r>
              <a:rPr lang="en-US" altLang="zh-CN" sz="1600" dirty="0">
                <a:sym typeface="+mn-ea"/>
              </a:rPr>
              <a:t> 13-9-1876</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22. </a:t>
            </a:r>
            <a:r>
              <a:rPr lang="zh-CN" altLang="en-US" sz="1600" dirty="0">
                <a:sym typeface="+mn-ea"/>
              </a:rPr>
              <a:t>中俄</a:t>
            </a:r>
            <a:r>
              <a:rPr lang="en-US" altLang="zh-CN" sz="1600" dirty="0">
                <a:sym typeface="+mn-ea"/>
              </a:rPr>
              <a:t> </a:t>
            </a:r>
            <a:r>
              <a:rPr lang="zh-CN" altLang="en-US" sz="1600" dirty="0">
                <a:sym typeface="+mn-ea"/>
              </a:rPr>
              <a:t>里瓦几亚条约</a:t>
            </a:r>
            <a:r>
              <a:rPr lang="en-US" altLang="zh-CN" sz="1600" dirty="0">
                <a:sym typeface="+mn-ea"/>
              </a:rPr>
              <a:t> </a:t>
            </a:r>
            <a:r>
              <a:rPr lang="zh-CN" altLang="en-US" sz="1600" dirty="0">
                <a:sym typeface="+mn-ea"/>
              </a:rPr>
              <a:t>崇厚</a:t>
            </a:r>
            <a:r>
              <a:rPr lang="en-US" altLang="zh-CN" sz="1600" dirty="0">
                <a:sym typeface="+mn-ea"/>
              </a:rPr>
              <a:t> 2-10-1879</a:t>
            </a:r>
            <a:r>
              <a:rPr lang="zh-CN" altLang="en-US" sz="1600" dirty="0">
                <a:sym typeface="+mn-ea"/>
              </a:rPr>
              <a:t>；</a:t>
            </a:r>
            <a:r>
              <a:rPr lang="en-US" altLang="zh-CN" sz="1600" dirty="0">
                <a:sym typeface="+mn-ea"/>
              </a:rPr>
              <a:t> </a:t>
            </a:r>
            <a:br>
              <a:rPr lang="zh-CN" altLang="en-US" sz="1600" dirty="0">
                <a:sym typeface="+mn-ea"/>
              </a:rPr>
            </a:br>
            <a:r>
              <a:rPr lang="en-US" altLang="zh-CN" sz="1600" u="sng" dirty="0">
                <a:sym typeface="+mn-ea"/>
              </a:rPr>
              <a:t>23. </a:t>
            </a:r>
            <a:r>
              <a:rPr lang="zh-CN" altLang="en-US" sz="1600" u="sng" dirty="0">
                <a:sym typeface="+mn-ea"/>
              </a:rPr>
              <a:t>中俄</a:t>
            </a:r>
            <a:r>
              <a:rPr lang="en-US" altLang="zh-CN" sz="1600" u="sng" dirty="0">
                <a:sym typeface="+mn-ea"/>
              </a:rPr>
              <a:t> </a:t>
            </a:r>
            <a:r>
              <a:rPr lang="zh-CN" altLang="en-US" sz="1600" u="sng" dirty="0">
                <a:sym typeface="+mn-ea"/>
              </a:rPr>
              <a:t>伊黎条约</a:t>
            </a:r>
            <a:r>
              <a:rPr lang="en-US" altLang="zh-CN" sz="1600" u="sng" dirty="0">
                <a:sym typeface="+mn-ea"/>
              </a:rPr>
              <a:t> </a:t>
            </a:r>
            <a:r>
              <a:rPr lang="zh-CN" altLang="en-US" sz="1600" u="sng" dirty="0">
                <a:sym typeface="+mn-ea"/>
              </a:rPr>
              <a:t>曾纪泽</a:t>
            </a:r>
            <a:r>
              <a:rPr lang="en-US" altLang="zh-CN" sz="1600" u="sng" dirty="0">
                <a:sym typeface="+mn-ea"/>
              </a:rPr>
              <a:t> </a:t>
            </a:r>
            <a:r>
              <a:rPr lang="zh-CN" altLang="en-US" sz="1600" u="sng" dirty="0">
                <a:sym typeface="+mn-ea"/>
              </a:rPr>
              <a:t>七万方公里</a:t>
            </a:r>
            <a:r>
              <a:rPr lang="en-US" altLang="zh-CN" sz="1600" u="sng" dirty="0">
                <a:sym typeface="+mn-ea"/>
              </a:rPr>
              <a:t> </a:t>
            </a:r>
            <a:r>
              <a:rPr lang="zh-CN" altLang="en-US" sz="1600" u="sng" dirty="0">
                <a:sym typeface="+mn-ea"/>
              </a:rPr>
              <a:t>二百八十万两</a:t>
            </a:r>
            <a:r>
              <a:rPr lang="en-US" altLang="zh-CN" sz="1600" u="sng" dirty="0">
                <a:sym typeface="+mn-ea"/>
              </a:rPr>
              <a:t> 24-2-1881</a:t>
            </a:r>
            <a:r>
              <a:rPr lang="zh-CN" altLang="en-US" sz="1600" u="sng" dirty="0">
                <a:sym typeface="+mn-ea"/>
              </a:rPr>
              <a:t>；</a:t>
            </a:r>
            <a:br>
              <a:rPr lang="zh-CN" altLang="en-US" sz="1600" dirty="0">
                <a:sym typeface="+mn-ea"/>
              </a:rPr>
            </a:br>
            <a:r>
              <a:rPr lang="en-US" altLang="zh-CN" sz="1600" dirty="0">
                <a:sym typeface="+mn-ea"/>
              </a:rPr>
              <a:t>24. </a:t>
            </a:r>
            <a:r>
              <a:rPr lang="zh-CN" altLang="en-US" sz="1600" dirty="0">
                <a:sym typeface="+mn-ea"/>
              </a:rPr>
              <a:t>中法</a:t>
            </a:r>
            <a:r>
              <a:rPr lang="en-US" altLang="zh-CN" sz="1600" dirty="0">
                <a:sym typeface="+mn-ea"/>
              </a:rPr>
              <a:t> </a:t>
            </a:r>
            <a:r>
              <a:rPr lang="zh-CN" altLang="en-US" sz="1600" dirty="0">
                <a:sym typeface="+mn-ea"/>
              </a:rPr>
              <a:t>会议简明条款</a:t>
            </a:r>
            <a:r>
              <a:rPr lang="en-US" altLang="zh-CN" sz="1600" dirty="0">
                <a:sym typeface="+mn-ea"/>
              </a:rPr>
              <a:t> </a:t>
            </a:r>
            <a:r>
              <a:rPr lang="zh-CN" altLang="en-US" sz="1600" dirty="0">
                <a:sym typeface="+mn-ea"/>
              </a:rPr>
              <a:t>李鸿章</a:t>
            </a:r>
            <a:r>
              <a:rPr lang="en-US" altLang="zh-CN" sz="1600" dirty="0">
                <a:sym typeface="+mn-ea"/>
              </a:rPr>
              <a:t> 11-5-1884</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25. </a:t>
            </a:r>
            <a:r>
              <a:rPr lang="zh-CN" altLang="en-US" sz="1600" dirty="0">
                <a:sym typeface="+mn-ea"/>
              </a:rPr>
              <a:t>中日</a:t>
            </a:r>
            <a:r>
              <a:rPr lang="en-US" altLang="zh-CN" sz="1600" dirty="0">
                <a:sym typeface="+mn-ea"/>
              </a:rPr>
              <a:t> </a:t>
            </a:r>
            <a:r>
              <a:rPr lang="zh-CN" altLang="en-US" sz="1600" dirty="0">
                <a:sym typeface="+mn-ea"/>
              </a:rPr>
              <a:t>天津条约</a:t>
            </a:r>
            <a:r>
              <a:rPr lang="en-US" altLang="zh-CN" sz="1600" dirty="0">
                <a:sym typeface="+mn-ea"/>
              </a:rPr>
              <a:t> </a:t>
            </a:r>
            <a:r>
              <a:rPr lang="zh-CN" altLang="en-US" sz="1600" dirty="0">
                <a:sym typeface="+mn-ea"/>
              </a:rPr>
              <a:t>李鸿章</a:t>
            </a:r>
            <a:r>
              <a:rPr lang="en-US" altLang="zh-CN" sz="1600" dirty="0">
                <a:sym typeface="+mn-ea"/>
              </a:rPr>
              <a:t> 18-4-1885</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26. </a:t>
            </a:r>
            <a:r>
              <a:rPr lang="zh-CN" altLang="en-US" sz="1600" dirty="0">
                <a:sym typeface="+mn-ea"/>
              </a:rPr>
              <a:t>中法</a:t>
            </a:r>
            <a:r>
              <a:rPr lang="en-US" altLang="zh-CN" sz="1600" dirty="0">
                <a:sym typeface="+mn-ea"/>
              </a:rPr>
              <a:t> </a:t>
            </a:r>
            <a:r>
              <a:rPr lang="zh-CN" altLang="en-US" sz="1600" dirty="0">
                <a:sym typeface="+mn-ea"/>
              </a:rPr>
              <a:t>新约</a:t>
            </a:r>
            <a:r>
              <a:rPr lang="en-US" altLang="zh-CN" sz="1600" dirty="0">
                <a:sym typeface="+mn-ea"/>
              </a:rPr>
              <a:t> </a:t>
            </a:r>
            <a:r>
              <a:rPr lang="zh-CN" altLang="en-US" sz="1600" dirty="0">
                <a:sym typeface="+mn-ea"/>
              </a:rPr>
              <a:t>李鸿章</a:t>
            </a:r>
            <a:r>
              <a:rPr lang="en-US" altLang="zh-CN" sz="1600" dirty="0">
                <a:sym typeface="+mn-ea"/>
              </a:rPr>
              <a:t> 9-6-1885</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27. </a:t>
            </a:r>
            <a:r>
              <a:rPr lang="zh-CN" altLang="en-US" sz="1600" dirty="0">
                <a:sym typeface="+mn-ea"/>
              </a:rPr>
              <a:t>中英</a:t>
            </a:r>
            <a:r>
              <a:rPr lang="en-US" altLang="zh-CN" sz="1600" dirty="0">
                <a:sym typeface="+mn-ea"/>
              </a:rPr>
              <a:t> </a:t>
            </a:r>
            <a:r>
              <a:rPr lang="zh-CN" altLang="en-US" sz="1600" dirty="0">
                <a:sym typeface="+mn-ea"/>
              </a:rPr>
              <a:t>烟台条约</a:t>
            </a:r>
            <a:r>
              <a:rPr lang="en-US" altLang="zh-CN" sz="1600" dirty="0">
                <a:sym typeface="+mn-ea"/>
              </a:rPr>
              <a:t> </a:t>
            </a:r>
            <a:r>
              <a:rPr lang="zh-CN" altLang="en-US" sz="1600" dirty="0">
                <a:sym typeface="+mn-ea"/>
              </a:rPr>
              <a:t>续增条约</a:t>
            </a:r>
            <a:r>
              <a:rPr lang="en-US" altLang="zh-CN" sz="1600" dirty="0">
                <a:sym typeface="+mn-ea"/>
              </a:rPr>
              <a:t> </a:t>
            </a:r>
            <a:r>
              <a:rPr lang="zh-CN" altLang="en-US" sz="1600" dirty="0">
                <a:sym typeface="+mn-ea"/>
              </a:rPr>
              <a:t>不详</a:t>
            </a:r>
            <a:r>
              <a:rPr lang="en-US" altLang="zh-CN" sz="1600" dirty="0">
                <a:sym typeface="+mn-ea"/>
              </a:rPr>
              <a:t> 9-6-1885</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28. </a:t>
            </a:r>
            <a:r>
              <a:rPr lang="zh-CN" altLang="en-US" sz="1600" dirty="0">
                <a:sym typeface="+mn-ea"/>
              </a:rPr>
              <a:t>中葡</a:t>
            </a:r>
            <a:r>
              <a:rPr lang="en-US" altLang="zh-CN" sz="1600" dirty="0">
                <a:sym typeface="+mn-ea"/>
              </a:rPr>
              <a:t> </a:t>
            </a:r>
            <a:r>
              <a:rPr lang="zh-CN" altLang="en-US" sz="1600" dirty="0">
                <a:sym typeface="+mn-ea"/>
              </a:rPr>
              <a:t>北京条约</a:t>
            </a:r>
            <a:r>
              <a:rPr lang="en-US" altLang="zh-CN" sz="1600" dirty="0">
                <a:sym typeface="+mn-ea"/>
              </a:rPr>
              <a:t> </a:t>
            </a:r>
            <a:r>
              <a:rPr lang="zh-CN" altLang="en-US" sz="1600" dirty="0">
                <a:sym typeface="+mn-ea"/>
              </a:rPr>
              <a:t>奕□</a:t>
            </a:r>
            <a:r>
              <a:rPr lang="en-US" altLang="zh-CN" sz="1600" dirty="0">
                <a:sym typeface="+mn-ea"/>
              </a:rPr>
              <a:t> 1-12-1887</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29. </a:t>
            </a:r>
            <a:r>
              <a:rPr lang="zh-CN" altLang="en-US" sz="1600" dirty="0">
                <a:sym typeface="+mn-ea"/>
              </a:rPr>
              <a:t>中英</a:t>
            </a:r>
            <a:r>
              <a:rPr lang="en-US" altLang="zh-CN" sz="1600" dirty="0">
                <a:sym typeface="+mn-ea"/>
              </a:rPr>
              <a:t> </a:t>
            </a:r>
            <a:r>
              <a:rPr lang="zh-CN" altLang="en-US" sz="1600" dirty="0">
                <a:sym typeface="+mn-ea"/>
              </a:rPr>
              <a:t>印藏条约</a:t>
            </a:r>
            <a:r>
              <a:rPr lang="en-US" altLang="zh-CN" sz="1600" dirty="0">
                <a:sym typeface="+mn-ea"/>
              </a:rPr>
              <a:t> </a:t>
            </a:r>
            <a:r>
              <a:rPr lang="zh-CN" altLang="en-US" sz="1600" dirty="0">
                <a:sym typeface="+mn-ea"/>
              </a:rPr>
              <a:t>升泰</a:t>
            </a:r>
            <a:r>
              <a:rPr lang="en-US" altLang="zh-CN" sz="1600" dirty="0">
                <a:sym typeface="+mn-ea"/>
              </a:rPr>
              <a:t> 17-3-1890</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30. </a:t>
            </a:r>
            <a:r>
              <a:rPr lang="zh-CN" altLang="en-US" sz="1600" dirty="0">
                <a:sym typeface="+mn-ea"/>
              </a:rPr>
              <a:t>中美</a:t>
            </a:r>
            <a:r>
              <a:rPr lang="en-US" altLang="zh-CN" sz="1600" dirty="0">
                <a:sym typeface="+mn-ea"/>
              </a:rPr>
              <a:t> </a:t>
            </a:r>
            <a:r>
              <a:rPr lang="zh-CN" altLang="en-US" sz="1600" dirty="0">
                <a:sym typeface="+mn-ea"/>
              </a:rPr>
              <a:t>华工条约</a:t>
            </a:r>
            <a:r>
              <a:rPr lang="en-US" altLang="zh-CN" sz="1600" dirty="0">
                <a:sym typeface="+mn-ea"/>
              </a:rPr>
              <a:t> </a:t>
            </a:r>
            <a:r>
              <a:rPr lang="zh-CN" altLang="en-US" sz="1600" dirty="0">
                <a:sym typeface="+mn-ea"/>
              </a:rPr>
              <a:t>杨儒</a:t>
            </a:r>
            <a:r>
              <a:rPr lang="en-US" altLang="zh-CN" sz="1600" dirty="0">
                <a:sym typeface="+mn-ea"/>
              </a:rPr>
              <a:t> 7-3-1894</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31. </a:t>
            </a:r>
            <a:r>
              <a:rPr lang="zh-CN" altLang="en-US" sz="1600" u="sng" dirty="0">
                <a:sym typeface="+mn-ea"/>
              </a:rPr>
              <a:t>中日</a:t>
            </a:r>
            <a:r>
              <a:rPr lang="en-US" altLang="zh-CN" sz="1600" u="sng" dirty="0">
                <a:sym typeface="+mn-ea"/>
              </a:rPr>
              <a:t> </a:t>
            </a:r>
            <a:r>
              <a:rPr lang="zh-CN" altLang="en-US" sz="1600" u="sng" dirty="0">
                <a:sym typeface="+mn-ea"/>
              </a:rPr>
              <a:t>马关条约</a:t>
            </a:r>
            <a:r>
              <a:rPr lang="en-US" altLang="zh-CN" sz="1600" u="sng" dirty="0">
                <a:sym typeface="+mn-ea"/>
              </a:rPr>
              <a:t> </a:t>
            </a:r>
            <a:r>
              <a:rPr lang="zh-CN" altLang="en-US" sz="1600" u="sng" dirty="0">
                <a:sym typeface="+mn-ea"/>
              </a:rPr>
              <a:t>李鸿章</a:t>
            </a:r>
            <a:r>
              <a:rPr lang="en-US" altLang="zh-CN" sz="1600" u="sng" dirty="0">
                <a:sym typeface="+mn-ea"/>
              </a:rPr>
              <a:t> </a:t>
            </a:r>
            <a:r>
              <a:rPr lang="zh-CN" altLang="en-US" sz="1600" u="sng" dirty="0">
                <a:sym typeface="+mn-ea"/>
              </a:rPr>
              <a:t>二亿两</a:t>
            </a:r>
            <a:r>
              <a:rPr lang="en-US" altLang="zh-CN" sz="1600" u="sng" dirty="0">
                <a:sym typeface="+mn-ea"/>
              </a:rPr>
              <a:t> 7-4-1895</a:t>
            </a:r>
            <a:r>
              <a:rPr lang="zh-CN" altLang="en-US" sz="1600" u="sng" dirty="0">
                <a:sym typeface="+mn-ea"/>
              </a:rPr>
              <a:t>；</a:t>
            </a:r>
            <a:r>
              <a:rPr lang="en-US" altLang="zh-CN" sz="1600" u="sng" dirty="0">
                <a:sym typeface="+mn-ea"/>
              </a:rPr>
              <a:t> </a:t>
            </a:r>
            <a:br>
              <a:rPr lang="zh-CN" altLang="en-US" sz="1600" dirty="0">
                <a:sym typeface="+mn-ea"/>
              </a:rPr>
            </a:br>
            <a:r>
              <a:rPr lang="en-US" altLang="zh-CN" sz="1600" dirty="0">
                <a:sym typeface="+mn-ea"/>
              </a:rPr>
              <a:t>32. </a:t>
            </a:r>
            <a:r>
              <a:rPr lang="zh-CN" altLang="en-US" sz="1600" dirty="0">
                <a:sym typeface="+mn-ea"/>
              </a:rPr>
              <a:t>中日</a:t>
            </a:r>
            <a:r>
              <a:rPr lang="en-US" altLang="zh-CN" sz="1600" dirty="0">
                <a:sym typeface="+mn-ea"/>
              </a:rPr>
              <a:t> </a:t>
            </a:r>
            <a:r>
              <a:rPr lang="zh-CN" altLang="en-US" sz="1600" dirty="0">
                <a:sym typeface="+mn-ea"/>
              </a:rPr>
              <a:t>辽南条约</a:t>
            </a:r>
            <a:r>
              <a:rPr lang="en-US" altLang="zh-CN" sz="1600" dirty="0">
                <a:sym typeface="+mn-ea"/>
              </a:rPr>
              <a:t> </a:t>
            </a:r>
            <a:r>
              <a:rPr lang="zh-CN" altLang="en-US" sz="1600" dirty="0">
                <a:sym typeface="+mn-ea"/>
              </a:rPr>
              <a:t>李鸿章</a:t>
            </a:r>
            <a:r>
              <a:rPr lang="en-US" altLang="zh-CN" sz="1600" dirty="0">
                <a:sym typeface="+mn-ea"/>
              </a:rPr>
              <a:t> </a:t>
            </a:r>
            <a:r>
              <a:rPr lang="zh-CN" altLang="en-US" sz="1600" dirty="0">
                <a:sym typeface="+mn-ea"/>
              </a:rPr>
              <a:t>叁千万两</a:t>
            </a:r>
            <a:r>
              <a:rPr lang="en-US" altLang="zh-CN" sz="1600" dirty="0">
                <a:sym typeface="+mn-ea"/>
              </a:rPr>
              <a:t> 8-11-1895</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33. </a:t>
            </a:r>
            <a:r>
              <a:rPr lang="zh-CN" altLang="en-US" sz="1600" dirty="0">
                <a:sym typeface="+mn-ea"/>
              </a:rPr>
              <a:t>中俄</a:t>
            </a:r>
            <a:r>
              <a:rPr lang="en-US" altLang="zh-CN" sz="1600" dirty="0">
                <a:sym typeface="+mn-ea"/>
              </a:rPr>
              <a:t> </a:t>
            </a:r>
            <a:r>
              <a:rPr lang="zh-CN" altLang="en-US" sz="1600" dirty="0">
                <a:sym typeface="+mn-ea"/>
              </a:rPr>
              <a:t>密约</a:t>
            </a:r>
            <a:r>
              <a:rPr lang="en-US" altLang="zh-CN" sz="1600" dirty="0">
                <a:sym typeface="+mn-ea"/>
              </a:rPr>
              <a:t> </a:t>
            </a:r>
            <a:r>
              <a:rPr lang="zh-CN" altLang="en-US" sz="1600" dirty="0">
                <a:sym typeface="+mn-ea"/>
              </a:rPr>
              <a:t>李鸿章</a:t>
            </a:r>
            <a:r>
              <a:rPr lang="en-US" altLang="zh-CN" sz="1600" dirty="0">
                <a:sym typeface="+mn-ea"/>
              </a:rPr>
              <a:t> 3-6-1896</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34. </a:t>
            </a:r>
            <a:r>
              <a:rPr lang="zh-CN" altLang="en-US" sz="1600" dirty="0">
                <a:sym typeface="+mn-ea"/>
              </a:rPr>
              <a:t>中德</a:t>
            </a:r>
            <a:r>
              <a:rPr lang="en-US" altLang="zh-CN" sz="1600" dirty="0">
                <a:sym typeface="+mn-ea"/>
              </a:rPr>
              <a:t> </a:t>
            </a:r>
            <a:r>
              <a:rPr lang="zh-CN" altLang="en-US" sz="1600" dirty="0">
                <a:sym typeface="+mn-ea"/>
              </a:rPr>
              <a:t>胶澳租借条约</a:t>
            </a:r>
            <a:r>
              <a:rPr lang="en-US" altLang="zh-CN" sz="1600" dirty="0">
                <a:sym typeface="+mn-ea"/>
              </a:rPr>
              <a:t> </a:t>
            </a:r>
            <a:r>
              <a:rPr lang="zh-CN" altLang="en-US" sz="1600" dirty="0">
                <a:sym typeface="+mn-ea"/>
              </a:rPr>
              <a:t>李鸿章</a:t>
            </a:r>
            <a:r>
              <a:rPr lang="en-US" altLang="zh-CN" sz="1600" dirty="0">
                <a:sym typeface="+mn-ea"/>
              </a:rPr>
              <a:t> 6-3-1896</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35. </a:t>
            </a:r>
            <a:r>
              <a:rPr lang="zh-CN" altLang="en-US" sz="1600" dirty="0">
                <a:sym typeface="+mn-ea"/>
              </a:rPr>
              <a:t>中英</a:t>
            </a:r>
            <a:r>
              <a:rPr lang="en-US" altLang="zh-CN" sz="1600" dirty="0">
                <a:sym typeface="+mn-ea"/>
              </a:rPr>
              <a:t> </a:t>
            </a:r>
            <a:r>
              <a:rPr lang="zh-CN" altLang="en-US" sz="1600" dirty="0">
                <a:sym typeface="+mn-ea"/>
              </a:rPr>
              <a:t>展拓香港界址条约</a:t>
            </a:r>
            <a:r>
              <a:rPr lang="en-US" altLang="zh-CN" sz="1600" dirty="0">
                <a:sym typeface="+mn-ea"/>
              </a:rPr>
              <a:t> </a:t>
            </a:r>
            <a:r>
              <a:rPr lang="zh-CN" altLang="en-US" sz="1600" dirty="0">
                <a:sym typeface="+mn-ea"/>
              </a:rPr>
              <a:t>李鸿章</a:t>
            </a:r>
            <a:r>
              <a:rPr lang="en-US" altLang="zh-CN" sz="1600" dirty="0">
                <a:sym typeface="+mn-ea"/>
              </a:rPr>
              <a:t> 9-6-1898</a:t>
            </a:r>
            <a:r>
              <a:rPr lang="zh-CN" altLang="en-US" sz="1600" dirty="0">
                <a:sym typeface="+mn-ea"/>
              </a:rPr>
              <a:t>；</a:t>
            </a:r>
            <a:r>
              <a:rPr lang="en-US" altLang="zh-CN" sz="1600" dirty="0">
                <a:sym typeface="+mn-ea"/>
              </a:rPr>
              <a:t> </a:t>
            </a:r>
            <a:br>
              <a:rPr lang="zh-CN" altLang="en-US" sz="1600" dirty="0">
                <a:sym typeface="+mn-ea"/>
              </a:rPr>
            </a:br>
            <a:r>
              <a:rPr lang="en-US" altLang="zh-CN" sz="1600" u="sng" dirty="0">
                <a:sym typeface="+mn-ea"/>
              </a:rPr>
              <a:t>36. </a:t>
            </a:r>
            <a:r>
              <a:rPr lang="zh-CN" altLang="en-US" sz="1600" u="sng" dirty="0">
                <a:sym typeface="+mn-ea"/>
              </a:rPr>
              <a:t>八国联军</a:t>
            </a:r>
            <a:r>
              <a:rPr lang="en-US" altLang="zh-CN" sz="1600" u="sng" dirty="0">
                <a:sym typeface="+mn-ea"/>
              </a:rPr>
              <a:t> </a:t>
            </a:r>
            <a:r>
              <a:rPr lang="zh-CN" altLang="en-US" sz="1600" u="sng" dirty="0">
                <a:sym typeface="+mn-ea"/>
              </a:rPr>
              <a:t>辛丑条约</a:t>
            </a:r>
            <a:r>
              <a:rPr lang="en-US" altLang="zh-CN" sz="1600" u="sng" dirty="0">
                <a:sym typeface="+mn-ea"/>
              </a:rPr>
              <a:t> </a:t>
            </a:r>
            <a:r>
              <a:rPr lang="zh-CN" altLang="en-US" sz="1600" u="sng" dirty="0">
                <a:sym typeface="+mn-ea"/>
              </a:rPr>
              <a:t>李鸿章</a:t>
            </a:r>
            <a:r>
              <a:rPr lang="en-US" altLang="zh-CN" sz="1600" u="sng" dirty="0">
                <a:sym typeface="+mn-ea"/>
              </a:rPr>
              <a:t> </a:t>
            </a:r>
            <a:r>
              <a:rPr lang="zh-CN" altLang="en-US" sz="1600" u="sng" dirty="0">
                <a:sym typeface="+mn-ea"/>
              </a:rPr>
              <a:t>四亿五千万两</a:t>
            </a:r>
            <a:r>
              <a:rPr lang="en-US" altLang="zh-CN" sz="1600" u="sng" dirty="0">
                <a:sym typeface="+mn-ea"/>
              </a:rPr>
              <a:t> 7-9-1901</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37. </a:t>
            </a:r>
            <a:r>
              <a:rPr lang="zh-CN" altLang="en-US" sz="1600" dirty="0">
                <a:sym typeface="+mn-ea"/>
              </a:rPr>
              <a:t>中英</a:t>
            </a:r>
            <a:r>
              <a:rPr lang="en-US" altLang="zh-CN" sz="1600" dirty="0">
                <a:sym typeface="+mn-ea"/>
              </a:rPr>
              <a:t> </a:t>
            </a:r>
            <a:r>
              <a:rPr lang="zh-CN" altLang="en-US" sz="1600" dirty="0">
                <a:sym typeface="+mn-ea"/>
              </a:rPr>
              <a:t>续定印藏条约</a:t>
            </a:r>
            <a:r>
              <a:rPr lang="en-US" altLang="zh-CN" sz="1600" dirty="0">
                <a:sym typeface="+mn-ea"/>
              </a:rPr>
              <a:t> </a:t>
            </a:r>
            <a:r>
              <a:rPr lang="zh-CN" altLang="en-US" sz="1600" dirty="0">
                <a:sym typeface="+mn-ea"/>
              </a:rPr>
              <a:t>罗生戛尔曾</a:t>
            </a:r>
            <a:r>
              <a:rPr lang="en-US" altLang="zh-CN" sz="1600" dirty="0">
                <a:sym typeface="+mn-ea"/>
              </a:rPr>
              <a:t> 7-9-1904</a:t>
            </a:r>
            <a:r>
              <a:rPr lang="zh-CN" altLang="en-US" sz="1600" dirty="0">
                <a:sym typeface="+mn-ea"/>
              </a:rPr>
              <a:t>；</a:t>
            </a:r>
            <a:r>
              <a:rPr lang="en-US" altLang="zh-CN" sz="1600" dirty="0">
                <a:sym typeface="+mn-ea"/>
              </a:rPr>
              <a:t> </a:t>
            </a:r>
            <a:br>
              <a:rPr lang="zh-CN" altLang="en-US" sz="1600" dirty="0">
                <a:sym typeface="+mn-ea"/>
              </a:rPr>
            </a:br>
            <a:r>
              <a:rPr lang="en-US" altLang="zh-CN" sz="1600" dirty="0">
                <a:sym typeface="+mn-ea"/>
              </a:rPr>
              <a:t>38. </a:t>
            </a:r>
            <a:r>
              <a:rPr lang="zh-CN" altLang="en-US" sz="1600" dirty="0">
                <a:sym typeface="+mn-ea"/>
              </a:rPr>
              <a:t>中日</a:t>
            </a:r>
            <a:r>
              <a:rPr lang="en-US" altLang="zh-CN" sz="1600" dirty="0">
                <a:sym typeface="+mn-ea"/>
              </a:rPr>
              <a:t> </a:t>
            </a:r>
            <a:r>
              <a:rPr lang="zh-CN" altLang="en-US" sz="1600" dirty="0">
                <a:sym typeface="+mn-ea"/>
              </a:rPr>
              <a:t>会议</a:t>
            </a:r>
            <a:r>
              <a:rPr lang="en-US" altLang="zh-CN" sz="1600" dirty="0">
                <a:sym typeface="+mn-ea"/>
              </a:rPr>
              <a:t>[</a:t>
            </a:r>
            <a:r>
              <a:rPr lang="zh-CN" altLang="en-US" sz="1600" dirty="0">
                <a:sym typeface="+mn-ea"/>
              </a:rPr>
              <a:t>满州善后条约</a:t>
            </a:r>
            <a:r>
              <a:rPr lang="en-US" altLang="zh-CN" sz="1600" dirty="0">
                <a:sym typeface="+mn-ea"/>
              </a:rPr>
              <a:t>] 22-12-1905. </a:t>
            </a:r>
            <a:br>
              <a:rPr lang="en-US" altLang="zh-CN" sz="1600" b="1" dirty="0">
                <a:solidFill>
                  <a:srgbClr val="663300"/>
                </a:solidFill>
                <a:latin typeface="黑体" panose="02010609060101010101" charset="-122"/>
                <a:sym typeface="+mn-ea"/>
              </a:rPr>
            </a:br>
            <a:endParaRPr lang="zh-CN" altLang="en-US" sz="1600"/>
          </a:p>
        </p:txBody>
      </p:sp>
      <p:sp>
        <p:nvSpPr>
          <p:cNvPr id="5" name="矩形 4"/>
          <p:cNvSpPr/>
          <p:nvPr/>
        </p:nvSpPr>
        <p:spPr>
          <a:xfrm>
            <a:off x="664845" y="1073150"/>
            <a:ext cx="3015615" cy="418465"/>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dirty="0">
                <a:cs typeface="+mn-ea"/>
                <a:sym typeface="+mn-lt"/>
              </a:rPr>
              <a:t>晚</a:t>
            </a:r>
            <a:r>
              <a:rPr lang="zh-CN" altLang="en-US" sz="2000" b="1" dirty="0">
                <a:cs typeface="+mn-ea"/>
                <a:sym typeface="+mn-lt"/>
              </a:rPr>
              <a:t>清</a:t>
            </a:r>
            <a:r>
              <a:rPr lang="en-US" altLang="zh-CN" sz="2000" b="1" dirty="0">
                <a:cs typeface="+mn-ea"/>
                <a:sym typeface="+mn-lt"/>
              </a:rPr>
              <a:t>部分丧权辱国的条约</a:t>
            </a:r>
            <a:endParaRPr lang="en-US" altLang="zh-CN" sz="2000" b="1" dirty="0">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29698" name="图片 29697" descr="001bb9da4d3a107db76b0a"/>
          <p:cNvPicPr>
            <a:picLocks noChangeAspect="1"/>
          </p:cNvPicPr>
          <p:nvPr/>
        </p:nvPicPr>
        <p:blipFill>
          <a:blip r:embed="rId5"/>
          <a:stretch>
            <a:fillRect/>
          </a:stretch>
        </p:blipFill>
        <p:spPr>
          <a:xfrm>
            <a:off x="-635" y="906780"/>
            <a:ext cx="12192000" cy="6249670"/>
          </a:xfrm>
          <a:prstGeom prst="rect">
            <a:avLst/>
          </a:prstGeom>
          <a:noFill/>
          <a:ln w="9525">
            <a:noFill/>
          </a:ln>
        </p:spPr>
      </p:pic>
      <p:sp>
        <p:nvSpPr>
          <p:cNvPr id="29699" name="标题 29698"/>
          <p:cNvSpPr>
            <a:spLocks noGrp="1"/>
          </p:cNvSpPr>
          <p:nvPr>
            <p:ph type="ctrTitle"/>
          </p:nvPr>
        </p:nvSpPr>
        <p:spPr>
          <a:xfrm>
            <a:off x="5850255" y="5305425"/>
            <a:ext cx="8459788" cy="1470025"/>
          </a:xfrm>
        </p:spPr>
        <p:txBody>
          <a:bodyPr anchor="ctr"/>
          <a:p>
            <a:pPr defTabSz="914400">
              <a:buClrTx/>
              <a:buSzTx/>
              <a:buFontTx/>
            </a:pPr>
            <a:r>
              <a:rPr lang="zh-CN" altLang="en-US" sz="8800" kern="1200" baseline="0" dirty="0">
                <a:solidFill>
                  <a:srgbClr val="FF0000"/>
                </a:solidFill>
                <a:latin typeface="Arial" panose="020B0604020202020204" pitchFamily="34" charset="0"/>
                <a:ea typeface="隶书" panose="02010509060101010101" pitchFamily="49" charset="-122"/>
              </a:rPr>
              <a:t>春天的故事</a:t>
            </a:r>
            <a:endParaRPr lang="zh-CN" altLang="en-US" sz="8800" kern="1200" baseline="0" dirty="0">
              <a:solidFill>
                <a:srgbClr val="FF0000"/>
              </a:solidFill>
              <a:latin typeface="Arial" panose="020B0604020202020204" pitchFamily="34" charset="0"/>
              <a:ea typeface="隶书" panose="02010509060101010101" pitchFamily="49"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1" name="矩形 10"/>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中国共产党第十四次全国代表大会</a:t>
            </a:r>
            <a:endParaRPr lang="zh-CN" altLang="en-US" sz="3735" b="1" dirty="0">
              <a:solidFill>
                <a:srgbClr val="FFF8E6"/>
              </a:solidFill>
              <a:cs typeface="+mn-ea"/>
              <a:sym typeface="+mn-lt"/>
            </a:endParaRPr>
          </a:p>
        </p:txBody>
      </p:sp>
      <p:pic>
        <p:nvPicPr>
          <p:cNvPr id="5" name="图片 4"/>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31044" y="2474594"/>
            <a:ext cx="3252723" cy="1856364"/>
          </a:xfrm>
          <a:prstGeom prst="rect">
            <a:avLst/>
          </a:prstGeom>
        </p:spPr>
      </p:pic>
      <p:sp>
        <p:nvSpPr>
          <p:cNvPr id="12" name="矩形 11"/>
          <p:cNvSpPr>
            <a:spLocks noChangeAspect="1"/>
          </p:cNvSpPr>
          <p:nvPr/>
        </p:nvSpPr>
        <p:spPr>
          <a:xfrm>
            <a:off x="4175787" y="2467119"/>
            <a:ext cx="3840427" cy="1856364"/>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865" dirty="0">
              <a:solidFill>
                <a:srgbClr val="FFF8E6"/>
              </a:solidFill>
              <a:cs typeface="+mn-ea"/>
              <a:sym typeface="+mn-lt"/>
            </a:endParaRPr>
          </a:p>
          <a:p>
            <a:pPr algn="ctr"/>
            <a:endParaRPr lang="en-US" altLang="zh-CN" sz="1865" dirty="0">
              <a:solidFill>
                <a:srgbClr val="FFF8E6"/>
              </a:solidFill>
              <a:cs typeface="+mn-ea"/>
              <a:sym typeface="+mn-lt"/>
            </a:endParaRPr>
          </a:p>
          <a:p>
            <a:pPr algn="ctr"/>
            <a:endParaRPr lang="en-US" altLang="zh-CN" sz="1865" dirty="0">
              <a:solidFill>
                <a:srgbClr val="FFF8E6"/>
              </a:solidFill>
              <a:cs typeface="+mn-ea"/>
              <a:sym typeface="+mn-lt"/>
            </a:endParaRPr>
          </a:p>
          <a:p>
            <a:pPr algn="ctr"/>
            <a:r>
              <a:rPr lang="zh-CN" altLang="en-US" sz="1865" dirty="0">
                <a:solidFill>
                  <a:srgbClr val="FFF8E6"/>
                </a:solidFill>
                <a:cs typeface="+mn-ea"/>
                <a:sym typeface="+mn-lt"/>
              </a:rPr>
              <a:t>时间：</a:t>
            </a:r>
            <a:r>
              <a:rPr lang="en-US" altLang="zh-CN" sz="1865" dirty="0">
                <a:solidFill>
                  <a:srgbClr val="FFF8E6"/>
                </a:solidFill>
                <a:cs typeface="+mn-ea"/>
                <a:sym typeface="+mn-lt"/>
              </a:rPr>
              <a:t>1992</a:t>
            </a:r>
            <a:r>
              <a:rPr lang="zh-CN" altLang="en-US" sz="1865" dirty="0">
                <a:solidFill>
                  <a:srgbClr val="FFF8E6"/>
                </a:solidFill>
                <a:cs typeface="+mn-ea"/>
                <a:sym typeface="+mn-lt"/>
              </a:rPr>
              <a:t>年</a:t>
            </a:r>
            <a:r>
              <a:rPr lang="en-US" altLang="zh-CN" sz="1865" dirty="0">
                <a:solidFill>
                  <a:srgbClr val="FFF8E6"/>
                </a:solidFill>
                <a:cs typeface="+mn-ea"/>
                <a:sym typeface="+mn-lt"/>
              </a:rPr>
              <a:t>10</a:t>
            </a:r>
            <a:r>
              <a:rPr lang="zh-CN" altLang="en-US" sz="1865" dirty="0">
                <a:solidFill>
                  <a:srgbClr val="FFF8E6"/>
                </a:solidFill>
                <a:cs typeface="+mn-ea"/>
                <a:sym typeface="+mn-lt"/>
              </a:rPr>
              <a:t>月</a:t>
            </a:r>
            <a:r>
              <a:rPr lang="en-US" altLang="zh-CN" sz="1865" dirty="0">
                <a:solidFill>
                  <a:srgbClr val="FFF8E6"/>
                </a:solidFill>
                <a:cs typeface="+mn-ea"/>
                <a:sym typeface="+mn-lt"/>
              </a:rPr>
              <a:t>12</a:t>
            </a:r>
            <a:r>
              <a:rPr lang="zh-CN" altLang="en-US" sz="1865" dirty="0">
                <a:solidFill>
                  <a:srgbClr val="FFF8E6"/>
                </a:solidFill>
                <a:cs typeface="+mn-ea"/>
                <a:sym typeface="+mn-lt"/>
              </a:rPr>
              <a:t>日</a:t>
            </a:r>
            <a:r>
              <a:rPr lang="en-US" altLang="zh-CN" sz="1865" dirty="0">
                <a:solidFill>
                  <a:srgbClr val="FFF8E6"/>
                </a:solidFill>
                <a:cs typeface="+mn-ea"/>
                <a:sym typeface="+mn-lt"/>
              </a:rPr>
              <a:t>-18</a:t>
            </a:r>
            <a:r>
              <a:rPr lang="zh-CN" altLang="en-US" sz="1865" dirty="0">
                <a:solidFill>
                  <a:srgbClr val="FFF8E6"/>
                </a:solidFill>
                <a:cs typeface="+mn-ea"/>
                <a:sym typeface="+mn-lt"/>
              </a:rPr>
              <a:t>日</a:t>
            </a:r>
            <a:endParaRPr lang="en-US" altLang="zh-CN" sz="1865" dirty="0">
              <a:solidFill>
                <a:srgbClr val="FFF8E6"/>
              </a:solidFill>
              <a:cs typeface="+mn-ea"/>
              <a:sym typeface="+mn-lt"/>
            </a:endParaRPr>
          </a:p>
          <a:p>
            <a:pPr algn="ctr"/>
            <a:r>
              <a:rPr lang="zh-CN" altLang="en-US" sz="1865" dirty="0">
                <a:solidFill>
                  <a:srgbClr val="FFF8E6"/>
                </a:solidFill>
                <a:cs typeface="+mn-ea"/>
                <a:sym typeface="+mn-lt"/>
              </a:rPr>
              <a:t>地点：北京</a:t>
            </a:r>
            <a:endParaRPr lang="en-US" altLang="zh-CN" sz="1865" dirty="0">
              <a:solidFill>
                <a:srgbClr val="FFF8E6"/>
              </a:solidFill>
              <a:cs typeface="+mn-ea"/>
              <a:sym typeface="+mn-lt"/>
            </a:endParaRPr>
          </a:p>
        </p:txBody>
      </p:sp>
      <p:pic>
        <p:nvPicPr>
          <p:cNvPr id="2" name="图片 1"/>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8208237" y="2467119"/>
            <a:ext cx="3252720" cy="1856364"/>
          </a:xfrm>
          <a:prstGeom prst="rect">
            <a:avLst/>
          </a:prstGeom>
        </p:spPr>
      </p:pic>
      <p:sp>
        <p:nvSpPr>
          <p:cNvPr id="3" name="矩形 2"/>
          <p:cNvSpPr/>
          <p:nvPr/>
        </p:nvSpPr>
        <p:spPr>
          <a:xfrm>
            <a:off x="533400" y="4450080"/>
            <a:ext cx="10927080" cy="953135"/>
          </a:xfrm>
          <a:prstGeom prst="rect">
            <a:avLst/>
          </a:prstGeom>
        </p:spPr>
        <p:txBody>
          <a:bodyPr wrap="square">
            <a:spAutoFit/>
          </a:bodyPr>
          <a:p>
            <a:pPr algn="just" eaLnBrk="1"/>
            <a:r>
              <a:rPr lang="en-US" altLang="zh-CN" sz="1865" dirty="0">
                <a:solidFill>
                  <a:srgbClr val="5F0F05"/>
                </a:solidFill>
                <a:cs typeface="+mn-ea"/>
                <a:sym typeface="+mn-lt"/>
              </a:rPr>
              <a:t>       </a:t>
            </a:r>
            <a:r>
              <a:rPr lang="zh-CN" altLang="en-US" sz="1865" dirty="0">
                <a:solidFill>
                  <a:srgbClr val="5F0F05"/>
                </a:solidFill>
                <a:cs typeface="+mn-ea"/>
                <a:sym typeface="+mn-lt"/>
              </a:rPr>
              <a:t>这次代表大会的主要任务是，以邓小平同志建设有中国特色社会主义理论为指导，认真总结十一届三中全会以来14年的实践经验，</a:t>
            </a:r>
            <a:r>
              <a:rPr lang="zh-CN" altLang="en-US" sz="1865" b="1" dirty="0">
                <a:solidFill>
                  <a:srgbClr val="C00000"/>
                </a:solidFill>
                <a:cs typeface="+mn-ea"/>
                <a:sym typeface="+mn-lt"/>
              </a:rPr>
              <a:t>确定今后一个时期的战略部署</a:t>
            </a:r>
            <a:r>
              <a:rPr lang="zh-CN" altLang="en-US" sz="1865" dirty="0">
                <a:solidFill>
                  <a:srgbClr val="5F0F05"/>
                </a:solidFill>
                <a:cs typeface="+mn-ea"/>
                <a:sym typeface="+mn-lt"/>
              </a:rPr>
              <a:t>，动员全党同志和全国各族人民，进一步解放思想，把握有利时机，</a:t>
            </a:r>
            <a:r>
              <a:rPr lang="zh-CN" altLang="en-US" sz="1865" b="1" dirty="0">
                <a:solidFill>
                  <a:srgbClr val="C00000"/>
                </a:solidFill>
                <a:cs typeface="+mn-ea"/>
                <a:sym typeface="+mn-lt"/>
              </a:rPr>
              <a:t>加快改革开放和现代化建设步伐</a:t>
            </a:r>
            <a:r>
              <a:rPr lang="zh-CN" altLang="en-US" sz="1865" dirty="0">
                <a:solidFill>
                  <a:srgbClr val="5F0F05"/>
                </a:solidFill>
                <a:cs typeface="+mn-ea"/>
                <a:sym typeface="+mn-lt"/>
              </a:rPr>
              <a:t>，夺取中国特色社会主义事业更大胜利。</a:t>
            </a:r>
            <a:endParaRPr lang="zh-CN" altLang="en-US" sz="1865" dirty="0">
              <a:solidFill>
                <a:srgbClr val="5F0F05"/>
              </a:solidFill>
              <a:cs typeface="+mn-ea"/>
              <a:sym typeface="+mn-lt"/>
            </a:endParaRPr>
          </a:p>
        </p:txBody>
      </p:sp>
      <p:sp>
        <p:nvSpPr>
          <p:cNvPr id="6" name="Rectangle 3"/>
          <p:cNvSpPr/>
          <p:nvPr/>
        </p:nvSpPr>
        <p:spPr>
          <a:xfrm>
            <a:off x="532765" y="5439410"/>
            <a:ext cx="10927715" cy="953135"/>
          </a:xfrm>
          <a:prstGeom prst="rect">
            <a:avLst/>
          </a:prstGeom>
        </p:spPr>
        <p:txBody>
          <a:bodyPr wrap="square">
            <a:spAutoFit/>
          </a:bodyPr>
          <a:p>
            <a:pPr algn="just" eaLnBrk="1"/>
            <a:r>
              <a:rPr lang="en-US" altLang="zh-CN" sz="1865" dirty="0">
                <a:solidFill>
                  <a:srgbClr val="5F0F05"/>
                </a:solidFill>
                <a:cs typeface="+mn-ea"/>
                <a:sym typeface="+mn-lt"/>
              </a:rPr>
              <a:t>     </a:t>
            </a:r>
            <a:r>
              <a:rPr lang="en-US" altLang="zh-CN" sz="1865" u="sng" dirty="0">
                <a:solidFill>
                  <a:srgbClr val="5F0F05"/>
                </a:solidFill>
                <a:cs typeface="+mn-ea"/>
                <a:sym typeface="+mn-lt"/>
              </a:rPr>
              <a:t> 1992</a:t>
            </a:r>
            <a:r>
              <a:rPr lang="zh-CN" altLang="en-US" sz="1865" u="sng" dirty="0">
                <a:solidFill>
                  <a:srgbClr val="5F0F05"/>
                </a:solidFill>
                <a:cs typeface="+mn-ea"/>
                <a:sym typeface="+mn-lt"/>
              </a:rPr>
              <a:t>年，</a:t>
            </a:r>
            <a:r>
              <a:rPr lang="zh-CN" altLang="en-US" sz="1865" b="1" u="sng" dirty="0">
                <a:solidFill>
                  <a:srgbClr val="C00000"/>
                </a:solidFill>
                <a:cs typeface="+mn-ea"/>
                <a:sym typeface="+mn-lt"/>
              </a:rPr>
              <a:t>以邓小平南方谈话和中共十四大为标志</a:t>
            </a:r>
            <a:r>
              <a:rPr lang="zh-CN" altLang="en-US" sz="1865" u="sng" dirty="0">
                <a:solidFill>
                  <a:srgbClr val="5F0F05"/>
                </a:solidFill>
                <a:cs typeface="+mn-ea"/>
                <a:sym typeface="+mn-lt"/>
              </a:rPr>
              <a:t>，中国的改革开放和现代化建设进入到了一个历史的新阶段。</a:t>
            </a:r>
            <a:r>
              <a:rPr lang="zh-CN" altLang="en-US" sz="1865" b="1" dirty="0">
                <a:solidFill>
                  <a:srgbClr val="C00000"/>
                </a:solidFill>
                <a:cs typeface="+mn-ea"/>
                <a:sym typeface="+mn-lt"/>
              </a:rPr>
              <a:t>南方谈话为建设中国特色社会主义理论贡献了新的重要论点</a:t>
            </a:r>
            <a:r>
              <a:rPr lang="zh-CN" altLang="en-US" sz="1865" dirty="0">
                <a:solidFill>
                  <a:srgbClr val="5F0F05"/>
                </a:solidFill>
                <a:cs typeface="+mn-ea"/>
                <a:sym typeface="+mn-lt"/>
              </a:rPr>
              <a:t>，党的十四大明确了经济体制改革的</a:t>
            </a:r>
            <a:r>
              <a:rPr lang="zh-CN" altLang="en-US" sz="1865" u="sng" dirty="0">
                <a:solidFill>
                  <a:srgbClr val="5F0F05"/>
                </a:solidFill>
                <a:cs typeface="+mn-ea"/>
                <a:sym typeface="+mn-lt"/>
              </a:rPr>
              <a:t>目标是建立社会主义市场经济体制。</a:t>
            </a:r>
            <a:endParaRPr lang="zh-CN" altLang="en-US" sz="1865" u="sng" dirty="0">
              <a:solidFill>
                <a:srgbClr val="5F0F05"/>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3" name="矩形 2"/>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中国共产党第十五次全国代表大会</a:t>
            </a:r>
            <a:endParaRPr lang="zh-CN" altLang="en-US" sz="3735" b="1" dirty="0">
              <a:solidFill>
                <a:srgbClr val="FFF8E6"/>
              </a:solidFill>
              <a:cs typeface="+mn-ea"/>
              <a:sym typeface="+mn-lt"/>
            </a:endParaRPr>
          </a:p>
        </p:txBody>
      </p:sp>
      <p:pic>
        <p:nvPicPr>
          <p:cNvPr id="2" name="图片 1"/>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731045" y="2533169"/>
            <a:ext cx="3458332" cy="2714705"/>
          </a:xfrm>
          <a:prstGeom prst="rect">
            <a:avLst/>
          </a:prstGeom>
        </p:spPr>
      </p:pic>
      <p:sp>
        <p:nvSpPr>
          <p:cNvPr id="8" name="矩形 7"/>
          <p:cNvSpPr>
            <a:spLocks noChangeAspect="1"/>
          </p:cNvSpPr>
          <p:nvPr/>
        </p:nvSpPr>
        <p:spPr>
          <a:xfrm>
            <a:off x="734981" y="5425858"/>
            <a:ext cx="3454396" cy="98488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a:solidFill>
                  <a:srgbClr val="FFF8E6"/>
                </a:solidFill>
                <a:cs typeface="+mn-ea"/>
                <a:sym typeface="+mn-lt"/>
              </a:rPr>
              <a:t>时间：</a:t>
            </a:r>
            <a:r>
              <a:rPr lang="en-US" altLang="zh-CN" sz="1865">
                <a:solidFill>
                  <a:srgbClr val="FFF8E6"/>
                </a:solidFill>
                <a:cs typeface="+mn-ea"/>
                <a:sym typeface="+mn-lt"/>
              </a:rPr>
              <a:t>1997</a:t>
            </a:r>
            <a:r>
              <a:rPr lang="zh-CN" altLang="en-US" sz="1865">
                <a:solidFill>
                  <a:srgbClr val="FFF8E6"/>
                </a:solidFill>
                <a:cs typeface="+mn-ea"/>
                <a:sym typeface="+mn-lt"/>
              </a:rPr>
              <a:t>年</a:t>
            </a:r>
            <a:r>
              <a:rPr lang="en-US" altLang="zh-CN" sz="1865">
                <a:solidFill>
                  <a:srgbClr val="FFF8E6"/>
                </a:solidFill>
                <a:cs typeface="+mn-ea"/>
                <a:sym typeface="+mn-lt"/>
              </a:rPr>
              <a:t>9</a:t>
            </a:r>
            <a:r>
              <a:rPr lang="zh-CN" altLang="en-US" sz="1865">
                <a:solidFill>
                  <a:srgbClr val="FFF8E6"/>
                </a:solidFill>
                <a:cs typeface="+mn-ea"/>
                <a:sym typeface="+mn-lt"/>
              </a:rPr>
              <a:t>月</a:t>
            </a:r>
            <a:r>
              <a:rPr lang="en-US" altLang="zh-CN" sz="1865">
                <a:solidFill>
                  <a:srgbClr val="FFF8E6"/>
                </a:solidFill>
                <a:cs typeface="+mn-ea"/>
                <a:sym typeface="+mn-lt"/>
              </a:rPr>
              <a:t>12</a:t>
            </a:r>
            <a:r>
              <a:rPr lang="zh-CN" altLang="en-US" sz="1865">
                <a:solidFill>
                  <a:srgbClr val="FFF8E6"/>
                </a:solidFill>
                <a:cs typeface="+mn-ea"/>
                <a:sym typeface="+mn-lt"/>
              </a:rPr>
              <a:t>日</a:t>
            </a:r>
            <a:r>
              <a:rPr lang="en-US" altLang="zh-CN" sz="1865">
                <a:solidFill>
                  <a:srgbClr val="FFF8E6"/>
                </a:solidFill>
                <a:cs typeface="+mn-ea"/>
                <a:sym typeface="+mn-lt"/>
              </a:rPr>
              <a:t>-18</a:t>
            </a:r>
            <a:r>
              <a:rPr lang="zh-CN" altLang="en-US" sz="1865">
                <a:solidFill>
                  <a:srgbClr val="FFF8E6"/>
                </a:solidFill>
                <a:cs typeface="+mn-ea"/>
                <a:sym typeface="+mn-lt"/>
              </a:rPr>
              <a:t>日</a:t>
            </a:r>
            <a:endParaRPr lang="en-US" altLang="zh-CN" sz="1865">
              <a:solidFill>
                <a:srgbClr val="FFF8E6"/>
              </a:solidFill>
              <a:cs typeface="+mn-ea"/>
              <a:sym typeface="+mn-lt"/>
            </a:endParaRPr>
          </a:p>
          <a:p>
            <a:pPr algn="ctr"/>
            <a:r>
              <a:rPr lang="zh-CN" altLang="en-US" sz="1865">
                <a:solidFill>
                  <a:srgbClr val="FFF8E6"/>
                </a:solidFill>
                <a:cs typeface="+mn-ea"/>
                <a:sym typeface="+mn-lt"/>
              </a:rPr>
              <a:t>地点：北京</a:t>
            </a:r>
            <a:endParaRPr lang="en-US" altLang="zh-CN" sz="1865" dirty="0">
              <a:solidFill>
                <a:srgbClr val="FFF8E6"/>
              </a:solidFill>
              <a:cs typeface="+mn-ea"/>
              <a:sym typeface="+mn-lt"/>
            </a:endParaRPr>
          </a:p>
        </p:txBody>
      </p:sp>
      <p:sp>
        <p:nvSpPr>
          <p:cNvPr id="7" name="矩形 6"/>
          <p:cNvSpPr/>
          <p:nvPr/>
        </p:nvSpPr>
        <p:spPr>
          <a:xfrm>
            <a:off x="4463820" y="2536304"/>
            <a:ext cx="6997137" cy="2676525"/>
          </a:xfrm>
          <a:prstGeom prst="rect">
            <a:avLst/>
          </a:prstGeom>
        </p:spPr>
        <p:txBody>
          <a:bodyPr wrap="square">
            <a:spAutoFit/>
          </a:bodyPr>
          <a:p>
            <a:pPr algn="just" eaLnBrk="1"/>
            <a:r>
              <a:rPr lang="en-US" altLang="zh-CN" sz="1865" dirty="0">
                <a:solidFill>
                  <a:srgbClr val="5F0F05"/>
                </a:solidFill>
                <a:cs typeface="+mn-ea"/>
                <a:sym typeface="+mn-lt"/>
              </a:rPr>
              <a:t>       </a:t>
            </a:r>
            <a:r>
              <a:rPr lang="zh-CN" altLang="en-US" sz="1865" dirty="0">
                <a:solidFill>
                  <a:srgbClr val="5F0F05"/>
                </a:solidFill>
                <a:cs typeface="+mn-ea"/>
                <a:sym typeface="+mn-lt"/>
              </a:rPr>
              <a:t>江泽民作了题为</a:t>
            </a:r>
            <a:r>
              <a:rPr lang="zh-CN" altLang="en-US" sz="1865" b="1" u="sng" dirty="0">
                <a:solidFill>
                  <a:srgbClr val="C00000"/>
                </a:solidFill>
                <a:cs typeface="+mn-ea"/>
                <a:sym typeface="+mn-lt"/>
              </a:rPr>
              <a:t>《高举邓小平理论伟大旗帜,把建设有中国特色社会主义事业全面推向二十一世纪》</a:t>
            </a:r>
            <a:r>
              <a:rPr lang="zh-CN" altLang="en-US" sz="1865" dirty="0">
                <a:solidFill>
                  <a:srgbClr val="5F0F05"/>
                </a:solidFill>
                <a:cs typeface="+mn-ea"/>
                <a:sym typeface="+mn-lt"/>
              </a:rPr>
              <a:t>的报告，着重阐述邓小平理论的历史地位和指导意义。</a:t>
            </a:r>
            <a:endParaRPr lang="en-US" altLang="zh-CN" sz="1865" dirty="0">
              <a:solidFill>
                <a:srgbClr val="5F0F05"/>
              </a:solidFill>
              <a:cs typeface="+mn-ea"/>
              <a:sym typeface="+mn-lt"/>
            </a:endParaRPr>
          </a:p>
          <a:p>
            <a:pPr algn="just" eaLnBrk="1"/>
            <a:r>
              <a:rPr lang="zh-CN" altLang="en-US" sz="1865" dirty="0">
                <a:solidFill>
                  <a:srgbClr val="5F0F05"/>
                </a:solidFill>
                <a:cs typeface="+mn-ea"/>
                <a:sym typeface="+mn-lt"/>
              </a:rPr>
              <a:t>       大会总结了我国改革和建设的新经验，</a:t>
            </a:r>
            <a:r>
              <a:rPr lang="zh-CN" altLang="en-US" sz="1865" b="1" u="sng" dirty="0">
                <a:solidFill>
                  <a:srgbClr val="C00000"/>
                </a:solidFill>
                <a:cs typeface="+mn-ea"/>
                <a:sym typeface="+mn-lt"/>
              </a:rPr>
              <a:t>把邓小平理论确定为党的指导思想</a:t>
            </a:r>
            <a:r>
              <a:rPr lang="zh-CN" altLang="en-US" sz="1865" u="sng" dirty="0">
                <a:solidFill>
                  <a:srgbClr val="5F0F05"/>
                </a:solidFill>
                <a:cs typeface="+mn-ea"/>
                <a:sym typeface="+mn-lt"/>
              </a:rPr>
              <a:t>，把</a:t>
            </a:r>
            <a:r>
              <a:rPr lang="zh-CN" altLang="en-US" sz="1865" b="1" u="sng" dirty="0">
                <a:solidFill>
                  <a:srgbClr val="C00000"/>
                </a:solidFill>
                <a:cs typeface="+mn-ea"/>
                <a:sym typeface="+mn-lt"/>
              </a:rPr>
              <a:t>依法治国</a:t>
            </a:r>
            <a:r>
              <a:rPr lang="zh-CN" altLang="en-US" sz="1865" u="sng" dirty="0">
                <a:solidFill>
                  <a:srgbClr val="5F0F05"/>
                </a:solidFill>
                <a:cs typeface="+mn-ea"/>
                <a:sym typeface="+mn-lt"/>
              </a:rPr>
              <a:t>确定为基本方略，</a:t>
            </a:r>
            <a:r>
              <a:rPr lang="zh-CN" altLang="en-US" sz="1865" dirty="0">
                <a:solidFill>
                  <a:srgbClr val="5F0F05"/>
                </a:solidFill>
                <a:cs typeface="+mn-ea"/>
                <a:sym typeface="+mn-lt"/>
              </a:rPr>
              <a:t>把坚持公有制为主体、多种所有制经济共同发展，坚持按劳分配为主体、多种分配方式并存，确定为我国在社会主义初级阶段的经济制度和分配制度，党的十五大对建设有中国特色社会主义事业的跨世纪发展作出了全面部署。</a:t>
            </a:r>
            <a:endParaRPr lang="zh-CN" altLang="en-US" sz="1865" dirty="0">
              <a:solidFill>
                <a:srgbClr val="5F0F05"/>
              </a:solidFill>
              <a:cs typeface="+mn-ea"/>
              <a:sym typeface="+mn-lt"/>
            </a:endParaRPr>
          </a:p>
        </p:txBody>
      </p:sp>
      <p:sp>
        <p:nvSpPr>
          <p:cNvPr id="6" name="矩形 5"/>
          <p:cNvSpPr/>
          <p:nvPr/>
        </p:nvSpPr>
        <p:spPr>
          <a:xfrm>
            <a:off x="4463820" y="5425856"/>
            <a:ext cx="6997137" cy="953135"/>
          </a:xfrm>
          <a:prstGeom prst="rect">
            <a:avLst/>
          </a:prstGeom>
          <a:solidFill>
            <a:srgbClr val="5F0F05"/>
          </a:solidFill>
        </p:spPr>
        <p:txBody>
          <a:bodyPr wrap="square">
            <a:spAutoFit/>
          </a:bodyPr>
          <a:p>
            <a:pPr algn="just" eaLnBrk="1"/>
            <a:r>
              <a:rPr lang="en-US" altLang="zh-CN" sz="1865" dirty="0">
                <a:solidFill>
                  <a:srgbClr val="FFF8E6"/>
                </a:solidFill>
                <a:cs typeface="+mn-ea"/>
                <a:sym typeface="+mn-lt"/>
              </a:rPr>
              <a:t>       </a:t>
            </a:r>
            <a:r>
              <a:rPr lang="zh-CN" altLang="en-US" sz="1865" u="sng" dirty="0">
                <a:solidFill>
                  <a:srgbClr val="FFF8E6"/>
                </a:solidFill>
                <a:cs typeface="+mn-ea"/>
                <a:sym typeface="+mn-lt"/>
              </a:rPr>
              <a:t>党的十五大把邓小平理论确立为党的指导思想并写入党章，</a:t>
            </a:r>
            <a:r>
              <a:rPr lang="zh-CN" altLang="en-US" sz="1865" dirty="0">
                <a:solidFill>
                  <a:srgbClr val="FFF8E6"/>
                </a:solidFill>
                <a:cs typeface="+mn-ea"/>
                <a:sym typeface="+mn-lt"/>
              </a:rPr>
              <a:t>强调全党要高举邓小平理论伟大旗帜，抓住机遇，开拓进取实现经济发展和社会进步。</a:t>
            </a:r>
            <a:endParaRPr lang="zh-CN" altLang="en-US" sz="1865" dirty="0">
              <a:solidFill>
                <a:srgbClr val="FFF8E6"/>
              </a:solidFill>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3" name="矩形 2"/>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中国共产党第十六次全国代表大会</a:t>
            </a:r>
            <a:endParaRPr lang="zh-CN" altLang="en-US" sz="3735" b="1" dirty="0">
              <a:solidFill>
                <a:srgbClr val="FFF8E6"/>
              </a:solidFill>
              <a:cs typeface="+mn-ea"/>
              <a:sym typeface="+mn-lt"/>
            </a:endParaRPr>
          </a:p>
        </p:txBody>
      </p:sp>
      <p:pic>
        <p:nvPicPr>
          <p:cNvPr id="2" name="图片 1"/>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723470" y="2633325"/>
            <a:ext cx="3828553" cy="2259211"/>
          </a:xfrm>
          <a:prstGeom prst="rect">
            <a:avLst/>
          </a:prstGeom>
        </p:spPr>
      </p:pic>
      <p:pic>
        <p:nvPicPr>
          <p:cNvPr id="8" name="图片 7"/>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4907347" y="2633325"/>
            <a:ext cx="3810999" cy="2259211"/>
          </a:xfrm>
          <a:prstGeom prst="rect">
            <a:avLst/>
          </a:prstGeom>
        </p:spPr>
      </p:pic>
      <p:sp>
        <p:nvSpPr>
          <p:cNvPr id="9" name="矩形 8"/>
          <p:cNvSpPr>
            <a:spLocks noChangeAspect="1"/>
          </p:cNvSpPr>
          <p:nvPr/>
        </p:nvSpPr>
        <p:spPr>
          <a:xfrm>
            <a:off x="9073670" y="2633325"/>
            <a:ext cx="2387287" cy="225921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r>
              <a:rPr lang="zh-CN" altLang="en-US" sz="1865" b="1" dirty="0">
                <a:solidFill>
                  <a:srgbClr val="FFF8E6"/>
                </a:solidFill>
                <a:cs typeface="+mn-ea"/>
                <a:sym typeface="+mn-lt"/>
              </a:rPr>
              <a:t>时间：</a:t>
            </a:r>
            <a:r>
              <a:rPr lang="en-US" altLang="zh-CN" sz="1865" dirty="0">
                <a:solidFill>
                  <a:srgbClr val="FFF8E6"/>
                </a:solidFill>
                <a:cs typeface="+mn-ea"/>
                <a:sym typeface="+mn-lt"/>
              </a:rPr>
              <a:t>2002.11.8-11.14</a:t>
            </a:r>
            <a:endParaRPr lang="en-US" altLang="zh-CN" sz="1865" dirty="0">
              <a:solidFill>
                <a:srgbClr val="FFF8E6"/>
              </a:solidFill>
              <a:cs typeface="+mn-ea"/>
              <a:sym typeface="+mn-lt"/>
            </a:endParaRPr>
          </a:p>
          <a:p>
            <a:pPr algn="ctr"/>
            <a:r>
              <a:rPr lang="zh-CN" altLang="en-US" sz="1865" b="1" dirty="0">
                <a:solidFill>
                  <a:srgbClr val="FFF8E6"/>
                </a:solidFill>
                <a:cs typeface="+mn-ea"/>
                <a:sym typeface="+mn-lt"/>
              </a:rPr>
              <a:t>地点：</a:t>
            </a:r>
            <a:r>
              <a:rPr lang="zh-CN" altLang="en-US" sz="1865" dirty="0">
                <a:solidFill>
                  <a:srgbClr val="FFF8E6"/>
                </a:solidFill>
                <a:cs typeface="+mn-ea"/>
                <a:sym typeface="+mn-lt"/>
              </a:rPr>
              <a:t>北京</a:t>
            </a:r>
            <a:endParaRPr lang="en-US" altLang="zh-CN" sz="1865" dirty="0">
              <a:solidFill>
                <a:srgbClr val="FFF8E6"/>
              </a:solidFill>
              <a:cs typeface="+mn-ea"/>
              <a:sym typeface="+mn-lt"/>
            </a:endParaRPr>
          </a:p>
        </p:txBody>
      </p:sp>
      <p:sp>
        <p:nvSpPr>
          <p:cNvPr id="10" name="Freeform 5"/>
          <p:cNvSpPr>
            <a:spLocks noChangeAspect="1"/>
          </p:cNvSpPr>
          <p:nvPr/>
        </p:nvSpPr>
        <p:spPr bwMode="auto">
          <a:xfrm>
            <a:off x="9840417" y="2852936"/>
            <a:ext cx="864096" cy="87866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p>
            <a:endParaRPr lang="zh-CN" altLang="en-US" sz="2400" b="1">
              <a:cs typeface="+mn-ea"/>
              <a:sym typeface="+mn-lt"/>
            </a:endParaRPr>
          </a:p>
        </p:txBody>
      </p:sp>
      <p:sp>
        <p:nvSpPr>
          <p:cNvPr id="5" name="Text Box 6"/>
          <p:cNvSpPr txBox="1"/>
          <p:nvPr/>
        </p:nvSpPr>
        <p:spPr>
          <a:xfrm>
            <a:off x="727258" y="5112147"/>
            <a:ext cx="10737485" cy="953135"/>
          </a:xfrm>
          <a:prstGeom prst="rect">
            <a:avLst/>
          </a:prstGeom>
        </p:spPr>
        <p:txBody>
          <a:bodyPr wrap="square">
            <a:spAutoFit/>
          </a:bodyPr>
          <a:lstStyle>
            <a:defPPr>
              <a:defRPr lang="zh-CN"/>
            </a:defPPr>
            <a:lvl1pPr algn="just">
              <a:defRPr>
                <a:solidFill>
                  <a:schemeClr val="tx2"/>
                </a:solidFill>
                <a:latin typeface="+mj-ea"/>
                <a:ea typeface="+mj-ea"/>
              </a:defRPr>
            </a:lvl1pPr>
          </a:lstStyle>
          <a:p>
            <a:pPr eaLnBrk="1"/>
            <a:r>
              <a:rPr lang="en-US" altLang="zh-CN" sz="1865" dirty="0">
                <a:solidFill>
                  <a:srgbClr val="5F0F05"/>
                </a:solidFill>
                <a:latin typeface="+mn-lt"/>
                <a:ea typeface="+mn-ea"/>
                <a:cs typeface="+mn-ea"/>
                <a:sym typeface="+mn-lt"/>
              </a:rPr>
              <a:t>       </a:t>
            </a:r>
            <a:r>
              <a:rPr lang="zh-CN" altLang="en-US" sz="1865" u="sng" dirty="0">
                <a:solidFill>
                  <a:srgbClr val="5F0F05"/>
                </a:solidFill>
                <a:latin typeface="+mn-lt"/>
                <a:ea typeface="+mn-ea"/>
                <a:cs typeface="+mn-ea"/>
                <a:sym typeface="+mn-lt"/>
              </a:rPr>
              <a:t>党的十六大把</a:t>
            </a:r>
            <a:r>
              <a:rPr lang="zh-CN" altLang="en-US" sz="1865" b="1" u="sng" dirty="0">
                <a:solidFill>
                  <a:srgbClr val="C00000"/>
                </a:solidFill>
                <a:latin typeface="+mn-lt"/>
                <a:ea typeface="+mn-ea"/>
                <a:cs typeface="+mn-ea"/>
                <a:sym typeface="+mn-lt"/>
              </a:rPr>
              <a:t>三个代表思想确立为党的指导思想并写入党章</a:t>
            </a:r>
            <a:r>
              <a:rPr lang="zh-CN" altLang="en-US" sz="1865" u="sng" dirty="0">
                <a:solidFill>
                  <a:srgbClr val="5F0F05"/>
                </a:solidFill>
                <a:latin typeface="+mn-lt"/>
                <a:ea typeface="+mn-ea"/>
                <a:cs typeface="+mn-ea"/>
                <a:sym typeface="+mn-lt"/>
              </a:rPr>
              <a:t>，</a:t>
            </a:r>
            <a:r>
              <a:rPr lang="zh-CN" altLang="en-US" sz="1865" dirty="0">
                <a:solidFill>
                  <a:srgbClr val="5F0F05"/>
                </a:solidFill>
                <a:latin typeface="+mn-lt"/>
                <a:ea typeface="+mn-ea"/>
                <a:cs typeface="+mn-ea"/>
                <a:sym typeface="+mn-lt"/>
              </a:rPr>
              <a:t>大会强调全党要高举邓小平理论伟大旗帜，</a:t>
            </a:r>
            <a:r>
              <a:rPr lang="zh-CN" altLang="en-US" sz="1865" b="1" dirty="0">
                <a:solidFill>
                  <a:srgbClr val="C00000"/>
                </a:solidFill>
                <a:latin typeface="+mn-lt"/>
                <a:ea typeface="+mn-ea"/>
                <a:cs typeface="+mn-ea"/>
                <a:sym typeface="+mn-lt"/>
              </a:rPr>
              <a:t>全面贯彻三个代表重要思想</a:t>
            </a:r>
            <a:r>
              <a:rPr lang="zh-CN" altLang="en-US" sz="1865" dirty="0">
                <a:solidFill>
                  <a:srgbClr val="5F0F05"/>
                </a:solidFill>
                <a:latin typeface="+mn-lt"/>
                <a:ea typeface="+mn-ea"/>
                <a:cs typeface="+mn-ea"/>
                <a:sym typeface="+mn-lt"/>
              </a:rPr>
              <a:t>，继往开来，与时俱进，全面建设小康社会，加快建设社会主义现代化，为开创中国特色社会主义事业新局面而奋斗。</a:t>
            </a:r>
            <a:endParaRPr lang="zh-CN" altLang="en-US" sz="1865" dirty="0">
              <a:solidFill>
                <a:srgbClr val="5F0F05"/>
              </a:solidFill>
              <a:latin typeface="+mn-lt"/>
              <a:ea typeface="+mn-ea"/>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改革开放和社会主义现代化建设新时期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8" name="矩形 7"/>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中国共产党第十七次全国代表大会</a:t>
            </a:r>
            <a:endParaRPr lang="zh-CN" altLang="en-US" sz="3735" b="1" dirty="0">
              <a:solidFill>
                <a:srgbClr val="FFF8E6"/>
              </a:solidFill>
              <a:cs typeface="+mn-ea"/>
              <a:sym typeface="+mn-lt"/>
            </a:endParaRPr>
          </a:p>
        </p:txBody>
      </p:sp>
      <p:pic>
        <p:nvPicPr>
          <p:cNvPr id="10" name="图片 9"/>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31045" y="2564904"/>
            <a:ext cx="4980913" cy="2831299"/>
          </a:xfrm>
          <a:prstGeom prst="rect">
            <a:avLst/>
          </a:prstGeom>
        </p:spPr>
      </p:pic>
      <p:grpSp>
        <p:nvGrpSpPr>
          <p:cNvPr id="13" name="组合 12"/>
          <p:cNvGrpSpPr/>
          <p:nvPr/>
        </p:nvGrpSpPr>
        <p:grpSpPr>
          <a:xfrm>
            <a:off x="6206919" y="2558014"/>
            <a:ext cx="2387287" cy="2776631"/>
            <a:chOff x="6805252" y="1974993"/>
            <a:chExt cx="1790465" cy="2082473"/>
          </a:xfrm>
        </p:grpSpPr>
        <p:sp>
          <p:nvSpPr>
            <p:cNvPr id="2" name="矩形 1"/>
            <p:cNvSpPr>
              <a:spLocks noChangeAspect="1"/>
            </p:cNvSpPr>
            <p:nvPr/>
          </p:nvSpPr>
          <p:spPr>
            <a:xfrm>
              <a:off x="6805252" y="1974993"/>
              <a:ext cx="1790465" cy="2082473"/>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r>
                <a:rPr lang="zh-CN" altLang="en-US" sz="1865" b="1" dirty="0">
                  <a:solidFill>
                    <a:srgbClr val="FFF8E6"/>
                  </a:solidFill>
                  <a:cs typeface="+mn-ea"/>
                  <a:sym typeface="+mn-lt"/>
                </a:rPr>
                <a:t>时间：</a:t>
              </a:r>
              <a:r>
                <a:rPr lang="en-US" altLang="zh-CN" sz="1865" dirty="0">
                  <a:solidFill>
                    <a:srgbClr val="FFF8E6"/>
                  </a:solidFill>
                  <a:cs typeface="+mn-ea"/>
                  <a:sym typeface="+mn-lt"/>
                </a:rPr>
                <a:t>2007.10.15-10.21</a:t>
              </a:r>
              <a:endParaRPr lang="en-US" altLang="zh-CN" sz="1865" dirty="0">
                <a:solidFill>
                  <a:srgbClr val="FFF8E6"/>
                </a:solidFill>
                <a:cs typeface="+mn-ea"/>
                <a:sym typeface="+mn-lt"/>
              </a:endParaRPr>
            </a:p>
            <a:p>
              <a:pPr algn="ctr"/>
              <a:r>
                <a:rPr lang="zh-CN" altLang="en-US" sz="1865" b="1" dirty="0">
                  <a:solidFill>
                    <a:srgbClr val="FFF8E6"/>
                  </a:solidFill>
                  <a:cs typeface="+mn-ea"/>
                  <a:sym typeface="+mn-lt"/>
                </a:rPr>
                <a:t>地点：</a:t>
              </a:r>
              <a:r>
                <a:rPr lang="zh-CN" altLang="en-US" sz="1865" dirty="0">
                  <a:solidFill>
                    <a:srgbClr val="FFF8E6"/>
                  </a:solidFill>
                  <a:cs typeface="+mn-ea"/>
                  <a:sym typeface="+mn-lt"/>
                </a:rPr>
                <a:t>北京</a:t>
              </a:r>
              <a:endParaRPr lang="en-US" altLang="zh-CN" sz="1865" dirty="0">
                <a:solidFill>
                  <a:srgbClr val="FFF8E6"/>
                </a:solidFill>
                <a:cs typeface="+mn-ea"/>
                <a:sym typeface="+mn-lt"/>
              </a:endParaRPr>
            </a:p>
          </p:txBody>
        </p:sp>
        <p:sp>
          <p:nvSpPr>
            <p:cNvPr id="15" name="Freeform 5"/>
            <p:cNvSpPr>
              <a:spLocks noChangeAspect="1"/>
            </p:cNvSpPr>
            <p:nvPr/>
          </p:nvSpPr>
          <p:spPr bwMode="auto">
            <a:xfrm>
              <a:off x="7226119" y="2151401"/>
              <a:ext cx="937850" cy="95366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b="1">
                <a:cs typeface="+mn-ea"/>
                <a:sym typeface="+mn-lt"/>
              </a:endParaRPr>
            </a:p>
          </p:txBody>
        </p:sp>
      </p:grpSp>
      <p:pic>
        <p:nvPicPr>
          <p:cNvPr id="11" name="图片 10"/>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9089169" y="2564904"/>
            <a:ext cx="2371788" cy="2831299"/>
          </a:xfrm>
          <a:prstGeom prst="rect">
            <a:avLst/>
          </a:prstGeom>
        </p:spPr>
      </p:pic>
      <p:sp>
        <p:nvSpPr>
          <p:cNvPr id="9" name="Text Box 5"/>
          <p:cNvSpPr txBox="1"/>
          <p:nvPr/>
        </p:nvSpPr>
        <p:spPr>
          <a:xfrm>
            <a:off x="731044" y="5569855"/>
            <a:ext cx="10729912" cy="953135"/>
          </a:xfrm>
          <a:prstGeom prst="rect">
            <a:avLst/>
          </a:prstGeom>
        </p:spPr>
        <p:txBody>
          <a:bodyPr wrap="square">
            <a:spAutoFit/>
          </a:bodyPr>
          <a:lstStyle>
            <a:defPPr>
              <a:defRPr lang="zh-CN"/>
            </a:defPPr>
            <a:lvl1pPr algn="just">
              <a:defRPr>
                <a:solidFill>
                  <a:schemeClr val="tx2"/>
                </a:solidFill>
                <a:latin typeface="+mj-ea"/>
                <a:ea typeface="+mj-ea"/>
              </a:defRPr>
            </a:lvl1pPr>
          </a:lstStyle>
          <a:p>
            <a:r>
              <a:rPr lang="en-US" altLang="zh-CN" sz="1865" dirty="0">
                <a:solidFill>
                  <a:srgbClr val="5F0F05"/>
                </a:solidFill>
                <a:latin typeface="+mn-lt"/>
                <a:ea typeface="+mn-ea"/>
                <a:cs typeface="+mn-ea"/>
                <a:sym typeface="+mn-lt"/>
              </a:rPr>
              <a:t>       2007</a:t>
            </a:r>
            <a:r>
              <a:rPr lang="zh-CN" altLang="en-US" sz="1865" dirty="0">
                <a:solidFill>
                  <a:srgbClr val="5F0F05"/>
                </a:solidFill>
                <a:latin typeface="+mn-lt"/>
                <a:ea typeface="+mn-ea"/>
                <a:cs typeface="+mn-ea"/>
                <a:sym typeface="+mn-lt"/>
              </a:rPr>
              <a:t>年，党的十七大强调</a:t>
            </a:r>
            <a:r>
              <a:rPr lang="zh-CN" altLang="en-US" sz="1865" b="1" dirty="0">
                <a:solidFill>
                  <a:srgbClr val="C00000"/>
                </a:solidFill>
                <a:latin typeface="+mn-lt"/>
                <a:ea typeface="+mn-ea"/>
                <a:cs typeface="+mn-ea"/>
                <a:sym typeface="+mn-lt"/>
              </a:rPr>
              <a:t>高举中国特色社会主义伟大旗帜</a:t>
            </a:r>
            <a:r>
              <a:rPr lang="zh-CN" altLang="en-US" sz="1865" dirty="0">
                <a:solidFill>
                  <a:srgbClr val="5F0F05"/>
                </a:solidFill>
                <a:latin typeface="+mn-lt"/>
                <a:ea typeface="+mn-ea"/>
                <a:cs typeface="+mn-ea"/>
                <a:sym typeface="+mn-lt"/>
              </a:rPr>
              <a:t>，以</a:t>
            </a:r>
            <a:r>
              <a:rPr lang="zh-CN" altLang="en-US" sz="1865" b="1" dirty="0">
                <a:solidFill>
                  <a:srgbClr val="C00000"/>
                </a:solidFill>
                <a:latin typeface="+mn-lt"/>
                <a:ea typeface="+mn-ea"/>
                <a:cs typeface="+mn-ea"/>
                <a:sym typeface="+mn-lt"/>
              </a:rPr>
              <a:t>邓小平理论</a:t>
            </a:r>
            <a:r>
              <a:rPr lang="zh-CN" altLang="en-US" sz="1865" dirty="0">
                <a:solidFill>
                  <a:srgbClr val="5F0F05"/>
                </a:solidFill>
                <a:latin typeface="+mn-lt"/>
                <a:ea typeface="+mn-ea"/>
                <a:cs typeface="+mn-ea"/>
                <a:sym typeface="+mn-lt"/>
              </a:rPr>
              <a:t>和</a:t>
            </a:r>
            <a:r>
              <a:rPr lang="zh-CN" altLang="en-US" sz="1865" b="1" dirty="0">
                <a:solidFill>
                  <a:srgbClr val="C00000"/>
                </a:solidFill>
                <a:latin typeface="+mn-lt"/>
                <a:ea typeface="+mn-ea"/>
                <a:cs typeface="+mn-ea"/>
                <a:sym typeface="+mn-lt"/>
              </a:rPr>
              <a:t>三个代表</a:t>
            </a:r>
            <a:r>
              <a:rPr lang="zh-CN" altLang="en-US" sz="1865" dirty="0">
                <a:solidFill>
                  <a:srgbClr val="5F0F05"/>
                </a:solidFill>
                <a:latin typeface="+mn-lt"/>
                <a:ea typeface="+mn-ea"/>
                <a:cs typeface="+mn-ea"/>
                <a:sym typeface="+mn-lt"/>
              </a:rPr>
              <a:t>重要思想为指导，</a:t>
            </a:r>
            <a:r>
              <a:rPr lang="zh-CN" altLang="en-US" sz="1865" b="1" u="sng" dirty="0">
                <a:solidFill>
                  <a:srgbClr val="C00000"/>
                </a:solidFill>
                <a:latin typeface="+mn-lt"/>
                <a:ea typeface="+mn-ea"/>
                <a:cs typeface="+mn-ea"/>
                <a:sym typeface="+mn-lt"/>
              </a:rPr>
              <a:t>深入贯彻落实科学发展观</a:t>
            </a:r>
            <a:r>
              <a:rPr lang="zh-CN" altLang="en-US" sz="1865" u="sng" dirty="0">
                <a:solidFill>
                  <a:srgbClr val="5F0F05"/>
                </a:solidFill>
                <a:latin typeface="+mn-lt"/>
                <a:ea typeface="+mn-ea"/>
                <a:cs typeface="+mn-ea"/>
                <a:sym typeface="+mn-lt"/>
              </a:rPr>
              <a:t>，</a:t>
            </a:r>
            <a:r>
              <a:rPr lang="zh-CN" altLang="en-US" sz="1865" dirty="0">
                <a:solidFill>
                  <a:srgbClr val="5F0F05"/>
                </a:solidFill>
                <a:latin typeface="+mn-lt"/>
                <a:ea typeface="+mn-ea"/>
                <a:cs typeface="+mn-ea"/>
                <a:sym typeface="+mn-lt"/>
              </a:rPr>
              <a:t>继续解放思想，坚持改革开放，促进社会和谐，为夺取全满建设小康社会而奋斗。</a:t>
            </a:r>
            <a:endParaRPr lang="zh-CN" altLang="en-US" sz="1865" dirty="0">
              <a:solidFill>
                <a:srgbClr val="5F0F05"/>
              </a:solidFill>
              <a:latin typeface="+mn-lt"/>
              <a:ea typeface="+mn-ea"/>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93410"/>
            <a:ext cx="12192000" cy="454630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76" y="1619721"/>
            <a:ext cx="1047064" cy="994271"/>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7436"/>
          <a:stretch>
            <a:fillRect/>
          </a:stretch>
        </p:blipFill>
        <p:spPr>
          <a:xfrm>
            <a:off x="467360" y="4449445"/>
            <a:ext cx="3623310" cy="231330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 y="-5461"/>
            <a:ext cx="6339640" cy="1801135"/>
          </a:xfrm>
          <a:prstGeom prst="rect">
            <a:avLst/>
          </a:prstGeom>
        </p:spPr>
      </p:pic>
      <p:grpSp>
        <p:nvGrpSpPr>
          <p:cNvPr id="34" name="组合 33"/>
          <p:cNvGrpSpPr/>
          <p:nvPr/>
        </p:nvGrpSpPr>
        <p:grpSpPr>
          <a:xfrm>
            <a:off x="1460506" y="2852729"/>
            <a:ext cx="9270988" cy="1040489"/>
            <a:chOff x="5442904" y="861109"/>
            <a:chExt cx="5788514" cy="1040487"/>
          </a:xfrm>
        </p:grpSpPr>
        <p:sp>
          <p:nvSpPr>
            <p:cNvPr id="35" name="圆角矩形 10"/>
            <p:cNvSpPr/>
            <p:nvPr/>
          </p:nvSpPr>
          <p:spPr>
            <a:xfrm>
              <a:off x="5544649" y="861109"/>
              <a:ext cx="5585025" cy="1040487"/>
            </a:xfrm>
            <a:prstGeom prst="roundRect">
              <a:avLst/>
            </a:prstGeom>
            <a:blipFill>
              <a:blip r:embed="rId6"/>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5442904" y="910322"/>
              <a:ext cx="5788514" cy="7683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rPr>
                <a:t>中国特色社会主义进入新时代</a:t>
              </a:r>
              <a:endParaRPr kumimoji="0" lang="zh-CN" alt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endParaRPr>
            </a:p>
          </p:txBody>
        </p:sp>
      </p:grpSp>
      <p:grpSp>
        <p:nvGrpSpPr>
          <p:cNvPr id="37" name="组合 36"/>
          <p:cNvGrpSpPr/>
          <p:nvPr/>
        </p:nvGrpSpPr>
        <p:grpSpPr>
          <a:xfrm>
            <a:off x="4318635" y="1907540"/>
            <a:ext cx="4276090" cy="706755"/>
            <a:chOff x="6092928" y="1029381"/>
            <a:chExt cx="4405003" cy="766534"/>
          </a:xfrm>
        </p:grpSpPr>
        <p:sp>
          <p:nvSpPr>
            <p:cNvPr id="38" name="矩形 37"/>
            <p:cNvSpPr/>
            <p:nvPr/>
          </p:nvSpPr>
          <p:spPr>
            <a:xfrm>
              <a:off x="6558910" y="1029381"/>
              <a:ext cx="2887708" cy="766534"/>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第四部分</a:t>
              </a:r>
              <a:endPar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cxnSp>
          <p:nvCxnSpPr>
            <p:cNvPr id="40" name="直接连接符 39"/>
            <p:cNvCxnSpPr/>
            <p:nvPr/>
          </p:nvCxnSpPr>
          <p:spPr>
            <a:xfrm>
              <a:off x="6092928" y="1674641"/>
              <a:ext cx="44050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7" cstate="screen"/>
          <a:stretch>
            <a:fillRect/>
          </a:stretch>
        </p:blipFill>
        <p:spPr>
          <a:xfrm>
            <a:off x="9041130" y="4824730"/>
            <a:ext cx="2757805" cy="239268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14:bounceEnd="40000">
                                          <p:cBhvr additive="base">
                                            <p:cTn id="11"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0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0000">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14:bounceEnd="40000">
                                          <p:cBhvr additive="base">
                                            <p:cTn id="19" dur="10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ppt_x"/>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63760" y="470471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2" name="矩形 1"/>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中国共产党第十八次全国代表大会</a:t>
            </a:r>
            <a:endParaRPr lang="zh-CN" altLang="en-US" sz="3735" b="1" dirty="0">
              <a:solidFill>
                <a:srgbClr val="FFF8E6"/>
              </a:solidFill>
              <a:cs typeface="+mn-ea"/>
              <a:sym typeface="+mn-lt"/>
            </a:endParaRPr>
          </a:p>
        </p:txBody>
      </p:sp>
      <p:pic>
        <p:nvPicPr>
          <p:cNvPr id="5" name="图片 4"/>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31520" y="2396490"/>
            <a:ext cx="3393440" cy="2266315"/>
          </a:xfrm>
          <a:prstGeom prst="rect">
            <a:avLst/>
          </a:prstGeom>
        </p:spPr>
      </p:pic>
      <p:pic>
        <p:nvPicPr>
          <p:cNvPr id="7" name="图片 6"/>
          <p:cNvPicPr>
            <a:picLocks noChangeAspect="1"/>
          </p:cNvPicPr>
          <p:nvPr/>
        </p:nvPicPr>
        <p:blipFill>
          <a:blip r:embed="rId7"/>
          <a:stretch>
            <a:fillRect/>
          </a:stretch>
        </p:blipFill>
        <p:spPr>
          <a:xfrm>
            <a:off x="4249420" y="2396490"/>
            <a:ext cx="3261360" cy="2266315"/>
          </a:xfrm>
          <a:prstGeom prst="rect">
            <a:avLst/>
          </a:prstGeom>
        </p:spPr>
      </p:pic>
      <p:sp>
        <p:nvSpPr>
          <p:cNvPr id="12" name="矩形 11"/>
          <p:cNvSpPr>
            <a:spLocks noChangeAspect="1"/>
          </p:cNvSpPr>
          <p:nvPr/>
        </p:nvSpPr>
        <p:spPr>
          <a:xfrm>
            <a:off x="7738110" y="2396490"/>
            <a:ext cx="3328035" cy="226631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a:p>
            <a:pPr algn="ctr"/>
            <a:endParaRPr lang="en-US" altLang="zh-CN" sz="1865" b="1" dirty="0">
              <a:solidFill>
                <a:srgbClr val="FFF8E6"/>
              </a:solidFill>
              <a:cs typeface="+mn-ea"/>
              <a:sym typeface="+mn-lt"/>
            </a:endParaRPr>
          </a:p>
        </p:txBody>
      </p:sp>
      <p:sp>
        <p:nvSpPr>
          <p:cNvPr id="13" name="Freeform 5"/>
          <p:cNvSpPr>
            <a:spLocks noChangeAspect="1"/>
          </p:cNvSpPr>
          <p:nvPr/>
        </p:nvSpPr>
        <p:spPr bwMode="auto">
          <a:xfrm>
            <a:off x="8101971" y="2829930"/>
            <a:ext cx="572282" cy="114792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b="1">
              <a:cs typeface="+mn-ea"/>
              <a:sym typeface="+mn-lt"/>
            </a:endParaRPr>
          </a:p>
        </p:txBody>
      </p:sp>
      <p:sp>
        <p:nvSpPr>
          <p:cNvPr id="3" name="矩形 2"/>
          <p:cNvSpPr/>
          <p:nvPr/>
        </p:nvSpPr>
        <p:spPr>
          <a:xfrm>
            <a:off x="8829692" y="3027217"/>
            <a:ext cx="2236453" cy="953135"/>
          </a:xfrm>
          <a:prstGeom prst="rect">
            <a:avLst/>
          </a:prstGeom>
        </p:spPr>
        <p:txBody>
          <a:bodyPr wrap="square">
            <a:spAutoFit/>
          </a:bodyPr>
          <a:p>
            <a:r>
              <a:rPr lang="zh-CN" altLang="en-US" sz="1865" dirty="0">
                <a:solidFill>
                  <a:srgbClr val="FFF8E6"/>
                </a:solidFill>
                <a:cs typeface="+mn-ea"/>
                <a:sym typeface="+mn-lt"/>
              </a:rPr>
              <a:t>时间：</a:t>
            </a:r>
            <a:r>
              <a:rPr lang="en-US" altLang="zh-CN" sz="1865" dirty="0">
                <a:solidFill>
                  <a:srgbClr val="FFF8E6"/>
                </a:solidFill>
                <a:cs typeface="+mn-ea"/>
                <a:sym typeface="+mn-lt"/>
              </a:rPr>
              <a:t>2012.11.08-11.12</a:t>
            </a:r>
            <a:endParaRPr lang="en-US" altLang="zh-CN" sz="1865" dirty="0">
              <a:solidFill>
                <a:srgbClr val="FFF8E6"/>
              </a:solidFill>
              <a:cs typeface="+mn-ea"/>
              <a:sym typeface="+mn-lt"/>
            </a:endParaRPr>
          </a:p>
          <a:p>
            <a:r>
              <a:rPr lang="zh-CN" altLang="en-US" sz="1865" dirty="0">
                <a:solidFill>
                  <a:srgbClr val="FFF8E6"/>
                </a:solidFill>
                <a:cs typeface="+mn-ea"/>
                <a:sym typeface="+mn-lt"/>
              </a:rPr>
              <a:t>地点：北京</a:t>
            </a:r>
            <a:endParaRPr lang="en-US" altLang="zh-CN" sz="1865" dirty="0">
              <a:solidFill>
                <a:srgbClr val="FFF8E6"/>
              </a:solidFill>
              <a:cs typeface="+mn-ea"/>
              <a:sym typeface="+mn-lt"/>
            </a:endParaRPr>
          </a:p>
        </p:txBody>
      </p:sp>
      <p:sp>
        <p:nvSpPr>
          <p:cNvPr id="16" name="矩形 15"/>
          <p:cNvSpPr>
            <a:spLocks noChangeAspect="1"/>
          </p:cNvSpPr>
          <p:nvPr/>
        </p:nvSpPr>
        <p:spPr>
          <a:xfrm>
            <a:off x="731044" y="4685028"/>
            <a:ext cx="1824000" cy="1824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265" b="1" dirty="0">
                <a:solidFill>
                  <a:srgbClr val="FFF8E6"/>
                </a:solidFill>
                <a:cs typeface="+mn-ea"/>
                <a:sym typeface="+mn-lt"/>
              </a:rPr>
              <a:t>大会主题</a:t>
            </a:r>
            <a:endParaRPr lang="en-US" altLang="zh-CN" sz="4265" b="1" dirty="0">
              <a:solidFill>
                <a:srgbClr val="FFF8E6"/>
              </a:solidFill>
              <a:cs typeface="+mn-ea"/>
              <a:sym typeface="+mn-lt"/>
            </a:endParaRPr>
          </a:p>
        </p:txBody>
      </p:sp>
      <p:sp>
        <p:nvSpPr>
          <p:cNvPr id="6" name="TextBox 4"/>
          <p:cNvSpPr txBox="1"/>
          <p:nvPr/>
        </p:nvSpPr>
        <p:spPr>
          <a:xfrm>
            <a:off x="2639617" y="4704676"/>
            <a:ext cx="8821340" cy="1814830"/>
          </a:xfrm>
          <a:prstGeom prst="rect">
            <a:avLst/>
          </a:prstGeom>
        </p:spPr>
        <p:txBody>
          <a:bodyPr wrap="square">
            <a:spAutoFit/>
          </a:bodyPr>
          <a:lstStyle>
            <a:defPPr>
              <a:defRPr lang="zh-CN"/>
            </a:defPPr>
            <a:lvl1pPr algn="just">
              <a:defRPr sz="2000">
                <a:solidFill>
                  <a:schemeClr val="tx2"/>
                </a:solidFill>
                <a:latin typeface="+mj-ea"/>
                <a:ea typeface="+mj-ea"/>
              </a:defRPr>
            </a:lvl1pPr>
          </a:lstStyle>
          <a:p>
            <a:r>
              <a:rPr lang="en-US" altLang="zh-CN" sz="1865" dirty="0">
                <a:solidFill>
                  <a:srgbClr val="5F0F05"/>
                </a:solidFill>
                <a:latin typeface="+mn-lt"/>
                <a:ea typeface="+mn-ea"/>
                <a:cs typeface="+mn-ea"/>
                <a:sym typeface="+mn-lt"/>
              </a:rPr>
              <a:t>       </a:t>
            </a:r>
            <a:r>
              <a:rPr lang="zh-CN" altLang="en-US" sz="1865" u="sng" dirty="0">
                <a:solidFill>
                  <a:srgbClr val="5F0F05"/>
                </a:solidFill>
                <a:latin typeface="+mn-lt"/>
                <a:ea typeface="+mn-ea"/>
                <a:cs typeface="+mn-ea"/>
                <a:sym typeface="+mn-lt"/>
              </a:rPr>
              <a:t>高举中国特色社会主义伟大旗帜，</a:t>
            </a:r>
            <a:r>
              <a:rPr lang="zh-CN" altLang="en-US" sz="1865" b="1" dirty="0">
                <a:solidFill>
                  <a:srgbClr val="C00000"/>
                </a:solidFill>
                <a:latin typeface="+mn-lt"/>
                <a:ea typeface="+mn-ea"/>
                <a:cs typeface="+mn-ea"/>
                <a:sym typeface="+mn-lt"/>
              </a:rPr>
              <a:t>以邓小平理论、“三个代表”重要思想、科学发展观为指导</a:t>
            </a:r>
            <a:r>
              <a:rPr lang="zh-CN" altLang="en-US" sz="1865" dirty="0">
                <a:solidFill>
                  <a:srgbClr val="5F0F05"/>
                </a:solidFill>
                <a:latin typeface="+mn-lt"/>
                <a:ea typeface="+mn-ea"/>
                <a:cs typeface="+mn-ea"/>
                <a:sym typeface="+mn-lt"/>
              </a:rPr>
              <a:t>，解放思想，改革开放，凝聚力量，攻坚克难，坚定不移沿着中国特色社会主义道路前行，</a:t>
            </a:r>
            <a:r>
              <a:rPr lang="zh-CN" altLang="en-US" sz="1865" b="1" u="sng" dirty="0">
                <a:solidFill>
                  <a:srgbClr val="C00000"/>
                </a:solidFill>
                <a:latin typeface="+mn-lt"/>
                <a:ea typeface="+mn-ea"/>
                <a:cs typeface="+mn-ea"/>
                <a:sym typeface="+mn-lt"/>
              </a:rPr>
              <a:t>为全面建成小康社会而奋斗</a:t>
            </a:r>
            <a:r>
              <a:rPr lang="zh-CN" altLang="en-US" sz="1865" u="sng" dirty="0">
                <a:solidFill>
                  <a:srgbClr val="5F0F05"/>
                </a:solidFill>
                <a:latin typeface="+mn-lt"/>
                <a:ea typeface="+mn-ea"/>
                <a:cs typeface="+mn-ea"/>
                <a:sym typeface="+mn-lt"/>
              </a:rPr>
              <a:t>。</a:t>
            </a:r>
            <a:r>
              <a:rPr lang="zh-CN" altLang="en-US" sz="1865" dirty="0">
                <a:solidFill>
                  <a:srgbClr val="5F0F05"/>
                </a:solidFill>
                <a:latin typeface="+mn-lt"/>
                <a:ea typeface="+mn-ea"/>
                <a:cs typeface="+mn-ea"/>
                <a:sym typeface="+mn-lt"/>
              </a:rPr>
              <a:t>我们坚定不移高举中国特色社会主义伟大旗帜，既不走封闭僵化的老路、也不走改旗易帜的邪路。中国特色社会主义道路，中国特色社会主义理论体系，中国特色社会主义制度，是党和人民九十多年奋斗、创造、积累的根本成就，必须倍加珍惜、始终坚持、不断发展。</a:t>
            </a:r>
            <a:endParaRPr lang="en-US" altLang="zh-CN" sz="1865" dirty="0">
              <a:solidFill>
                <a:srgbClr val="5F0F05"/>
              </a:solidFill>
              <a:latin typeface="+mn-lt"/>
              <a:ea typeface="+mn-ea"/>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6" name="矩形 15"/>
          <p:cNvSpPr>
            <a:spLocks noChangeAspect="1"/>
          </p:cNvSpPr>
          <p:nvPr/>
        </p:nvSpPr>
        <p:spPr>
          <a:xfrm>
            <a:off x="815841" y="1592709"/>
            <a:ext cx="10580639" cy="84818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cs typeface="+mn-ea"/>
                <a:sym typeface="+mn-lt"/>
              </a:rPr>
              <a:t>中华民族伟大复兴的中国梦</a:t>
            </a:r>
            <a:endParaRPr lang="zh-CN" altLang="en-US" sz="3735" b="1" dirty="0">
              <a:solidFill>
                <a:srgbClr val="FFF8E6"/>
              </a:solidFill>
              <a:cs typeface="+mn-ea"/>
              <a:sym typeface="+mn-lt"/>
            </a:endParaRPr>
          </a:p>
        </p:txBody>
      </p:sp>
      <p:sp>
        <p:nvSpPr>
          <p:cNvPr id="21" name="矩形 20"/>
          <p:cNvSpPr>
            <a:spLocks noChangeAspect="1"/>
          </p:cNvSpPr>
          <p:nvPr/>
        </p:nvSpPr>
        <p:spPr>
          <a:xfrm>
            <a:off x="815840" y="2616017"/>
            <a:ext cx="3840000" cy="57763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35" b="1">
                <a:solidFill>
                  <a:srgbClr val="FFF8E6"/>
                </a:solidFill>
                <a:cs typeface="+mn-ea"/>
                <a:sym typeface="+mn-lt"/>
              </a:rPr>
              <a:t>中国梦的核心目标</a:t>
            </a:r>
            <a:endParaRPr lang="zh-CN" altLang="en-US" sz="2135" b="1" dirty="0">
              <a:solidFill>
                <a:srgbClr val="FFF8E6"/>
              </a:solidFill>
              <a:cs typeface="+mn-ea"/>
              <a:sym typeface="+mn-lt"/>
            </a:endParaRPr>
          </a:p>
        </p:txBody>
      </p:sp>
      <p:grpSp>
        <p:nvGrpSpPr>
          <p:cNvPr id="30" name="组合 29"/>
          <p:cNvGrpSpPr/>
          <p:nvPr/>
        </p:nvGrpSpPr>
        <p:grpSpPr>
          <a:xfrm>
            <a:off x="815842" y="3370588"/>
            <a:ext cx="3839999" cy="2670306"/>
            <a:chOff x="611881" y="2527941"/>
            <a:chExt cx="2879999" cy="2002729"/>
          </a:xfrm>
        </p:grpSpPr>
        <p:sp>
          <p:nvSpPr>
            <p:cNvPr id="22" name="矩形 21"/>
            <p:cNvSpPr>
              <a:spLocks noChangeAspect="1"/>
            </p:cNvSpPr>
            <p:nvPr/>
          </p:nvSpPr>
          <p:spPr>
            <a:xfrm>
              <a:off x="628513" y="2527941"/>
              <a:ext cx="2847593" cy="3379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dirty="0">
                  <a:solidFill>
                    <a:srgbClr val="C00000"/>
                  </a:solidFill>
                  <a:cs typeface="+mn-ea"/>
                  <a:sym typeface="+mn-lt"/>
                </a:rPr>
                <a:t>第一个一百年（</a:t>
              </a:r>
              <a:r>
                <a:rPr lang="en-US" altLang="zh-CN" sz="1865" b="1" dirty="0">
                  <a:solidFill>
                    <a:srgbClr val="C00000"/>
                  </a:solidFill>
                  <a:cs typeface="+mn-ea"/>
                  <a:sym typeface="+mn-lt"/>
                </a:rPr>
                <a:t> 1921-2021 </a:t>
              </a:r>
              <a:r>
                <a:rPr lang="zh-CN" altLang="en-US" sz="1865" b="1" dirty="0">
                  <a:solidFill>
                    <a:srgbClr val="C00000"/>
                  </a:solidFill>
                  <a:cs typeface="+mn-ea"/>
                  <a:sym typeface="+mn-lt"/>
                </a:rPr>
                <a:t>）</a:t>
              </a:r>
              <a:endParaRPr lang="zh-CN" altLang="en-US" sz="1865" b="1" dirty="0">
                <a:solidFill>
                  <a:srgbClr val="C00000"/>
                </a:solidFill>
                <a:cs typeface="+mn-ea"/>
                <a:sym typeface="+mn-lt"/>
              </a:endParaRPr>
            </a:p>
          </p:txBody>
        </p:sp>
        <p:sp>
          <p:nvSpPr>
            <p:cNvPr id="10" name="矩形 9"/>
            <p:cNvSpPr/>
            <p:nvPr/>
          </p:nvSpPr>
          <p:spPr>
            <a:xfrm>
              <a:off x="611881" y="2817949"/>
              <a:ext cx="2879999" cy="499110"/>
            </a:xfrm>
            <a:prstGeom prst="rect">
              <a:avLst/>
            </a:prstGeom>
          </p:spPr>
          <p:txBody>
            <a:bodyPr wrap="square">
              <a:spAutoFit/>
            </a:bodyPr>
            <a:p>
              <a:pPr algn="just"/>
              <a:r>
                <a:rPr lang="zh-CN" altLang="en-US" sz="1865" dirty="0">
                  <a:solidFill>
                    <a:srgbClr val="5F0F05"/>
                  </a:solidFill>
                  <a:cs typeface="+mn-ea"/>
                  <a:sym typeface="+mn-lt"/>
                </a:rPr>
                <a:t>到建党一百年时，建成惠及十几亿人口的</a:t>
              </a:r>
              <a:r>
                <a:rPr lang="zh-CN" altLang="en-US" sz="1865" u="sng" dirty="0">
                  <a:solidFill>
                    <a:srgbClr val="5F0F05"/>
                  </a:solidFill>
                  <a:cs typeface="+mn-ea"/>
                  <a:sym typeface="+mn-lt"/>
                </a:rPr>
                <a:t>更高水平的小康社会</a:t>
              </a:r>
              <a:endParaRPr lang="zh-CN" altLang="en-US" sz="1865" u="sng" dirty="0">
                <a:solidFill>
                  <a:srgbClr val="5F0F05"/>
                </a:solidFill>
                <a:cs typeface="+mn-ea"/>
                <a:sym typeface="+mn-lt"/>
              </a:endParaRPr>
            </a:p>
          </p:txBody>
        </p:sp>
        <p:sp>
          <p:nvSpPr>
            <p:cNvPr id="12" name="矩形 11"/>
            <p:cNvSpPr/>
            <p:nvPr/>
          </p:nvSpPr>
          <p:spPr>
            <a:xfrm>
              <a:off x="628513" y="3815819"/>
              <a:ext cx="2847593" cy="714851"/>
            </a:xfrm>
            <a:prstGeom prst="rect">
              <a:avLst/>
            </a:prstGeom>
          </p:spPr>
          <p:txBody>
            <a:bodyPr wrap="square">
              <a:spAutoFit/>
            </a:bodyPr>
            <a:p>
              <a:pPr algn="just" eaLnBrk="1"/>
              <a:r>
                <a:rPr lang="zh-CN" altLang="en-US" sz="1865" dirty="0">
                  <a:solidFill>
                    <a:srgbClr val="5F0F05"/>
                  </a:solidFill>
                  <a:cs typeface="+mn-ea"/>
                  <a:sym typeface="+mn-lt"/>
                </a:rPr>
                <a:t>到建国一百年时，人均国内生产总值达到中等国家水平，</a:t>
              </a:r>
              <a:r>
                <a:rPr lang="zh-CN" altLang="en-US" sz="1865" u="sng" dirty="0">
                  <a:solidFill>
                    <a:srgbClr val="5F0F05"/>
                  </a:solidFill>
                  <a:cs typeface="+mn-ea"/>
                  <a:sym typeface="+mn-lt"/>
                </a:rPr>
                <a:t>基本实现现代化。</a:t>
              </a:r>
              <a:endParaRPr lang="zh-CN" altLang="en-US" sz="1865" u="sng" dirty="0">
                <a:solidFill>
                  <a:srgbClr val="5F0F05"/>
                </a:solidFill>
                <a:cs typeface="+mn-ea"/>
                <a:sym typeface="+mn-lt"/>
              </a:endParaRPr>
            </a:p>
          </p:txBody>
        </p:sp>
        <p:sp>
          <p:nvSpPr>
            <p:cNvPr id="23" name="矩形 22"/>
            <p:cNvSpPr>
              <a:spLocks noChangeAspect="1"/>
            </p:cNvSpPr>
            <p:nvPr/>
          </p:nvSpPr>
          <p:spPr>
            <a:xfrm>
              <a:off x="628513" y="3486466"/>
              <a:ext cx="2847593" cy="4141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865" b="1" dirty="0">
                  <a:solidFill>
                    <a:srgbClr val="C00000"/>
                  </a:solidFill>
                  <a:cs typeface="+mn-ea"/>
                  <a:sym typeface="+mn-lt"/>
                </a:rPr>
                <a:t>第二个一百年（</a:t>
              </a:r>
              <a:r>
                <a:rPr lang="en-US" altLang="zh-CN" sz="1865" b="1" dirty="0">
                  <a:solidFill>
                    <a:srgbClr val="C00000"/>
                  </a:solidFill>
                  <a:cs typeface="+mn-ea"/>
                  <a:sym typeface="+mn-lt"/>
                </a:rPr>
                <a:t> 1949-2049</a:t>
              </a:r>
              <a:r>
                <a:rPr lang="zh-CN" altLang="en-US" sz="1865" b="1" dirty="0">
                  <a:solidFill>
                    <a:srgbClr val="C00000"/>
                  </a:solidFill>
                  <a:cs typeface="+mn-ea"/>
                  <a:sym typeface="+mn-lt"/>
                </a:rPr>
                <a:t>）</a:t>
              </a:r>
              <a:endParaRPr lang="zh-CN" altLang="en-US" sz="1865" b="1" dirty="0">
                <a:solidFill>
                  <a:srgbClr val="C00000"/>
                </a:solidFill>
                <a:cs typeface="+mn-ea"/>
                <a:sym typeface="+mn-lt"/>
              </a:endParaRPr>
            </a:p>
          </p:txBody>
        </p:sp>
      </p:grpSp>
      <p:pic>
        <p:nvPicPr>
          <p:cNvPr id="2" name="图片 1"/>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4858021" y="2600391"/>
            <a:ext cx="2496279" cy="3557031"/>
          </a:xfrm>
          <a:prstGeom prst="rect">
            <a:avLst/>
          </a:prstGeom>
        </p:spPr>
      </p:pic>
      <p:sp>
        <p:nvSpPr>
          <p:cNvPr id="24" name="矩形 23"/>
          <p:cNvSpPr>
            <a:spLocks noChangeAspect="1"/>
          </p:cNvSpPr>
          <p:nvPr/>
        </p:nvSpPr>
        <p:spPr>
          <a:xfrm>
            <a:off x="7556478" y="2616017"/>
            <a:ext cx="3840001" cy="57824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35" b="1">
                <a:solidFill>
                  <a:srgbClr val="FFF8E6"/>
                </a:solidFill>
                <a:cs typeface="+mn-ea"/>
                <a:sym typeface="+mn-lt"/>
              </a:rPr>
              <a:t>中国梦的实现路径</a:t>
            </a:r>
            <a:endParaRPr lang="zh-CN" altLang="en-US" sz="2135" b="1" dirty="0">
              <a:solidFill>
                <a:srgbClr val="FFF8E6"/>
              </a:solidFill>
              <a:cs typeface="+mn-ea"/>
              <a:sym typeface="+mn-lt"/>
            </a:endParaRPr>
          </a:p>
        </p:txBody>
      </p:sp>
      <p:grpSp>
        <p:nvGrpSpPr>
          <p:cNvPr id="31" name="组合 30"/>
          <p:cNvGrpSpPr/>
          <p:nvPr/>
        </p:nvGrpSpPr>
        <p:grpSpPr>
          <a:xfrm>
            <a:off x="7556479" y="3390314"/>
            <a:ext cx="3840000" cy="2801617"/>
            <a:chOff x="5667359" y="2542735"/>
            <a:chExt cx="2880000" cy="2101213"/>
          </a:xfrm>
        </p:grpSpPr>
        <p:sp>
          <p:nvSpPr>
            <p:cNvPr id="5" name="矩形 4"/>
            <p:cNvSpPr/>
            <p:nvPr/>
          </p:nvSpPr>
          <p:spPr>
            <a:xfrm>
              <a:off x="6159355" y="4144838"/>
              <a:ext cx="2388004" cy="499110"/>
            </a:xfrm>
            <a:prstGeom prst="rect">
              <a:avLst/>
            </a:prstGeom>
          </p:spPr>
          <p:txBody>
            <a:bodyPr wrap="square">
              <a:spAutoFit/>
            </a:bodyPr>
            <a:p>
              <a:pPr algn="just"/>
              <a:r>
                <a:rPr lang="zh-CN" altLang="en-US" sz="1865" u="sng" dirty="0">
                  <a:solidFill>
                    <a:srgbClr val="5F0F05"/>
                  </a:solidFill>
                  <a:cs typeface="+mn-ea"/>
                  <a:sym typeface="+mn-lt"/>
                </a:rPr>
                <a:t>凝聚中国力量，</a:t>
              </a:r>
              <a:r>
                <a:rPr lang="zh-CN" altLang="en-US" sz="1865" dirty="0">
                  <a:solidFill>
                    <a:srgbClr val="5F0F05"/>
                  </a:solidFill>
                  <a:cs typeface="+mn-ea"/>
                  <a:sym typeface="+mn-lt"/>
                </a:rPr>
                <a:t>这就是全国各族人民大团结的力量。</a:t>
              </a:r>
              <a:endParaRPr lang="zh-CN" altLang="en-US" sz="1865" dirty="0">
                <a:solidFill>
                  <a:srgbClr val="5F0F05"/>
                </a:solidFill>
                <a:cs typeface="+mn-ea"/>
                <a:sym typeface="+mn-lt"/>
              </a:endParaRPr>
            </a:p>
          </p:txBody>
        </p:sp>
        <p:sp>
          <p:nvSpPr>
            <p:cNvPr id="25" name="矩形 24"/>
            <p:cNvSpPr>
              <a:spLocks noChangeAspect="1"/>
            </p:cNvSpPr>
            <p:nvPr/>
          </p:nvSpPr>
          <p:spPr>
            <a:xfrm>
              <a:off x="5667359" y="2584713"/>
              <a:ext cx="430433" cy="432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dirty="0">
                  <a:solidFill>
                    <a:srgbClr val="FFF8E6"/>
                  </a:solidFill>
                  <a:cs typeface="+mn-ea"/>
                  <a:sym typeface="+mn-lt"/>
                </a:rPr>
                <a:t>1</a:t>
              </a:r>
              <a:endParaRPr lang="zh-CN" altLang="en-US" sz="1865" dirty="0">
                <a:solidFill>
                  <a:srgbClr val="FFF8E6"/>
                </a:solidFill>
                <a:cs typeface="+mn-ea"/>
                <a:sym typeface="+mn-lt"/>
              </a:endParaRPr>
            </a:p>
          </p:txBody>
        </p:sp>
        <p:sp>
          <p:nvSpPr>
            <p:cNvPr id="3" name="矩形 2"/>
            <p:cNvSpPr>
              <a:spLocks noChangeAspect="1"/>
            </p:cNvSpPr>
            <p:nvPr/>
          </p:nvSpPr>
          <p:spPr>
            <a:xfrm>
              <a:off x="5667359" y="4190448"/>
              <a:ext cx="430433" cy="432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dirty="0">
                  <a:solidFill>
                    <a:srgbClr val="FFF8E6"/>
                  </a:solidFill>
                  <a:cs typeface="+mn-ea"/>
                  <a:sym typeface="+mn-lt"/>
                </a:rPr>
                <a:t>3</a:t>
              </a:r>
              <a:endParaRPr lang="zh-CN" altLang="en-US" sz="1865" dirty="0">
                <a:solidFill>
                  <a:srgbClr val="FFF8E6"/>
                </a:solidFill>
                <a:cs typeface="+mn-ea"/>
                <a:sym typeface="+mn-lt"/>
              </a:endParaRPr>
            </a:p>
          </p:txBody>
        </p:sp>
        <p:sp>
          <p:nvSpPr>
            <p:cNvPr id="27" name="矩形 26"/>
            <p:cNvSpPr>
              <a:spLocks noChangeAspect="1"/>
            </p:cNvSpPr>
            <p:nvPr/>
          </p:nvSpPr>
          <p:spPr>
            <a:xfrm>
              <a:off x="5667359" y="3384932"/>
              <a:ext cx="430433" cy="432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865" dirty="0">
                  <a:solidFill>
                    <a:srgbClr val="FFF8E6"/>
                  </a:solidFill>
                  <a:cs typeface="+mn-ea"/>
                  <a:sym typeface="+mn-lt"/>
                </a:rPr>
                <a:t>2</a:t>
              </a:r>
              <a:endParaRPr lang="zh-CN" altLang="en-US" sz="1865" dirty="0">
                <a:solidFill>
                  <a:srgbClr val="FFF8E6"/>
                </a:solidFill>
                <a:cs typeface="+mn-ea"/>
                <a:sym typeface="+mn-lt"/>
              </a:endParaRPr>
            </a:p>
          </p:txBody>
        </p:sp>
        <p:sp>
          <p:nvSpPr>
            <p:cNvPr id="28" name="矩形 27"/>
            <p:cNvSpPr/>
            <p:nvPr/>
          </p:nvSpPr>
          <p:spPr>
            <a:xfrm>
              <a:off x="6159355" y="2542735"/>
              <a:ext cx="2388004" cy="499110"/>
            </a:xfrm>
            <a:prstGeom prst="rect">
              <a:avLst/>
            </a:prstGeom>
          </p:spPr>
          <p:txBody>
            <a:bodyPr wrap="square">
              <a:spAutoFit/>
            </a:bodyPr>
            <a:p>
              <a:pPr algn="just"/>
              <a:r>
                <a:rPr lang="zh-CN" altLang="en-US" sz="1865" dirty="0">
                  <a:solidFill>
                    <a:srgbClr val="5F0F05"/>
                  </a:solidFill>
                  <a:cs typeface="+mn-ea"/>
                  <a:sym typeface="+mn-lt"/>
                </a:rPr>
                <a:t>必须</a:t>
              </a:r>
              <a:r>
                <a:rPr lang="zh-CN" altLang="en-US" sz="1865" u="sng" dirty="0">
                  <a:solidFill>
                    <a:srgbClr val="5F0F05"/>
                  </a:solidFill>
                  <a:cs typeface="+mn-ea"/>
                  <a:sym typeface="+mn-lt"/>
                </a:rPr>
                <a:t>走中国道路</a:t>
              </a:r>
              <a:r>
                <a:rPr lang="zh-CN" altLang="en-US" sz="1865" dirty="0">
                  <a:solidFill>
                    <a:srgbClr val="5F0F05"/>
                  </a:solidFill>
                  <a:cs typeface="+mn-ea"/>
                  <a:sym typeface="+mn-lt"/>
                </a:rPr>
                <a:t>，这就是中国特色社会主义道路。</a:t>
              </a:r>
              <a:endParaRPr lang="zh-CN" altLang="en-US" sz="1865" dirty="0">
                <a:solidFill>
                  <a:srgbClr val="5F0F05"/>
                </a:solidFill>
                <a:cs typeface="+mn-ea"/>
                <a:sym typeface="+mn-lt"/>
              </a:endParaRPr>
            </a:p>
          </p:txBody>
        </p:sp>
        <p:sp>
          <p:nvSpPr>
            <p:cNvPr id="29" name="矩形 28"/>
            <p:cNvSpPr/>
            <p:nvPr/>
          </p:nvSpPr>
          <p:spPr>
            <a:xfrm>
              <a:off x="6159355" y="3123878"/>
              <a:ext cx="2388004" cy="930116"/>
            </a:xfrm>
            <a:prstGeom prst="rect">
              <a:avLst/>
            </a:prstGeom>
          </p:spPr>
          <p:txBody>
            <a:bodyPr wrap="square">
              <a:spAutoFit/>
            </a:bodyPr>
            <a:p>
              <a:pPr algn="just"/>
              <a:r>
                <a:rPr lang="zh-CN" altLang="en-US" sz="1865" u="sng" dirty="0">
                  <a:solidFill>
                    <a:srgbClr val="5F0F05"/>
                  </a:solidFill>
                  <a:cs typeface="+mn-ea"/>
                  <a:sym typeface="+mn-lt"/>
                </a:rPr>
                <a:t>弘扬中国精神，</a:t>
              </a:r>
              <a:r>
                <a:rPr lang="zh-CN" altLang="en-US" sz="1865" dirty="0">
                  <a:solidFill>
                    <a:srgbClr val="5F0F05"/>
                  </a:solidFill>
                  <a:cs typeface="+mn-ea"/>
                  <a:sym typeface="+mn-lt"/>
                </a:rPr>
                <a:t>这就是以爱国主义为核心的民族精神和以改革创新为核心的时代精神。</a:t>
              </a:r>
              <a:endParaRPr lang="zh-CN" altLang="en-US" sz="1865" dirty="0">
                <a:solidFill>
                  <a:srgbClr val="5F0F05"/>
                </a:solidFill>
                <a:cs typeface="+mn-ea"/>
                <a:sym typeface="+mn-lt"/>
              </a:endParaRPr>
            </a:p>
          </p:txBody>
        </p:sp>
      </p:gr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62230" y="5429885"/>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52" name="TextBox 51"/>
          <p:cNvSpPr txBox="1"/>
          <p:nvPr/>
        </p:nvSpPr>
        <p:spPr>
          <a:xfrm>
            <a:off x="1295754" y="1274617"/>
            <a:ext cx="6385697" cy="533480"/>
          </a:xfrm>
          <a:prstGeom prst="rect">
            <a:avLst/>
          </a:prstGeom>
        </p:spPr>
        <p:txBody>
          <a:bodyPr lIns="121912" tIns="60956" rIns="121912" bIns="60956">
            <a:noAutofit/>
          </a:bodyPr>
          <a:lstStyle>
            <a:defPPr>
              <a:defRPr lang="zh-CN"/>
            </a:defPPr>
            <a:lvl1pPr defTabSz="815340" eaLnBrk="0" hangingPunct="0">
              <a:defRPr sz="2000" b="1">
                <a:solidFill>
                  <a:schemeClr val="accent2"/>
                </a:solidFill>
                <a:latin typeface="微软雅黑" panose="020B0503020204020204" pitchFamily="34" charset="-122"/>
                <a:ea typeface="微软雅黑" panose="020B0503020204020204" pitchFamily="34" charset="-122"/>
                <a:cs typeface="+mj-cs"/>
              </a:defRPr>
            </a:lvl1pPr>
            <a:lvl2pPr defTabSz="815340" eaLnBrk="0" hangingPunct="0">
              <a:defRPr sz="2800">
                <a:solidFill>
                  <a:schemeClr val="bg1"/>
                </a:solidFill>
                <a:latin typeface="华文细黑" panose="02010600040101010101" pitchFamily="2" charset="-122"/>
                <a:ea typeface="华文细黑" panose="02010600040101010101" pitchFamily="2" charset="-122"/>
              </a:defRPr>
            </a:lvl2pPr>
            <a:lvl3pPr defTabSz="815340" eaLnBrk="0" hangingPunct="0">
              <a:defRPr sz="2800">
                <a:solidFill>
                  <a:schemeClr val="bg1"/>
                </a:solidFill>
                <a:latin typeface="华文细黑" panose="02010600040101010101" pitchFamily="2" charset="-122"/>
                <a:ea typeface="华文细黑" panose="02010600040101010101" pitchFamily="2" charset="-122"/>
              </a:defRPr>
            </a:lvl3pPr>
            <a:lvl4pPr defTabSz="815340" eaLnBrk="0" hangingPunct="0">
              <a:defRPr sz="2800">
                <a:solidFill>
                  <a:schemeClr val="bg1"/>
                </a:solidFill>
                <a:latin typeface="华文细黑" panose="02010600040101010101" pitchFamily="2" charset="-122"/>
                <a:ea typeface="华文细黑" panose="02010600040101010101" pitchFamily="2" charset="-122"/>
              </a:defRPr>
            </a:lvl4pPr>
            <a:lvl5pPr defTabSz="815340" eaLnBrk="0" hangingPunct="0">
              <a:defRPr sz="2800">
                <a:solidFill>
                  <a:schemeClr val="bg1"/>
                </a:solidFill>
                <a:latin typeface="华文细黑" panose="02010600040101010101" pitchFamily="2" charset="-122"/>
                <a:ea typeface="华文细黑" panose="02010600040101010101" pitchFamily="2" charset="-122"/>
              </a:defRPr>
            </a:lvl5pPr>
            <a:lvl6pPr marL="457200" fontAlgn="base">
              <a:spcBef>
                <a:spcPct val="0"/>
              </a:spcBef>
              <a:spcAft>
                <a:spcPct val="0"/>
              </a:spcAft>
              <a:defRPr sz="3200">
                <a:solidFill>
                  <a:schemeClr val="bg1"/>
                </a:solidFill>
                <a:latin typeface="华文细黑" panose="02010600040101010101" pitchFamily="2" charset="-122"/>
                <a:ea typeface="华文细黑" panose="02010600040101010101" pitchFamily="2" charset="-122"/>
              </a:defRPr>
            </a:lvl6pPr>
            <a:lvl7pPr marL="914400" fontAlgn="base">
              <a:spcBef>
                <a:spcPct val="0"/>
              </a:spcBef>
              <a:spcAft>
                <a:spcPct val="0"/>
              </a:spcAft>
              <a:defRPr sz="3200">
                <a:solidFill>
                  <a:schemeClr val="bg1"/>
                </a:solidFill>
                <a:latin typeface="华文细黑" panose="02010600040101010101" pitchFamily="2" charset="-122"/>
                <a:ea typeface="华文细黑" panose="02010600040101010101" pitchFamily="2" charset="-122"/>
              </a:defRPr>
            </a:lvl7pPr>
            <a:lvl8pPr marL="1370965" fontAlgn="base">
              <a:spcBef>
                <a:spcPct val="0"/>
              </a:spcBef>
              <a:spcAft>
                <a:spcPct val="0"/>
              </a:spcAft>
              <a:defRPr sz="3200">
                <a:solidFill>
                  <a:schemeClr val="bg1"/>
                </a:solidFill>
                <a:latin typeface="华文细黑" panose="02010600040101010101" pitchFamily="2" charset="-122"/>
                <a:ea typeface="华文细黑" panose="02010600040101010101" pitchFamily="2" charset="-122"/>
              </a:defRPr>
            </a:lvl8pPr>
            <a:lvl9pPr marL="1828165" fontAlgn="base">
              <a:spcBef>
                <a:spcPct val="0"/>
              </a:spcBef>
              <a:spcAft>
                <a:spcPct val="0"/>
              </a:spcAft>
              <a:defRPr sz="3200">
                <a:solidFill>
                  <a:schemeClr val="bg1"/>
                </a:solidFill>
                <a:latin typeface="华文细黑" panose="02010600040101010101" pitchFamily="2" charset="-122"/>
                <a:ea typeface="华文细黑" panose="02010600040101010101" pitchFamily="2" charset="-122"/>
              </a:defRPr>
            </a:lvl9pPr>
          </a:lstStyle>
          <a:p>
            <a:pPr fontAlgn="base">
              <a:spcBef>
                <a:spcPct val="0"/>
              </a:spcBef>
              <a:spcAft>
                <a:spcPct val="0"/>
              </a:spcAft>
            </a:pPr>
            <a:r>
              <a:rPr lang="zh-CN" altLang="en-US" sz="3200" dirty="0">
                <a:solidFill>
                  <a:srgbClr val="BC000D"/>
                </a:solidFill>
              </a:rPr>
              <a:t>中国共产党第十九次全国代表大会</a:t>
            </a:r>
            <a:endParaRPr lang="zh-CN" altLang="en-US" sz="3200" dirty="0">
              <a:solidFill>
                <a:srgbClr val="BC000D"/>
              </a:solidFill>
            </a:endParaRPr>
          </a:p>
        </p:txBody>
      </p:sp>
      <p:pic>
        <p:nvPicPr>
          <p:cNvPr id="2" name="图片 1"/>
          <p:cNvPicPr>
            <a:picLocks noChangeAspect="1"/>
          </p:cNvPicPr>
          <p:nvPr/>
        </p:nvPicPr>
        <p:blipFill>
          <a:blip r:embed="rId5"/>
          <a:stretch>
            <a:fillRect/>
          </a:stretch>
        </p:blipFill>
        <p:spPr>
          <a:xfrm>
            <a:off x="777875" y="2091690"/>
            <a:ext cx="4730115" cy="3654425"/>
          </a:xfrm>
          <a:prstGeom prst="rect">
            <a:avLst/>
          </a:prstGeom>
        </p:spPr>
      </p:pic>
      <p:sp>
        <p:nvSpPr>
          <p:cNvPr id="8" name="矩形 7"/>
          <p:cNvSpPr/>
          <p:nvPr/>
        </p:nvSpPr>
        <p:spPr>
          <a:xfrm>
            <a:off x="5758384" y="2177587"/>
            <a:ext cx="5820507" cy="3482975"/>
          </a:xfrm>
          <a:prstGeom prst="rect">
            <a:avLst/>
          </a:prstGeom>
          <a:ln>
            <a:noFill/>
          </a:ln>
        </p:spPr>
        <p:txBody>
          <a:bodyPr wrap="square" lIns="91432" tIns="45718" rIns="91432" bIns="45718">
            <a:spAutoFit/>
          </a:bodyPr>
          <a:p>
            <a:pPr defTabSz="913765">
              <a:lnSpc>
                <a:spcPct val="150000"/>
              </a:lnSpc>
              <a:spcBef>
                <a:spcPts val="0"/>
              </a:spcBef>
              <a:spcAft>
                <a:spcPts val="0"/>
              </a:spcAft>
            </a:pPr>
            <a:r>
              <a:rPr lang="zh-CN" altLang="en-US" sz="1900" b="1" dirty="0">
                <a:solidFill>
                  <a:srgbClr val="C00000"/>
                </a:solidFill>
                <a:latin typeface="微软雅黑" panose="020B0503020204020204" pitchFamily="34" charset="-122"/>
                <a:ea typeface="微软雅黑" panose="020B0503020204020204" pitchFamily="34" charset="-122"/>
              </a:rPr>
              <a:t>   </a:t>
            </a:r>
            <a:r>
              <a:rPr lang="zh-CN" altLang="en-US" sz="1600" b="1" dirty="0">
                <a:solidFill>
                  <a:srgbClr val="C00000"/>
                </a:solidFill>
                <a:latin typeface="微软雅黑" panose="020B0503020204020204" pitchFamily="34" charset="-122"/>
                <a:ea typeface="微软雅黑" panose="020B0503020204020204" pitchFamily="34" charset="-122"/>
              </a:rPr>
              <a:t> </a:t>
            </a:r>
            <a:r>
              <a:rPr lang="zh-CN" altLang="en-US" sz="1600" b="1" dirty="0">
                <a:solidFill>
                  <a:srgbClr val="FF0000"/>
                </a:solidFill>
                <a:latin typeface="黑体" panose="02010609060101010101" charset="-122"/>
                <a:ea typeface="黑体" panose="02010609060101010101" charset="-122"/>
                <a:cs typeface="黑体" panose="02010609060101010101" charset="-122"/>
              </a:rPr>
              <a:t>  </a:t>
            </a:r>
            <a:r>
              <a:rPr sz="1600" b="1" dirty="0">
                <a:solidFill>
                  <a:srgbClr val="FF0000"/>
                </a:solidFill>
                <a:latin typeface="黑体" panose="02010609060101010101" charset="-122"/>
                <a:ea typeface="黑体" panose="02010609060101010101" charset="-122"/>
                <a:cs typeface="黑体" panose="02010609060101010101" charset="-122"/>
              </a:rPr>
              <a:t>2017年10月18日至24日，中国共产党第十九次全国代表大会在北京开幕。习近平代表第十八届中央委员会向大会作了题为</a:t>
            </a:r>
            <a:r>
              <a:rPr sz="1600" b="1" u="sng" dirty="0">
                <a:solidFill>
                  <a:srgbClr val="FF0000"/>
                </a:solidFill>
                <a:latin typeface="黑体" panose="02010609060101010101" charset="-122"/>
                <a:ea typeface="黑体" panose="02010609060101010101" charset="-122"/>
                <a:cs typeface="黑体" panose="02010609060101010101" charset="-122"/>
              </a:rPr>
              <a:t>《决胜全面建成小康社会，夺取新时代中国特色社会主义伟大胜利》</a:t>
            </a:r>
            <a:r>
              <a:rPr sz="1600" b="1" dirty="0">
                <a:solidFill>
                  <a:srgbClr val="FF0000"/>
                </a:solidFill>
                <a:latin typeface="黑体" panose="02010609060101010101" charset="-122"/>
                <a:ea typeface="黑体" panose="02010609060101010101" charset="-122"/>
                <a:cs typeface="黑体" panose="02010609060101010101" charset="-122"/>
              </a:rPr>
              <a:t>的报告。中国共产党第十九次全国代表大会，</a:t>
            </a:r>
            <a:r>
              <a:rPr sz="1600" b="1" u="sng" dirty="0">
                <a:solidFill>
                  <a:srgbClr val="FF0000"/>
                </a:solidFill>
                <a:latin typeface="黑体" panose="02010609060101010101" charset="-122"/>
                <a:ea typeface="黑体" panose="02010609060101010101" charset="-122"/>
                <a:cs typeface="黑体" panose="02010609060101010101" charset="-122"/>
              </a:rPr>
              <a:t>是在全面建成小康社会决胜阶段、中国特色社会主义进入新时代的关键时期召开的一次十分重要的大会</a:t>
            </a:r>
            <a:r>
              <a:rPr sz="1600" b="1" dirty="0">
                <a:solidFill>
                  <a:srgbClr val="FF0000"/>
                </a:solidFill>
                <a:latin typeface="黑体" panose="02010609060101010101" charset="-122"/>
                <a:ea typeface="黑体" panose="02010609060101010101" charset="-122"/>
                <a:cs typeface="黑体" panose="02010609060101010101" charset="-122"/>
              </a:rPr>
              <a:t>。大会的主题是：</a:t>
            </a:r>
            <a:r>
              <a:rPr sz="1600" b="1" u="sng" dirty="0">
                <a:solidFill>
                  <a:srgbClr val="FF0000"/>
                </a:solidFill>
                <a:latin typeface="黑体" panose="02010609060101010101" charset="-122"/>
                <a:ea typeface="黑体" panose="02010609060101010101" charset="-122"/>
                <a:cs typeface="黑体" panose="02010609060101010101" charset="-122"/>
              </a:rPr>
              <a:t>不忘初心，牢记使命，高举中国特色社会主义伟大旗帜，决胜全面建成小康社会，夺取新时代中国特色社会主义伟大胜利，为实现中华民族伟大复兴的中国梦不懈奋斗。</a:t>
            </a:r>
            <a:endParaRPr sz="1600" b="1" u="sng" dirty="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5"/>
          <a:stretch>
            <a:fillRect/>
          </a:stretch>
        </p:blipFill>
        <p:spPr>
          <a:xfrm>
            <a:off x="911424" y="1527189"/>
            <a:ext cx="11252608" cy="652859"/>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rPr>
              <a:t>中国共产党第十九届中央委员会第二次全体会议（简称十九届二中全会）胜利召开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sp>
        <p:nvSpPr>
          <p:cNvPr id="2" name="TextBox 14"/>
          <p:cNvSpPr txBox="1"/>
          <p:nvPr/>
        </p:nvSpPr>
        <p:spPr>
          <a:xfrm>
            <a:off x="755547" y="2609255"/>
            <a:ext cx="6396572" cy="3508044"/>
          </a:xfrm>
          <a:prstGeom prst="rect">
            <a:avLst/>
          </a:prstGeom>
          <a:noFill/>
        </p:spPr>
        <p:txBody>
          <a:bodyPr wrap="square" lIns="95992" tIns="0" rIns="95992" bIns="239977" rtlCol="0">
            <a:noAutofit/>
          </a:bodyPr>
          <a:p>
            <a:pPr fontAlgn="base">
              <a:spcBef>
                <a:spcPct val="0"/>
              </a:spcBef>
              <a:spcAft>
                <a:spcPct val="0"/>
              </a:spcAft>
            </a:pPr>
            <a:r>
              <a:rPr lang="zh-CN" altLang="en-US" sz="1400" b="1" dirty="0">
                <a:solidFill>
                  <a:srgbClr val="C00000"/>
                </a:solidFill>
                <a:latin typeface="微软雅黑" panose="020B0503020204020204" pitchFamily="34" charset="-122"/>
                <a:ea typeface="微软雅黑" panose="020B0503020204020204" pitchFamily="34" charset="-122"/>
              </a:rPr>
              <a:t>中国共产党第十九届中央委员会第二次全体会议（简称十九届二中全会）</a:t>
            </a:r>
            <a:r>
              <a:rPr lang="zh-CN" altLang="en-US" sz="1400" dirty="0">
                <a:solidFill>
                  <a:srgbClr val="C00000"/>
                </a:solidFill>
                <a:latin typeface="微软雅黑" panose="020B0503020204020204" pitchFamily="34" charset="-122"/>
                <a:ea typeface="微软雅黑" panose="020B0503020204020204" pitchFamily="34" charset="-122"/>
              </a:rPr>
              <a:t>于</a:t>
            </a:r>
            <a:r>
              <a:rPr lang="en-US" altLang="zh-CN" sz="1400" dirty="0">
                <a:solidFill>
                  <a:srgbClr val="C00000"/>
                </a:solidFill>
                <a:latin typeface="微软雅黑" panose="020B0503020204020204" pitchFamily="34" charset="-122"/>
                <a:ea typeface="微软雅黑" panose="020B0503020204020204" pitchFamily="34" charset="-122"/>
              </a:rPr>
              <a:t>2018</a:t>
            </a:r>
            <a:r>
              <a:rPr lang="zh-CN" altLang="en-US" sz="1400" dirty="0">
                <a:solidFill>
                  <a:srgbClr val="C00000"/>
                </a:solidFill>
                <a:latin typeface="微软雅黑" panose="020B0503020204020204" pitchFamily="34" charset="-122"/>
                <a:ea typeface="微软雅黑" panose="020B0503020204020204" pitchFamily="34" charset="-122"/>
              </a:rPr>
              <a:t>年</a:t>
            </a:r>
            <a:r>
              <a:rPr lang="en-US" altLang="zh-CN" sz="1400" dirty="0">
                <a:solidFill>
                  <a:srgbClr val="C00000"/>
                </a:solidFill>
                <a:latin typeface="微软雅黑" panose="020B0503020204020204" pitchFamily="34" charset="-122"/>
                <a:ea typeface="微软雅黑" panose="020B0503020204020204" pitchFamily="34" charset="-122"/>
              </a:rPr>
              <a:t>1</a:t>
            </a:r>
            <a:r>
              <a:rPr lang="zh-CN" altLang="en-US" sz="1400" dirty="0">
                <a:solidFill>
                  <a:srgbClr val="C00000"/>
                </a:solidFill>
                <a:latin typeface="微软雅黑" panose="020B0503020204020204" pitchFamily="34" charset="-122"/>
                <a:ea typeface="微软雅黑" panose="020B0503020204020204" pitchFamily="34" charset="-122"/>
              </a:rPr>
              <a:t>月</a:t>
            </a:r>
            <a:r>
              <a:rPr lang="en-US" altLang="zh-CN" sz="1400" dirty="0">
                <a:solidFill>
                  <a:srgbClr val="C00000"/>
                </a:solidFill>
                <a:latin typeface="微软雅黑" panose="020B0503020204020204" pitchFamily="34" charset="-122"/>
                <a:ea typeface="微软雅黑" panose="020B0503020204020204" pitchFamily="34" charset="-122"/>
              </a:rPr>
              <a:t>18</a:t>
            </a:r>
            <a:r>
              <a:rPr lang="zh-CN" altLang="en-US" sz="1400" dirty="0">
                <a:solidFill>
                  <a:srgbClr val="C00000"/>
                </a:solidFill>
                <a:latin typeface="微软雅黑" panose="020B0503020204020204" pitchFamily="34" charset="-122"/>
                <a:ea typeface="微软雅黑" panose="020B0503020204020204" pitchFamily="34" charset="-122"/>
              </a:rPr>
              <a:t>日至</a:t>
            </a:r>
            <a:r>
              <a:rPr lang="en-US" altLang="zh-CN" sz="1400" dirty="0">
                <a:solidFill>
                  <a:srgbClr val="C00000"/>
                </a:solidFill>
                <a:latin typeface="微软雅黑" panose="020B0503020204020204" pitchFamily="34" charset="-122"/>
                <a:ea typeface="微软雅黑" panose="020B0503020204020204" pitchFamily="34" charset="-122"/>
              </a:rPr>
              <a:t>19</a:t>
            </a:r>
            <a:r>
              <a:rPr lang="zh-CN" altLang="en-US" sz="1400" dirty="0">
                <a:solidFill>
                  <a:srgbClr val="C00000"/>
                </a:solidFill>
                <a:latin typeface="微软雅黑" panose="020B0503020204020204" pitchFamily="34" charset="-122"/>
                <a:ea typeface="微软雅黑" panose="020B0503020204020204" pitchFamily="34" charset="-122"/>
              </a:rPr>
              <a:t>日在北京举行。全会由中央政治局主持。中央委员会总书记习近平作了重要讲话。全会审议通过了</a:t>
            </a:r>
            <a:r>
              <a:rPr lang="en-US" altLang="zh-CN" sz="1400" u="sng" dirty="0">
                <a:solidFill>
                  <a:srgbClr val="C00000"/>
                </a:solidFill>
                <a:latin typeface="微软雅黑" panose="020B0503020204020204" pitchFamily="34" charset="-122"/>
                <a:ea typeface="微软雅黑" panose="020B0503020204020204" pitchFamily="34" charset="-122"/>
              </a:rPr>
              <a:t>《</a:t>
            </a:r>
            <a:r>
              <a:rPr lang="zh-CN" altLang="en-US" sz="1400" u="sng" dirty="0">
                <a:solidFill>
                  <a:srgbClr val="C00000"/>
                </a:solidFill>
                <a:latin typeface="微软雅黑" panose="020B0503020204020204" pitchFamily="34" charset="-122"/>
                <a:ea typeface="微软雅黑" panose="020B0503020204020204" pitchFamily="34" charset="-122"/>
              </a:rPr>
              <a:t>中共中央关于修改宪法部分内容的建议</a:t>
            </a:r>
            <a:r>
              <a:rPr lang="en-US" altLang="zh-CN" sz="1400" u="sng" dirty="0">
                <a:solidFill>
                  <a:srgbClr val="C00000"/>
                </a:solidFill>
                <a:latin typeface="微软雅黑" panose="020B0503020204020204" pitchFamily="34" charset="-122"/>
                <a:ea typeface="微软雅黑" panose="020B0503020204020204" pitchFamily="34" charset="-122"/>
              </a:rPr>
              <a:t>》</a:t>
            </a:r>
            <a:r>
              <a:rPr lang="zh-CN" altLang="en-US" sz="1400" u="sng" dirty="0">
                <a:solidFill>
                  <a:srgbClr val="C00000"/>
                </a:solidFill>
                <a:latin typeface="微软雅黑" panose="020B0503020204020204" pitchFamily="34" charset="-122"/>
                <a:ea typeface="微软雅黑" panose="020B0503020204020204" pitchFamily="34" charset="-122"/>
              </a:rPr>
              <a:t>。</a:t>
            </a:r>
            <a:endParaRPr lang="zh-CN" altLang="en-US" sz="1400" u="sng"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1400" b="1" dirty="0">
                <a:solidFill>
                  <a:srgbClr val="C00000"/>
                </a:solidFill>
                <a:latin typeface="微软雅黑" panose="020B0503020204020204" pitchFamily="34" charset="-122"/>
                <a:ea typeface="微软雅黑" panose="020B0503020204020204" pitchFamily="34" charset="-122"/>
              </a:rPr>
              <a:t>会议内容</a:t>
            </a:r>
            <a:r>
              <a:rPr lang="en-US" altLang="zh-CN" sz="1400" b="1" dirty="0">
                <a:solidFill>
                  <a:srgbClr val="C00000"/>
                </a:solidFill>
                <a:latin typeface="微软雅黑" panose="020B0503020204020204" pitchFamily="34" charset="-122"/>
                <a:ea typeface="微软雅黑" panose="020B0503020204020204" pitchFamily="34" charset="-122"/>
              </a:rPr>
              <a:t>:</a:t>
            </a:r>
            <a:endParaRPr lang="en-US" altLang="zh-CN" sz="1400" b="1"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1400" dirty="0">
                <a:solidFill>
                  <a:srgbClr val="C00000"/>
                </a:solidFill>
                <a:latin typeface="微软雅黑" panose="020B0503020204020204" pitchFamily="34" charset="-122"/>
                <a:ea typeface="微软雅黑" panose="020B0503020204020204" pitchFamily="34" charset="-122"/>
              </a:rPr>
              <a:t>中国共产党第十九届中央委员会第二次全体会议公报 </a:t>
            </a:r>
            <a:endParaRPr lang="en-US" altLang="zh-CN" sz="1400"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1400" dirty="0">
                <a:solidFill>
                  <a:srgbClr val="C00000"/>
                </a:solidFill>
                <a:latin typeface="微软雅黑" panose="020B0503020204020204" pitchFamily="34" charset="-122"/>
                <a:ea typeface="微软雅黑" panose="020B0503020204020204" pitchFamily="34" charset="-122"/>
              </a:rPr>
              <a:t>（</a:t>
            </a:r>
            <a:r>
              <a:rPr lang="en-US" altLang="zh-CN" sz="1400" dirty="0">
                <a:solidFill>
                  <a:srgbClr val="C00000"/>
                </a:solidFill>
                <a:latin typeface="微软雅黑" panose="020B0503020204020204" pitchFamily="34" charset="-122"/>
                <a:ea typeface="微软雅黑" panose="020B0503020204020204" pitchFamily="34" charset="-122"/>
              </a:rPr>
              <a:t>2018</a:t>
            </a:r>
            <a:r>
              <a:rPr lang="zh-CN" altLang="en-US" sz="1400" dirty="0">
                <a:solidFill>
                  <a:srgbClr val="C00000"/>
                </a:solidFill>
                <a:latin typeface="微软雅黑" panose="020B0503020204020204" pitchFamily="34" charset="-122"/>
                <a:ea typeface="微软雅黑" panose="020B0503020204020204" pitchFamily="34" charset="-122"/>
              </a:rPr>
              <a:t>年</a:t>
            </a:r>
            <a:r>
              <a:rPr lang="en-US" altLang="zh-CN" sz="1400" dirty="0">
                <a:solidFill>
                  <a:srgbClr val="C00000"/>
                </a:solidFill>
                <a:latin typeface="微软雅黑" panose="020B0503020204020204" pitchFamily="34" charset="-122"/>
                <a:ea typeface="微软雅黑" panose="020B0503020204020204" pitchFamily="34" charset="-122"/>
              </a:rPr>
              <a:t>1</a:t>
            </a:r>
            <a:r>
              <a:rPr lang="zh-CN" altLang="en-US" sz="1400" dirty="0">
                <a:solidFill>
                  <a:srgbClr val="C00000"/>
                </a:solidFill>
                <a:latin typeface="微软雅黑" panose="020B0503020204020204" pitchFamily="34" charset="-122"/>
                <a:ea typeface="微软雅黑" panose="020B0503020204020204" pitchFamily="34" charset="-122"/>
              </a:rPr>
              <a:t>月</a:t>
            </a:r>
            <a:r>
              <a:rPr lang="en-US" altLang="zh-CN" sz="1400" dirty="0">
                <a:solidFill>
                  <a:srgbClr val="C00000"/>
                </a:solidFill>
                <a:latin typeface="微软雅黑" panose="020B0503020204020204" pitchFamily="34" charset="-122"/>
                <a:ea typeface="微软雅黑" panose="020B0503020204020204" pitchFamily="34" charset="-122"/>
              </a:rPr>
              <a:t>19</a:t>
            </a:r>
            <a:r>
              <a:rPr lang="zh-CN" altLang="en-US" sz="1400" dirty="0">
                <a:solidFill>
                  <a:srgbClr val="C00000"/>
                </a:solidFill>
                <a:latin typeface="微软雅黑" panose="020B0503020204020204" pitchFamily="34" charset="-122"/>
                <a:ea typeface="微软雅黑" panose="020B0503020204020204" pitchFamily="34" charset="-122"/>
              </a:rPr>
              <a:t>日中国共产党第十九届中央委员会第二次全体会议通过） </a:t>
            </a:r>
            <a:endParaRPr lang="en-US" altLang="zh-CN" sz="1400"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1400" dirty="0">
                <a:solidFill>
                  <a:srgbClr val="C00000"/>
                </a:solidFill>
                <a:latin typeface="微软雅黑" panose="020B0503020204020204" pitchFamily="34" charset="-122"/>
                <a:ea typeface="微软雅黑" panose="020B0503020204020204" pitchFamily="34" charset="-122"/>
              </a:rPr>
              <a:t>中国共产党第十九届中央委员会第二次全体会议，于</a:t>
            </a:r>
            <a:r>
              <a:rPr lang="en-US" altLang="zh-CN" sz="1400" dirty="0">
                <a:solidFill>
                  <a:srgbClr val="C00000"/>
                </a:solidFill>
                <a:latin typeface="微软雅黑" panose="020B0503020204020204" pitchFamily="34" charset="-122"/>
                <a:ea typeface="微软雅黑" panose="020B0503020204020204" pitchFamily="34" charset="-122"/>
              </a:rPr>
              <a:t>2018</a:t>
            </a:r>
            <a:r>
              <a:rPr lang="zh-CN" altLang="en-US" sz="1400" dirty="0">
                <a:solidFill>
                  <a:srgbClr val="C00000"/>
                </a:solidFill>
                <a:latin typeface="微软雅黑" panose="020B0503020204020204" pitchFamily="34" charset="-122"/>
                <a:ea typeface="微软雅黑" panose="020B0503020204020204" pitchFamily="34" charset="-122"/>
              </a:rPr>
              <a:t>年</a:t>
            </a:r>
            <a:r>
              <a:rPr lang="en-US" altLang="zh-CN" sz="1400" dirty="0">
                <a:solidFill>
                  <a:srgbClr val="C00000"/>
                </a:solidFill>
                <a:latin typeface="微软雅黑" panose="020B0503020204020204" pitchFamily="34" charset="-122"/>
                <a:ea typeface="微软雅黑" panose="020B0503020204020204" pitchFamily="34" charset="-122"/>
              </a:rPr>
              <a:t>1</a:t>
            </a:r>
            <a:r>
              <a:rPr lang="zh-CN" altLang="en-US" sz="1400" dirty="0">
                <a:solidFill>
                  <a:srgbClr val="C00000"/>
                </a:solidFill>
                <a:latin typeface="微软雅黑" panose="020B0503020204020204" pitchFamily="34" charset="-122"/>
                <a:ea typeface="微软雅黑" panose="020B0503020204020204" pitchFamily="34" charset="-122"/>
              </a:rPr>
              <a:t>月</a:t>
            </a:r>
            <a:r>
              <a:rPr lang="en-US" altLang="zh-CN" sz="1400" dirty="0">
                <a:solidFill>
                  <a:srgbClr val="C00000"/>
                </a:solidFill>
                <a:latin typeface="微软雅黑" panose="020B0503020204020204" pitchFamily="34" charset="-122"/>
                <a:ea typeface="微软雅黑" panose="020B0503020204020204" pitchFamily="34" charset="-122"/>
              </a:rPr>
              <a:t>18</a:t>
            </a:r>
            <a:r>
              <a:rPr lang="zh-CN" altLang="en-US" sz="1400" dirty="0">
                <a:solidFill>
                  <a:srgbClr val="C00000"/>
                </a:solidFill>
                <a:latin typeface="微软雅黑" panose="020B0503020204020204" pitchFamily="34" charset="-122"/>
                <a:ea typeface="微软雅黑" panose="020B0503020204020204" pitchFamily="34" charset="-122"/>
              </a:rPr>
              <a:t>日至</a:t>
            </a:r>
            <a:r>
              <a:rPr lang="en-US" altLang="zh-CN" sz="1400" dirty="0">
                <a:solidFill>
                  <a:srgbClr val="C00000"/>
                </a:solidFill>
                <a:latin typeface="微软雅黑" panose="020B0503020204020204" pitchFamily="34" charset="-122"/>
                <a:ea typeface="微软雅黑" panose="020B0503020204020204" pitchFamily="34" charset="-122"/>
              </a:rPr>
              <a:t>19</a:t>
            </a:r>
            <a:r>
              <a:rPr lang="zh-CN" altLang="en-US" sz="1400" dirty="0">
                <a:solidFill>
                  <a:srgbClr val="C00000"/>
                </a:solidFill>
                <a:latin typeface="微软雅黑" panose="020B0503020204020204" pitchFamily="34" charset="-122"/>
                <a:ea typeface="微软雅黑" panose="020B0503020204020204" pitchFamily="34" charset="-122"/>
              </a:rPr>
              <a:t>日在北京举行。 </a:t>
            </a:r>
            <a:endParaRPr lang="en-US" altLang="zh-CN" sz="1400"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1400" dirty="0">
                <a:solidFill>
                  <a:srgbClr val="C00000"/>
                </a:solidFill>
                <a:latin typeface="微软雅黑" panose="020B0503020204020204" pitchFamily="34" charset="-122"/>
                <a:ea typeface="微软雅黑" panose="020B0503020204020204" pitchFamily="34" charset="-122"/>
              </a:rPr>
              <a:t>出席这次全会的有，中央委员</a:t>
            </a:r>
            <a:r>
              <a:rPr lang="en-US" altLang="zh-CN" sz="1400" dirty="0">
                <a:solidFill>
                  <a:srgbClr val="C00000"/>
                </a:solidFill>
                <a:latin typeface="微软雅黑" panose="020B0503020204020204" pitchFamily="34" charset="-122"/>
                <a:ea typeface="微软雅黑" panose="020B0503020204020204" pitchFamily="34" charset="-122"/>
              </a:rPr>
              <a:t>203</a:t>
            </a:r>
            <a:r>
              <a:rPr lang="zh-CN" altLang="en-US" sz="1400" dirty="0">
                <a:solidFill>
                  <a:srgbClr val="C00000"/>
                </a:solidFill>
                <a:latin typeface="微软雅黑" panose="020B0503020204020204" pitchFamily="34" charset="-122"/>
                <a:ea typeface="微软雅黑" panose="020B0503020204020204" pitchFamily="34" charset="-122"/>
              </a:rPr>
              <a:t>人，候补中央委员</a:t>
            </a:r>
            <a:r>
              <a:rPr lang="en-US" altLang="zh-CN" sz="1400" dirty="0">
                <a:solidFill>
                  <a:srgbClr val="C00000"/>
                </a:solidFill>
                <a:latin typeface="微软雅黑" panose="020B0503020204020204" pitchFamily="34" charset="-122"/>
                <a:ea typeface="微软雅黑" panose="020B0503020204020204" pitchFamily="34" charset="-122"/>
              </a:rPr>
              <a:t>172</a:t>
            </a:r>
            <a:r>
              <a:rPr lang="zh-CN" altLang="en-US" sz="1400" dirty="0">
                <a:solidFill>
                  <a:srgbClr val="C00000"/>
                </a:solidFill>
                <a:latin typeface="微软雅黑" panose="020B0503020204020204" pitchFamily="34" charset="-122"/>
                <a:ea typeface="微软雅黑" panose="020B0503020204020204" pitchFamily="34" charset="-122"/>
              </a:rPr>
              <a:t>人。中央纪律检查委员会常务委员会委员和有关方面负责同志列席会议。党的十九大代表中部分基层同志和专家学者也列席会议。 </a:t>
            </a:r>
            <a:endParaRPr lang="en-US" altLang="zh-CN" sz="1400"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1400" dirty="0">
                <a:solidFill>
                  <a:srgbClr val="C00000"/>
                </a:solidFill>
                <a:latin typeface="微软雅黑" panose="020B0503020204020204" pitchFamily="34" charset="-122"/>
                <a:ea typeface="微软雅黑" panose="020B0503020204020204" pitchFamily="34" charset="-122"/>
              </a:rPr>
              <a:t>全会由中央政治局主持。中央委员会总书记习近平作了重要讲话。 </a:t>
            </a:r>
            <a:r>
              <a:rPr lang="en-US" altLang="zh-CN" sz="1400" dirty="0">
                <a:solidFill>
                  <a:srgbClr val="C00000"/>
                </a:solidFill>
                <a:latin typeface="微软雅黑" panose="020B0503020204020204" pitchFamily="34" charset="-122"/>
                <a:ea typeface="微软雅黑" panose="020B0503020204020204" pitchFamily="34" charset="-122"/>
              </a:rPr>
              <a:t> </a:t>
            </a:r>
            <a:endParaRPr lang="en-US" altLang="zh-CN" sz="1400" dirty="0">
              <a:solidFill>
                <a:srgbClr val="C00000"/>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1400" dirty="0">
                <a:solidFill>
                  <a:srgbClr val="C00000"/>
                </a:solidFill>
                <a:latin typeface="微软雅黑" panose="020B0503020204020204" pitchFamily="34" charset="-122"/>
                <a:ea typeface="微软雅黑" panose="020B0503020204020204" pitchFamily="34" charset="-122"/>
              </a:rPr>
              <a:t>全会审议通过了</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中共中央关于修改宪法部分内容的建议</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，张德江就</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建议（草案）</a:t>
            </a:r>
            <a:r>
              <a:rPr lang="en-US" altLang="zh-CN" sz="1400" dirty="0">
                <a:solidFill>
                  <a:srgbClr val="C00000"/>
                </a:solidFill>
                <a:latin typeface="微软雅黑" panose="020B0503020204020204" pitchFamily="34" charset="-122"/>
                <a:ea typeface="微软雅黑" panose="020B0503020204020204" pitchFamily="34" charset="-122"/>
              </a:rPr>
              <a:t>》</a:t>
            </a:r>
            <a:r>
              <a:rPr lang="zh-CN" altLang="en-US" sz="1400" dirty="0">
                <a:solidFill>
                  <a:srgbClr val="C00000"/>
                </a:solidFill>
                <a:latin typeface="微软雅黑" panose="020B0503020204020204" pitchFamily="34" charset="-122"/>
                <a:ea typeface="微软雅黑" panose="020B0503020204020204" pitchFamily="34" charset="-122"/>
              </a:rPr>
              <a:t>向全会作了说明。</a:t>
            </a:r>
            <a:endParaRPr lang="zh-CN" altLang="en-US" sz="1400" dirty="0">
              <a:solidFill>
                <a:srgbClr val="C00000"/>
              </a:solidFill>
              <a:latin typeface="微软雅黑" panose="020B0503020204020204" pitchFamily="34" charset="-122"/>
              <a:ea typeface="微软雅黑" panose="020B0503020204020204" pitchFamily="34" charset="-122"/>
            </a:endParaRPr>
          </a:p>
        </p:txBody>
      </p:sp>
      <p:pic>
        <p:nvPicPr>
          <p:cNvPr id="3074" name="Picture 2" descr="c:\users\user\appdata\roaming\360se6\User Data\temp\eaf81a4c510fd9f96db2e9b22e2dd42a2934a440.jpg"/>
          <p:cNvPicPr>
            <a:picLocks noChangeAspect="1" noChangeArrowheads="1"/>
          </p:cNvPicPr>
          <p:nvPr/>
        </p:nvPicPr>
        <p:blipFill>
          <a:blip r:embed="rId6" cstate="email"/>
          <a:srcRect/>
          <a:stretch>
            <a:fillRect/>
          </a:stretch>
        </p:blipFill>
        <p:spPr bwMode="auto">
          <a:xfrm>
            <a:off x="7260218" y="2672357"/>
            <a:ext cx="4623852" cy="28668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3695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5"/>
          <a:stretch>
            <a:fillRect/>
          </a:stretch>
        </p:blipFill>
        <p:spPr>
          <a:xfrm>
            <a:off x="828040" y="2043430"/>
            <a:ext cx="4562475" cy="3048000"/>
          </a:xfrm>
          <a:prstGeom prst="rect">
            <a:avLst/>
          </a:prstGeom>
        </p:spPr>
      </p:pic>
      <p:sp>
        <p:nvSpPr>
          <p:cNvPr id="5" name="文本框 4"/>
          <p:cNvSpPr txBox="1"/>
          <p:nvPr/>
        </p:nvSpPr>
        <p:spPr>
          <a:xfrm>
            <a:off x="5624830" y="1382395"/>
            <a:ext cx="6090920" cy="4092575"/>
          </a:xfrm>
          <a:prstGeom prst="rect">
            <a:avLst/>
          </a:prstGeom>
          <a:noFill/>
        </p:spPr>
        <p:txBody>
          <a:bodyPr wrap="square" rtlCol="0" anchor="t">
            <a:spAutoFit/>
          </a:bodyPr>
          <a:p>
            <a:pPr>
              <a:lnSpc>
                <a:spcPct val="130000"/>
              </a:lnSpc>
            </a:pPr>
            <a:r>
              <a:rPr lang="en-US" altLang="zh-CN" sz="2000"/>
              <a:t>                    </a:t>
            </a:r>
            <a:r>
              <a:rPr lang="zh-CN" altLang="en-US" sz="2000"/>
              <a:t>（1851年-1864年）是清朝后期的一次由农民起义创建的农民政权，</a:t>
            </a:r>
            <a:r>
              <a:rPr lang="zh-CN" altLang="en-US" sz="2000" u="sng"/>
              <a:t>这次起义也是中国历史上最大规模的农民战争。</a:t>
            </a:r>
            <a:endParaRPr lang="zh-CN" altLang="en-US" sz="2000" u="sng"/>
          </a:p>
          <a:p>
            <a:pPr>
              <a:lnSpc>
                <a:spcPct val="130000"/>
              </a:lnSpc>
            </a:pPr>
            <a:r>
              <a:rPr lang="zh-CN" altLang="en-US" sz="2000"/>
              <a:t>1850年末至1851年初，由洪秀全、杨秀清、萧朝贵、冯云山、韦昌辉、石达开组成的领导集团在广西金田村发动反抗满清朝廷的武装起义，后建立“太平天国”，并于1853年3月攻下江宁（今南京），定都于此，改称天京。1864年8月，天京被湘军攻陷，洪秀全之子、幼天王洪天贵福被俘。</a:t>
            </a:r>
            <a:r>
              <a:rPr lang="zh-CN" altLang="en-US" sz="2000" u="sng"/>
              <a:t>1872年，最后一支太平军部队，翼王石达开余部李文彩在贵州败亡。</a:t>
            </a:r>
            <a:endParaRPr lang="zh-CN" altLang="en-US" sz="2000" u="sng"/>
          </a:p>
        </p:txBody>
      </p:sp>
      <p:sp>
        <p:nvSpPr>
          <p:cNvPr id="3" name="矩形 2"/>
          <p:cNvSpPr/>
          <p:nvPr/>
        </p:nvSpPr>
        <p:spPr>
          <a:xfrm>
            <a:off x="5745480" y="1445260"/>
            <a:ext cx="1487170" cy="418465"/>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2000" b="1" dirty="0">
                <a:cs typeface="+mn-ea"/>
                <a:sym typeface="+mn-lt"/>
              </a:rPr>
              <a:t>太平天国</a:t>
            </a:r>
            <a:endParaRPr sz="2000" b="1" dirty="0">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5"/>
          <a:stretch>
            <a:fillRect/>
          </a:stretch>
        </p:blipFill>
        <p:spPr>
          <a:xfrm>
            <a:off x="911424" y="1527189"/>
            <a:ext cx="11252608" cy="652859"/>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rPr>
              <a:t>中国共产党第十九届中央委员会第三次全体会议（简称十九届三中全会）胜利召开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sp>
        <p:nvSpPr>
          <p:cNvPr id="2" name="TextBox 14"/>
          <p:cNvSpPr txBox="1"/>
          <p:nvPr/>
        </p:nvSpPr>
        <p:spPr>
          <a:xfrm>
            <a:off x="858520" y="2534920"/>
            <a:ext cx="5906770" cy="3507740"/>
          </a:xfrm>
          <a:prstGeom prst="rect">
            <a:avLst/>
          </a:prstGeom>
          <a:noFill/>
        </p:spPr>
        <p:txBody>
          <a:bodyPr wrap="square" lIns="95992" tIns="0" rIns="95992" bIns="239977" rtlCol="0">
            <a:noAutofit/>
          </a:bodyPr>
          <a:p>
            <a:pPr fontAlgn="base">
              <a:lnSpc>
                <a:spcPct val="120000"/>
              </a:lnSpc>
              <a:spcBef>
                <a:spcPct val="0"/>
              </a:spcBef>
              <a:spcAft>
                <a:spcPct val="0"/>
              </a:spcAft>
            </a:pPr>
            <a:r>
              <a:rPr lang="en-US" altLang="zh-CN" b="1" dirty="0">
                <a:solidFill>
                  <a:srgbClr val="FF0000"/>
                </a:solidFill>
                <a:latin typeface="微软雅黑" panose="020B0503020204020204" pitchFamily="34" charset="-122"/>
                <a:ea typeface="微软雅黑" panose="020B0503020204020204" pitchFamily="34" charset="-122"/>
              </a:rPr>
              <a:t>      </a:t>
            </a:r>
            <a:r>
              <a:rPr lang="en-US" altLang="zh-CN" sz="1600" b="1" dirty="0">
                <a:solidFill>
                  <a:srgbClr val="FF0000"/>
                </a:solidFill>
                <a:latin typeface="微软雅黑" panose="020B0503020204020204" pitchFamily="34" charset="-122"/>
                <a:ea typeface="微软雅黑" panose="020B0503020204020204" pitchFamily="34" charset="-122"/>
              </a:rPr>
              <a:t> </a:t>
            </a:r>
            <a:r>
              <a:rPr lang="zh-CN" altLang="en-US" sz="1600" b="1" dirty="0">
                <a:solidFill>
                  <a:srgbClr val="C00000"/>
                </a:solidFill>
                <a:latin typeface="微软雅黑" panose="020B0503020204020204" pitchFamily="34" charset="-122"/>
                <a:ea typeface="微软雅黑" panose="020B0503020204020204" pitchFamily="34" charset="-122"/>
              </a:rPr>
              <a:t>中国共产党第十九届中央委员会第三次全体会议（简称十九届三中全会）</a:t>
            </a:r>
            <a:r>
              <a:rPr lang="zh-CN" altLang="en-US" sz="1600" dirty="0">
                <a:solidFill>
                  <a:srgbClr val="C00000"/>
                </a:solidFill>
                <a:latin typeface="微软雅黑" panose="020B0503020204020204" pitchFamily="34" charset="-122"/>
                <a:ea typeface="微软雅黑" panose="020B0503020204020204" pitchFamily="34" charset="-122"/>
              </a:rPr>
              <a:t>于</a:t>
            </a:r>
            <a:r>
              <a:rPr lang="en-US" altLang="zh-CN" sz="1600" dirty="0">
                <a:solidFill>
                  <a:srgbClr val="C00000"/>
                </a:solidFill>
                <a:latin typeface="微软雅黑" panose="020B0503020204020204" pitchFamily="34" charset="-122"/>
                <a:ea typeface="微软雅黑" panose="020B0503020204020204" pitchFamily="34" charset="-122"/>
              </a:rPr>
              <a:t>2018</a:t>
            </a:r>
            <a:r>
              <a:rPr lang="zh-CN" altLang="en-US" sz="1600" dirty="0">
                <a:solidFill>
                  <a:srgbClr val="C00000"/>
                </a:solidFill>
                <a:latin typeface="微软雅黑" panose="020B0503020204020204" pitchFamily="34" charset="-122"/>
                <a:ea typeface="微软雅黑" panose="020B0503020204020204" pitchFamily="34" charset="-122"/>
              </a:rPr>
              <a:t>年</a:t>
            </a:r>
            <a:r>
              <a:rPr lang="en-US" altLang="zh-CN" sz="1600" dirty="0">
                <a:solidFill>
                  <a:srgbClr val="C00000"/>
                </a:solidFill>
                <a:latin typeface="微软雅黑" panose="020B0503020204020204" pitchFamily="34" charset="-122"/>
                <a:ea typeface="微软雅黑" panose="020B0503020204020204" pitchFamily="34" charset="-122"/>
              </a:rPr>
              <a:t>2</a:t>
            </a:r>
            <a:r>
              <a:rPr lang="zh-CN" altLang="en-US" sz="1600" dirty="0">
                <a:solidFill>
                  <a:srgbClr val="C00000"/>
                </a:solidFill>
                <a:latin typeface="微软雅黑" panose="020B0503020204020204" pitchFamily="34" charset="-122"/>
                <a:ea typeface="微软雅黑" panose="020B0503020204020204" pitchFamily="34" charset="-122"/>
              </a:rPr>
              <a:t>月</a:t>
            </a:r>
            <a:r>
              <a:rPr lang="en-US" altLang="zh-CN" sz="1600" dirty="0">
                <a:solidFill>
                  <a:srgbClr val="C00000"/>
                </a:solidFill>
                <a:latin typeface="微软雅黑" panose="020B0503020204020204" pitchFamily="34" charset="-122"/>
                <a:ea typeface="微软雅黑" panose="020B0503020204020204" pitchFamily="34" charset="-122"/>
              </a:rPr>
              <a:t>26</a:t>
            </a:r>
            <a:r>
              <a:rPr lang="zh-CN" altLang="en-US" sz="1600" dirty="0">
                <a:solidFill>
                  <a:srgbClr val="C00000"/>
                </a:solidFill>
                <a:latin typeface="微软雅黑" panose="020B0503020204020204" pitchFamily="34" charset="-122"/>
                <a:ea typeface="微软雅黑" panose="020B0503020204020204" pitchFamily="34" charset="-122"/>
              </a:rPr>
              <a:t>日至</a:t>
            </a:r>
            <a:r>
              <a:rPr lang="en-US" altLang="zh-CN" sz="1600" dirty="0">
                <a:solidFill>
                  <a:srgbClr val="C00000"/>
                </a:solidFill>
                <a:latin typeface="微软雅黑" panose="020B0503020204020204" pitchFamily="34" charset="-122"/>
                <a:ea typeface="微软雅黑" panose="020B0503020204020204" pitchFamily="34" charset="-122"/>
              </a:rPr>
              <a:t>28</a:t>
            </a:r>
            <a:r>
              <a:rPr lang="zh-CN" altLang="en-US" sz="1600" dirty="0">
                <a:solidFill>
                  <a:srgbClr val="C00000"/>
                </a:solidFill>
                <a:latin typeface="微软雅黑" panose="020B0503020204020204" pitchFamily="34" charset="-122"/>
                <a:ea typeface="微软雅黑" panose="020B0503020204020204" pitchFamily="34" charset="-122"/>
              </a:rPr>
              <a:t>日在北京举行。全会由中央政治局主持。中央委员会总书记习近平作了重要讲话。全会审议通过了</a:t>
            </a:r>
            <a:r>
              <a:rPr lang="en-US" altLang="zh-CN" sz="1600" u="sng" dirty="0">
                <a:solidFill>
                  <a:srgbClr val="C00000"/>
                </a:solidFill>
                <a:latin typeface="微软雅黑" panose="020B0503020204020204" pitchFamily="34" charset="-122"/>
                <a:ea typeface="微软雅黑" panose="020B0503020204020204" pitchFamily="34" charset="-122"/>
              </a:rPr>
              <a:t>《</a:t>
            </a:r>
            <a:r>
              <a:rPr lang="zh-CN" altLang="en-US" sz="1600" u="sng" dirty="0">
                <a:solidFill>
                  <a:srgbClr val="C00000"/>
                </a:solidFill>
                <a:latin typeface="微软雅黑" panose="020B0503020204020204" pitchFamily="34" charset="-122"/>
                <a:ea typeface="微软雅黑" panose="020B0503020204020204" pitchFamily="34" charset="-122"/>
              </a:rPr>
              <a:t>中共中央关于深化党和国家机构改革的决定</a:t>
            </a:r>
            <a:r>
              <a:rPr lang="en-US" altLang="zh-CN" sz="1600" u="sng" dirty="0">
                <a:solidFill>
                  <a:srgbClr val="C00000"/>
                </a:solidFill>
                <a:latin typeface="微软雅黑" panose="020B0503020204020204" pitchFamily="34" charset="-122"/>
                <a:ea typeface="微软雅黑" panose="020B0503020204020204" pitchFamily="34" charset="-122"/>
              </a:rPr>
              <a:t>》</a:t>
            </a:r>
            <a:r>
              <a:rPr lang="zh-CN" altLang="en-US" sz="1600" u="sng" dirty="0">
                <a:solidFill>
                  <a:srgbClr val="C00000"/>
                </a:solidFill>
                <a:latin typeface="微软雅黑" panose="020B0503020204020204" pitchFamily="34" charset="-122"/>
                <a:ea typeface="微软雅黑" panose="020B0503020204020204" pitchFamily="34" charset="-122"/>
              </a:rPr>
              <a:t>和</a:t>
            </a:r>
            <a:r>
              <a:rPr lang="en-US" altLang="zh-CN" sz="1600" u="sng" dirty="0">
                <a:solidFill>
                  <a:srgbClr val="C00000"/>
                </a:solidFill>
                <a:latin typeface="微软雅黑" panose="020B0503020204020204" pitchFamily="34" charset="-122"/>
                <a:ea typeface="微软雅黑" panose="020B0503020204020204" pitchFamily="34" charset="-122"/>
              </a:rPr>
              <a:t>《</a:t>
            </a:r>
            <a:r>
              <a:rPr lang="zh-CN" altLang="en-US" sz="1600" u="sng" dirty="0">
                <a:solidFill>
                  <a:srgbClr val="C00000"/>
                </a:solidFill>
                <a:latin typeface="微软雅黑" panose="020B0503020204020204" pitchFamily="34" charset="-122"/>
                <a:ea typeface="微软雅黑" panose="020B0503020204020204" pitchFamily="34" charset="-122"/>
              </a:rPr>
              <a:t>深化党和国家机构改革方案</a:t>
            </a:r>
            <a:r>
              <a:rPr lang="en-US" altLang="zh-CN" sz="1600" u="sng" dirty="0">
                <a:solidFill>
                  <a:srgbClr val="C00000"/>
                </a:solidFill>
                <a:latin typeface="微软雅黑" panose="020B0503020204020204" pitchFamily="34" charset="-122"/>
                <a:ea typeface="微软雅黑" panose="020B0503020204020204" pitchFamily="34" charset="-122"/>
              </a:rPr>
              <a:t>》</a:t>
            </a:r>
            <a:r>
              <a:rPr lang="zh-CN" altLang="en-US" sz="1600" u="sng" dirty="0">
                <a:solidFill>
                  <a:srgbClr val="C00000"/>
                </a:solidFill>
                <a:latin typeface="微软雅黑" panose="020B0503020204020204" pitchFamily="34" charset="-122"/>
                <a:ea typeface="微软雅黑" panose="020B0503020204020204" pitchFamily="34" charset="-122"/>
              </a:rPr>
              <a:t>，同意把</a:t>
            </a:r>
            <a:r>
              <a:rPr lang="en-US" altLang="zh-CN" sz="1600" u="sng" dirty="0">
                <a:solidFill>
                  <a:srgbClr val="C00000"/>
                </a:solidFill>
                <a:latin typeface="微软雅黑" panose="020B0503020204020204" pitchFamily="34" charset="-122"/>
                <a:ea typeface="微软雅黑" panose="020B0503020204020204" pitchFamily="34" charset="-122"/>
              </a:rPr>
              <a:t>《</a:t>
            </a:r>
            <a:r>
              <a:rPr lang="zh-CN" altLang="en-US" sz="1600" u="sng" dirty="0">
                <a:solidFill>
                  <a:srgbClr val="C00000"/>
                </a:solidFill>
                <a:latin typeface="微软雅黑" panose="020B0503020204020204" pitchFamily="34" charset="-122"/>
                <a:ea typeface="微软雅黑" panose="020B0503020204020204" pitchFamily="34" charset="-122"/>
              </a:rPr>
              <a:t>深化党和国家机构改革方案</a:t>
            </a:r>
            <a:r>
              <a:rPr lang="en-US" altLang="zh-CN" sz="1600" u="sng" dirty="0">
                <a:solidFill>
                  <a:srgbClr val="C00000"/>
                </a:solidFill>
                <a:latin typeface="微软雅黑" panose="020B0503020204020204" pitchFamily="34" charset="-122"/>
                <a:ea typeface="微软雅黑" panose="020B0503020204020204" pitchFamily="34" charset="-122"/>
              </a:rPr>
              <a:t>》</a:t>
            </a:r>
            <a:r>
              <a:rPr lang="zh-CN" altLang="en-US" sz="1600" u="sng" dirty="0">
                <a:solidFill>
                  <a:srgbClr val="C00000"/>
                </a:solidFill>
                <a:latin typeface="微软雅黑" panose="020B0503020204020204" pitchFamily="34" charset="-122"/>
                <a:ea typeface="微软雅黑" panose="020B0503020204020204" pitchFamily="34" charset="-122"/>
              </a:rPr>
              <a:t>的部分内容按照法定程序提交十三届全国人大一次会议审议。</a:t>
            </a:r>
            <a:endParaRPr lang="en-US" altLang="zh-CN" sz="1600" u="sng" dirty="0">
              <a:solidFill>
                <a:srgbClr val="C0000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pPr>
            <a:r>
              <a:rPr lang="zh-CN" altLang="en-US" sz="1600" b="1" dirty="0">
                <a:solidFill>
                  <a:srgbClr val="C00000"/>
                </a:solidFill>
                <a:latin typeface="微软雅黑" panose="020B0503020204020204" pitchFamily="34" charset="-122"/>
                <a:ea typeface="微软雅黑" panose="020B0503020204020204" pitchFamily="34" charset="-122"/>
              </a:rPr>
              <a:t>      会议内容</a:t>
            </a:r>
            <a:r>
              <a:rPr lang="en-US" altLang="zh-CN" sz="1600" b="1" dirty="0">
                <a:solidFill>
                  <a:srgbClr val="C00000"/>
                </a:solidFill>
                <a:latin typeface="微软雅黑" panose="020B0503020204020204" pitchFamily="34" charset="-122"/>
                <a:ea typeface="微软雅黑" panose="020B0503020204020204" pitchFamily="34" charset="-122"/>
              </a:rPr>
              <a:t>:</a:t>
            </a:r>
            <a:endParaRPr lang="en-US" altLang="zh-CN" sz="1600" b="1" dirty="0">
              <a:solidFill>
                <a:srgbClr val="C0000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pPr>
            <a:r>
              <a:rPr lang="zh-CN" altLang="en-US" sz="1600" dirty="0">
                <a:solidFill>
                  <a:srgbClr val="C00000"/>
                </a:solidFill>
                <a:latin typeface="微软雅黑" panose="020B0503020204020204" pitchFamily="34" charset="-122"/>
                <a:ea typeface="微软雅黑" panose="020B0503020204020204" pitchFamily="34" charset="-122"/>
              </a:rPr>
              <a:t>      全会审议通过了</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中共中央关于深化党和国家机构改革的决定</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和</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深化党和国家机构改革方案</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，同意把</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深化党和国家机构改革方案</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C00000"/>
                </a:solidFill>
                <a:latin typeface="微软雅黑" panose="020B0503020204020204" pitchFamily="34" charset="-122"/>
                <a:ea typeface="微软雅黑" panose="020B0503020204020204" pitchFamily="34" charset="-122"/>
              </a:rPr>
              <a:t>的部分内容按照法定程序提交十三届全国人大一次会议审议。</a:t>
            </a:r>
            <a:endParaRPr lang="zh-CN" altLang="en-US" sz="1600"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6"/>
          <a:stretch>
            <a:fillRect/>
          </a:stretch>
        </p:blipFill>
        <p:spPr>
          <a:xfrm>
            <a:off x="7105015" y="2669540"/>
            <a:ext cx="4476750" cy="3019425"/>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5"/>
          <a:stretch>
            <a:fillRect/>
          </a:stretch>
        </p:blipFill>
        <p:spPr>
          <a:xfrm>
            <a:off x="911424" y="1527189"/>
            <a:ext cx="11252608" cy="652859"/>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rPr>
              <a:t>中国共产党第十九届中央委员会第四次全体会议（简称十九届四中全会）胜利召开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sp>
        <p:nvSpPr>
          <p:cNvPr id="2" name="TextBox 14"/>
          <p:cNvSpPr txBox="1"/>
          <p:nvPr/>
        </p:nvSpPr>
        <p:spPr>
          <a:xfrm>
            <a:off x="673735" y="2425065"/>
            <a:ext cx="6369685" cy="3507740"/>
          </a:xfrm>
          <a:prstGeom prst="rect">
            <a:avLst/>
          </a:prstGeom>
          <a:noFill/>
        </p:spPr>
        <p:txBody>
          <a:bodyPr wrap="square" lIns="95992" tIns="0" rIns="95992" bIns="239977" rtlCol="0">
            <a:noAutofit/>
          </a:bodyPr>
          <a:p>
            <a:pPr fontAlgn="base">
              <a:lnSpc>
                <a:spcPct val="130000"/>
              </a:lnSpc>
              <a:spcBef>
                <a:spcPct val="0"/>
              </a:spcBef>
              <a:spcAft>
                <a:spcPct val="0"/>
              </a:spcAft>
            </a:pPr>
            <a:r>
              <a:rPr lang="en-US" dirty="0">
                <a:solidFill>
                  <a:srgbClr val="FF0000"/>
                </a:solidFill>
                <a:latin typeface="微软雅黑" panose="020B0503020204020204" pitchFamily="34" charset="-122"/>
                <a:ea typeface="微软雅黑" panose="020B0503020204020204" pitchFamily="34" charset="-122"/>
              </a:rPr>
              <a:t>      </a:t>
            </a:r>
            <a:r>
              <a:rPr sz="1600" dirty="0">
                <a:solidFill>
                  <a:srgbClr val="C00000"/>
                </a:solidFill>
                <a:latin typeface="微软雅黑" panose="020B0503020204020204" pitchFamily="34" charset="-122"/>
                <a:ea typeface="微软雅黑" panose="020B0503020204020204" pitchFamily="34" charset="-122"/>
              </a:rPr>
              <a:t>中国共产党第十九届中央委员会第四次全体会议，于2019年10月28日至31日在北京举行。</a:t>
            </a:r>
            <a:endParaRPr sz="1600" dirty="0">
              <a:solidFill>
                <a:srgbClr val="C00000"/>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sz="1600" dirty="0">
                <a:solidFill>
                  <a:srgbClr val="C00000"/>
                </a:solidFill>
                <a:latin typeface="微软雅黑" panose="020B0503020204020204" pitchFamily="34" charset="-122"/>
                <a:ea typeface="微软雅黑" panose="020B0503020204020204" pitchFamily="34" charset="-122"/>
              </a:rPr>
              <a:t>　　出席这次全会的有，中央委员202人，候补中央委员169人。中央纪律检查委员会常务委员会委员和有关方面负责同志列席会议。党的十九大代表中的部分基层同志和专家学者也列席会议。</a:t>
            </a:r>
            <a:endParaRPr sz="1600" dirty="0">
              <a:solidFill>
                <a:srgbClr val="C00000"/>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sz="1600" dirty="0">
                <a:solidFill>
                  <a:srgbClr val="C00000"/>
                </a:solidFill>
                <a:latin typeface="微软雅黑" panose="020B0503020204020204" pitchFamily="34" charset="-122"/>
                <a:ea typeface="微软雅黑" panose="020B0503020204020204" pitchFamily="34" charset="-122"/>
              </a:rPr>
              <a:t>　　全会由中央政治局主持。中央委员会总书记习近平作了重要讲话。</a:t>
            </a:r>
            <a:endParaRPr sz="1600" dirty="0">
              <a:solidFill>
                <a:srgbClr val="C00000"/>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sz="1600" dirty="0">
                <a:solidFill>
                  <a:srgbClr val="C00000"/>
                </a:solidFill>
                <a:latin typeface="微软雅黑" panose="020B0503020204020204" pitchFamily="34" charset="-122"/>
                <a:ea typeface="微软雅黑" panose="020B0503020204020204" pitchFamily="34" charset="-122"/>
              </a:rPr>
              <a:t>　　全会听取和讨论了习近平受中央政治局委托作的工作报告，审议通过了</a:t>
            </a:r>
            <a:r>
              <a:rPr sz="1600" u="sng" dirty="0">
                <a:solidFill>
                  <a:srgbClr val="C00000"/>
                </a:solidFill>
                <a:latin typeface="微软雅黑" panose="020B0503020204020204" pitchFamily="34" charset="-122"/>
                <a:ea typeface="微软雅黑" panose="020B0503020204020204" pitchFamily="34" charset="-122"/>
              </a:rPr>
              <a:t>《中共中央关于坚持和完善中国特色社会主义制度、推进国家治理体系和治理能力现代化若干重大问题的决定》</a:t>
            </a:r>
            <a:r>
              <a:rPr sz="1600" dirty="0">
                <a:solidFill>
                  <a:srgbClr val="C00000"/>
                </a:solidFill>
                <a:latin typeface="微软雅黑" panose="020B0503020204020204" pitchFamily="34" charset="-122"/>
                <a:ea typeface="微软雅黑" panose="020B0503020204020204" pitchFamily="34" charset="-122"/>
              </a:rPr>
              <a:t>。</a:t>
            </a:r>
            <a:r>
              <a:rPr sz="1600" dirty="0">
                <a:solidFill>
                  <a:srgbClr val="FF0000"/>
                </a:solidFill>
                <a:latin typeface="微软雅黑" panose="020B0503020204020204" pitchFamily="34" charset="-122"/>
                <a:ea typeface="微软雅黑" panose="020B0503020204020204" pitchFamily="34" charset="-122"/>
              </a:rPr>
              <a:t>习近平就《决定（讨论稿）》向全会作了说明。</a:t>
            </a:r>
            <a:endParaRPr sz="1600" dirty="0">
              <a:solidFill>
                <a:srgbClr val="FF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6"/>
          <a:stretch>
            <a:fillRect/>
          </a:stretch>
        </p:blipFill>
        <p:spPr>
          <a:xfrm>
            <a:off x="7044055" y="2628265"/>
            <a:ext cx="4826000" cy="3062605"/>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5"/>
          <a:stretch>
            <a:fillRect/>
          </a:stretch>
        </p:blipFill>
        <p:spPr>
          <a:xfrm>
            <a:off x="911424" y="1527189"/>
            <a:ext cx="11252608" cy="652859"/>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rPr>
              <a:t>中国共产党第十九届中央委员会第五次全体会议（简称十九届五中全会）胜利召开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sp>
        <p:nvSpPr>
          <p:cNvPr id="3" name="TextBox 14"/>
          <p:cNvSpPr txBox="1"/>
          <p:nvPr/>
        </p:nvSpPr>
        <p:spPr>
          <a:xfrm>
            <a:off x="673735" y="2425065"/>
            <a:ext cx="5901055" cy="3507740"/>
          </a:xfrm>
          <a:prstGeom prst="rect">
            <a:avLst/>
          </a:prstGeom>
          <a:noFill/>
        </p:spPr>
        <p:txBody>
          <a:bodyPr wrap="square" lIns="95992" tIns="0" rIns="95992" bIns="239977" rtlCol="0">
            <a:noAutofit/>
          </a:bodyPr>
          <a:p>
            <a:pPr fontAlgn="base">
              <a:lnSpc>
                <a:spcPct val="130000"/>
              </a:lnSpc>
              <a:spcBef>
                <a:spcPct val="0"/>
              </a:spcBef>
              <a:spcAft>
                <a:spcPct val="0"/>
              </a:spcAft>
            </a:pPr>
            <a:r>
              <a:rPr lang="en-US" dirty="0">
                <a:solidFill>
                  <a:srgbClr val="FF0000"/>
                </a:solidFill>
                <a:latin typeface="微软雅黑" panose="020B0503020204020204" pitchFamily="34" charset="-122"/>
                <a:ea typeface="微软雅黑" panose="020B0503020204020204" pitchFamily="34" charset="-122"/>
              </a:rPr>
              <a:t>     </a:t>
            </a:r>
            <a:r>
              <a:rPr lang="en-US" sz="1600" dirty="0">
                <a:solidFill>
                  <a:srgbClr val="C00000"/>
                </a:solidFill>
                <a:latin typeface="微软雅黑" panose="020B0503020204020204" pitchFamily="34" charset="-122"/>
                <a:ea typeface="微软雅黑" panose="020B0503020204020204" pitchFamily="34" charset="-122"/>
              </a:rPr>
              <a:t> </a:t>
            </a:r>
            <a:r>
              <a:rPr sz="1600" dirty="0">
                <a:solidFill>
                  <a:srgbClr val="C00000"/>
                </a:solidFill>
                <a:latin typeface="微软雅黑" panose="020B0503020204020204" pitchFamily="34" charset="-122"/>
                <a:ea typeface="微软雅黑" panose="020B0503020204020204" pitchFamily="34" charset="-122"/>
              </a:rPr>
              <a:t>中国共产党第十九届中央委员会第五次全体会议，于2020年10月26日至29日在北京举行。</a:t>
            </a:r>
            <a:endParaRPr sz="1600" dirty="0">
              <a:solidFill>
                <a:srgbClr val="C00000"/>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sz="1600" dirty="0">
                <a:solidFill>
                  <a:srgbClr val="C00000"/>
                </a:solidFill>
                <a:latin typeface="微软雅黑" panose="020B0503020204020204" pitchFamily="34" charset="-122"/>
                <a:ea typeface="微软雅黑" panose="020B0503020204020204" pitchFamily="34" charset="-122"/>
              </a:rPr>
              <a:t>　　出席这次全会的有，中央委员198人，候补中央委员166人。中央纪律检查委员会常务委员会委员和有关方面负责同志列席会议。党的十九大代表中的部分基层同志和专家学者也列席会议。</a:t>
            </a:r>
            <a:endParaRPr sz="1600" dirty="0">
              <a:solidFill>
                <a:srgbClr val="C00000"/>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sz="1600" dirty="0">
                <a:solidFill>
                  <a:srgbClr val="C00000"/>
                </a:solidFill>
                <a:latin typeface="微软雅黑" panose="020B0503020204020204" pitchFamily="34" charset="-122"/>
                <a:ea typeface="微软雅黑" panose="020B0503020204020204" pitchFamily="34" charset="-122"/>
              </a:rPr>
              <a:t>　　全会由中央政治局主持。中央委员会总书记习近平作了重要讲话。</a:t>
            </a:r>
            <a:endParaRPr sz="1600" dirty="0">
              <a:solidFill>
                <a:srgbClr val="C00000"/>
              </a:solidFill>
              <a:latin typeface="微软雅黑" panose="020B0503020204020204" pitchFamily="34" charset="-122"/>
              <a:ea typeface="微软雅黑" panose="020B0503020204020204" pitchFamily="34" charset="-122"/>
            </a:endParaRPr>
          </a:p>
          <a:p>
            <a:pPr fontAlgn="base">
              <a:lnSpc>
                <a:spcPct val="130000"/>
              </a:lnSpc>
              <a:spcBef>
                <a:spcPct val="0"/>
              </a:spcBef>
              <a:spcAft>
                <a:spcPct val="0"/>
              </a:spcAft>
            </a:pPr>
            <a:r>
              <a:rPr sz="1600" dirty="0">
                <a:solidFill>
                  <a:srgbClr val="C00000"/>
                </a:solidFill>
                <a:latin typeface="微软雅黑" panose="020B0503020204020204" pitchFamily="34" charset="-122"/>
                <a:ea typeface="微软雅黑" panose="020B0503020204020204" pitchFamily="34" charset="-122"/>
              </a:rPr>
              <a:t>　　全会听取和讨论了习近平受中央政治局委托作的工作报告，审议通过了</a:t>
            </a:r>
            <a:r>
              <a:rPr sz="1600" u="sng" dirty="0">
                <a:solidFill>
                  <a:srgbClr val="C00000"/>
                </a:solidFill>
                <a:latin typeface="微软雅黑" panose="020B0503020204020204" pitchFamily="34" charset="-122"/>
                <a:ea typeface="微软雅黑" panose="020B0503020204020204" pitchFamily="34" charset="-122"/>
              </a:rPr>
              <a:t>《中共中央关于制定国民经济和社会发展第十四个五年规划和二〇三五年远景目标的建议》。</a:t>
            </a:r>
            <a:r>
              <a:rPr sz="1600" dirty="0">
                <a:solidFill>
                  <a:srgbClr val="C00000"/>
                </a:solidFill>
                <a:latin typeface="微软雅黑" panose="020B0503020204020204" pitchFamily="34" charset="-122"/>
                <a:ea typeface="微软雅黑" panose="020B0503020204020204" pitchFamily="34" charset="-122"/>
              </a:rPr>
              <a:t>习近平就《建议（讨论稿）》向全会作了说明</a:t>
            </a:r>
            <a:r>
              <a:rPr dirty="0">
                <a:solidFill>
                  <a:srgbClr val="C00000"/>
                </a:solidFill>
                <a:latin typeface="微软雅黑" panose="020B0503020204020204" pitchFamily="34" charset="-122"/>
                <a:ea typeface="微软雅黑" panose="020B0503020204020204" pitchFamily="34" charset="-122"/>
              </a:rPr>
              <a:t>。</a:t>
            </a:r>
            <a:endParaRPr dirty="0">
              <a:solidFill>
                <a:srgbClr val="C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6"/>
          <a:stretch>
            <a:fillRect/>
          </a:stretch>
        </p:blipFill>
        <p:spPr>
          <a:xfrm>
            <a:off x="6767195" y="3020695"/>
            <a:ext cx="4497070" cy="267335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5"/>
          <a:stretch>
            <a:fillRect/>
          </a:stretch>
        </p:blipFill>
        <p:spPr>
          <a:xfrm>
            <a:off x="911424" y="1527189"/>
            <a:ext cx="11252608" cy="652859"/>
          </a:xfrm>
          <a:prstGeom prst="rect">
            <a:avLst/>
          </a:prstGeom>
          <a:effectLst>
            <a:outerShdw blurRad="50800" dist="38100" dir="2700000" algn="tl" rotWithShape="0">
              <a:prstClr val="black">
                <a:alpha val="40000"/>
              </a:prstClr>
            </a:outerShdw>
            <a:reflection blurRad="6350" endPos="59000" dir="5400000" sy="-100000" algn="bl" rotWithShape="0"/>
          </a:effectLst>
        </p:spPr>
      </p:pic>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sym typeface="+mn-ea"/>
              </a:rPr>
              <a:t>中国共产党第十九届中央委员会第五次全体会议（简称十九届五中全会）胜利召开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sp>
        <p:nvSpPr>
          <p:cNvPr id="3" name="TextBox 14"/>
          <p:cNvSpPr txBox="1"/>
          <p:nvPr/>
        </p:nvSpPr>
        <p:spPr>
          <a:xfrm>
            <a:off x="674370" y="2406015"/>
            <a:ext cx="6369685" cy="3507740"/>
          </a:xfrm>
          <a:prstGeom prst="rect">
            <a:avLst/>
          </a:prstGeom>
          <a:noFill/>
        </p:spPr>
        <p:txBody>
          <a:bodyPr wrap="square" lIns="95992" tIns="0" rIns="95992" bIns="239977" rtlCol="0">
            <a:noAutofit/>
          </a:bodyPr>
          <a:p>
            <a:pPr fontAlgn="base">
              <a:lnSpc>
                <a:spcPct val="130000"/>
              </a:lnSpc>
              <a:spcBef>
                <a:spcPct val="0"/>
              </a:spcBef>
              <a:spcAft>
                <a:spcPct val="0"/>
              </a:spcAft>
            </a:pPr>
            <a:r>
              <a:rPr lang="en-US" dirty="0">
                <a:solidFill>
                  <a:srgbClr val="FF0000"/>
                </a:solidFill>
                <a:latin typeface="微软雅黑" panose="020B0503020204020204" pitchFamily="34" charset="-122"/>
                <a:ea typeface="微软雅黑" panose="020B0503020204020204" pitchFamily="34" charset="-122"/>
              </a:rPr>
              <a:t>　   </a:t>
            </a:r>
            <a:r>
              <a:rPr lang="en-US" dirty="0">
                <a:solidFill>
                  <a:srgbClr val="C00000"/>
                </a:solidFill>
                <a:latin typeface="微软雅黑" panose="020B0503020204020204" pitchFamily="34" charset="-122"/>
                <a:ea typeface="微软雅黑" panose="020B0503020204020204" pitchFamily="34" charset="-122"/>
              </a:rPr>
              <a:t>全会一致认为，面对错综复杂的国际形势、艰巨繁重的国内改革发展稳定任务特别是新冠肺炎疫情严重冲击，以习近平同志为核心的党中央不忘初心、牢记使命，团结带领全党全国各族人民砥砺前行、开拓创新，奋发有为推进党和国家各项事业，战胜各种风险挑战，中国特色社会主义的航船继续乘风破浪、坚毅前行。</a:t>
            </a:r>
            <a:r>
              <a:rPr lang="en-US" u="sng" dirty="0">
                <a:solidFill>
                  <a:srgbClr val="C00000"/>
                </a:solidFill>
                <a:latin typeface="微软雅黑" panose="020B0503020204020204" pitchFamily="34" charset="-122"/>
                <a:ea typeface="微软雅黑" panose="020B0503020204020204" pitchFamily="34" charset="-122"/>
              </a:rPr>
              <a:t>实践再次证明，有习近平同志作为党中央的核心、全党的核心领航掌舵，有全党全国各族人民团结一心、顽强奋斗，我们就一定能够战胜前进道路上出现的各种艰难险阻，一定能够在新时代把中国特色社会主义更加有力地推向前进</a:t>
            </a:r>
            <a:r>
              <a:rPr lang="zh-CN" altLang="en-US" u="sng" dirty="0">
                <a:solidFill>
                  <a:srgbClr val="C00000"/>
                </a:solidFill>
                <a:latin typeface="微软雅黑" panose="020B0503020204020204" pitchFamily="34" charset="-122"/>
                <a:ea typeface="微软雅黑" panose="020B0503020204020204" pitchFamily="34" charset="-122"/>
              </a:rPr>
              <a:t>。</a:t>
            </a:r>
            <a:endParaRPr lang="zh-CN" altLang="en-US" u="sng" dirty="0">
              <a:solidFill>
                <a:srgbClr val="C00000"/>
              </a:solidFill>
              <a:latin typeface="微软雅黑" panose="020B0503020204020204" pitchFamily="34" charset="-122"/>
              <a:ea typeface="微软雅黑" panose="020B0503020204020204" pitchFamily="34" charset="-122"/>
            </a:endParaRPr>
          </a:p>
        </p:txBody>
      </p:sp>
      <p:pic>
        <p:nvPicPr>
          <p:cNvPr id="10" name="图片 9" descr="rmrb2020103001p12_b"/>
          <p:cNvPicPr>
            <a:picLocks noChangeAspect="1"/>
          </p:cNvPicPr>
          <p:nvPr/>
        </p:nvPicPr>
        <p:blipFill>
          <a:blip r:embed="rId6"/>
          <a:stretch>
            <a:fillRect/>
          </a:stretch>
        </p:blipFill>
        <p:spPr>
          <a:xfrm>
            <a:off x="7327265" y="2538095"/>
            <a:ext cx="3810000" cy="295275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sym typeface="+mn-ea"/>
              </a:rPr>
              <a:t>中国共产党第十九届中央委员会第五次全体会议（简称十九届五中全会）胜利召开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5874385" y="906780"/>
            <a:ext cx="5221605" cy="6217285"/>
          </a:xfrm>
          <a:prstGeom prst="rect">
            <a:avLst/>
          </a:prstGeom>
        </p:spPr>
      </p:pic>
      <p:sp>
        <p:nvSpPr>
          <p:cNvPr id="5" name="文本框 4"/>
          <p:cNvSpPr txBox="1"/>
          <p:nvPr/>
        </p:nvSpPr>
        <p:spPr>
          <a:xfrm>
            <a:off x="1206500" y="1835785"/>
            <a:ext cx="4084955" cy="3415030"/>
          </a:xfrm>
          <a:prstGeom prst="rect">
            <a:avLst/>
          </a:prstGeom>
          <a:noFill/>
        </p:spPr>
        <p:txBody>
          <a:bodyPr wrap="square" rtlCol="0" anchor="t">
            <a:spAutoFit/>
          </a:bodyPr>
          <a:p>
            <a:pPr>
              <a:lnSpc>
                <a:spcPct val="120000"/>
              </a:lnSpc>
            </a:pPr>
            <a:r>
              <a:rPr lang="zh-CN" altLang="en-US" sz="2000" u="sng">
                <a:solidFill>
                  <a:srgbClr val="C00000"/>
                </a:solidFill>
              </a:rPr>
              <a:t>全年国内生产总值1015986亿元，</a:t>
            </a:r>
            <a:r>
              <a:rPr lang="zh-CN" altLang="en-US" sz="2000">
                <a:solidFill>
                  <a:srgbClr val="C00000"/>
                </a:solidFill>
              </a:rPr>
              <a:t>比上年增长2.3%。其中，第一产业增加值77754亿元，增长3.0%；第二产业增加值384255亿元，增长2.6%；第三产业增加值553977亿元，增长2.1%。第一产业增加值占国内生产总值比重为7.7%，第二产业增加值比重为37.8%，第三产业增加值比重为54.5%。</a:t>
            </a:r>
            <a:endParaRPr lang="zh-CN" altLang="en-US" sz="2000">
              <a:solidFill>
                <a:srgbClr val="C00000"/>
              </a:solidFill>
            </a:endParaRPr>
          </a:p>
        </p:txBody>
      </p:sp>
      <p:cxnSp>
        <p:nvCxnSpPr>
          <p:cNvPr id="6" name="直接连接符 5"/>
          <p:cNvCxnSpPr/>
          <p:nvPr/>
        </p:nvCxnSpPr>
        <p:spPr>
          <a:xfrm flipV="1">
            <a:off x="6123305" y="4457065"/>
            <a:ext cx="4723765" cy="6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109335" y="6181090"/>
            <a:ext cx="472376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109335" y="6753225"/>
            <a:ext cx="467550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487680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sym typeface="+mn-ea"/>
              </a:rPr>
              <a:t>中国共产党第十九届中央委员会第五次全体会议（简称十九届五中全会）胜利召开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5"/>
          <a:srcRect t="10532" b="55523"/>
          <a:stretch>
            <a:fillRect/>
          </a:stretch>
        </p:blipFill>
        <p:spPr>
          <a:xfrm>
            <a:off x="995045" y="1539240"/>
            <a:ext cx="5010785" cy="3780155"/>
          </a:xfrm>
          <a:prstGeom prst="rect">
            <a:avLst/>
          </a:prstGeom>
        </p:spPr>
      </p:pic>
      <p:pic>
        <p:nvPicPr>
          <p:cNvPr id="10" name="图片 9"/>
          <p:cNvPicPr>
            <a:picLocks noChangeAspect="1"/>
          </p:cNvPicPr>
          <p:nvPr/>
        </p:nvPicPr>
        <p:blipFill>
          <a:blip r:embed="rId6"/>
          <a:srcRect t="18675" b="17079"/>
          <a:stretch>
            <a:fillRect/>
          </a:stretch>
        </p:blipFill>
        <p:spPr>
          <a:xfrm>
            <a:off x="6655435" y="913765"/>
            <a:ext cx="3796030" cy="542163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63570" y="980440"/>
            <a:ext cx="4636135" cy="514350"/>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sym typeface="+mn-ea"/>
              </a:rPr>
              <a:t>中国共产党第十九届中央委员会第五次全体会议（简称十九届五中全会）胜利召开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6109335" y="6753225"/>
            <a:ext cx="467550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409191" y="961010"/>
            <a:ext cx="4145280" cy="534035"/>
          </a:xfrm>
          <a:prstGeom prst="rect">
            <a:avLst/>
          </a:prstGeom>
        </p:spPr>
        <p:txBody>
          <a:bodyPr wrap="none">
            <a:spAutoFit/>
          </a:bodyPr>
          <a:p>
            <a:pPr>
              <a:lnSpc>
                <a:spcPct val="120000"/>
              </a:lnSpc>
            </a:pPr>
            <a:r>
              <a:rPr lang="zh-CN" altLang="en-US" sz="2400" b="1" dirty="0">
                <a:solidFill>
                  <a:schemeClr val="bg1">
                    <a:lumMod val="95000"/>
                  </a:schemeClr>
                </a:solidFill>
                <a:latin typeface="微软雅黑" panose="020B0503020204020204" pitchFamily="34" charset="-122"/>
                <a:ea typeface="微软雅黑" panose="020B0503020204020204" pitchFamily="34" charset="-122"/>
              </a:rPr>
              <a:t>可上九天揽月，可下五洋捉鳖</a:t>
            </a:r>
            <a:endParaRPr lang="zh-CN" altLang="en-US" sz="2400" b="1"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stretch>
            <a:fillRect/>
          </a:stretch>
        </p:blipFill>
        <p:spPr>
          <a:xfrm>
            <a:off x="703580" y="1737995"/>
            <a:ext cx="3988435" cy="2257425"/>
          </a:xfrm>
          <a:prstGeom prst="rect">
            <a:avLst/>
          </a:prstGeom>
        </p:spPr>
      </p:pic>
      <p:pic>
        <p:nvPicPr>
          <p:cNvPr id="13" name="图片 12"/>
          <p:cNvPicPr>
            <a:picLocks noChangeAspect="1"/>
          </p:cNvPicPr>
          <p:nvPr/>
        </p:nvPicPr>
        <p:blipFill>
          <a:blip r:embed="rId6"/>
          <a:stretch>
            <a:fillRect/>
          </a:stretch>
        </p:blipFill>
        <p:spPr>
          <a:xfrm>
            <a:off x="588010" y="4218940"/>
            <a:ext cx="4218940" cy="2372360"/>
          </a:xfrm>
          <a:prstGeom prst="rect">
            <a:avLst/>
          </a:prstGeom>
        </p:spPr>
      </p:pic>
      <p:pic>
        <p:nvPicPr>
          <p:cNvPr id="12" name="图片 11"/>
          <p:cNvPicPr>
            <a:picLocks noChangeAspect="1"/>
          </p:cNvPicPr>
          <p:nvPr/>
        </p:nvPicPr>
        <p:blipFill>
          <a:blip r:embed="rId7"/>
          <a:stretch>
            <a:fillRect/>
          </a:stretch>
        </p:blipFill>
        <p:spPr>
          <a:xfrm>
            <a:off x="4918710" y="2112645"/>
            <a:ext cx="3094355" cy="3759835"/>
          </a:xfrm>
          <a:prstGeom prst="rect">
            <a:avLst/>
          </a:prstGeom>
        </p:spPr>
      </p:pic>
      <p:pic>
        <p:nvPicPr>
          <p:cNvPr id="16" name="图片 15"/>
          <p:cNvPicPr>
            <a:picLocks noChangeAspect="1"/>
          </p:cNvPicPr>
          <p:nvPr/>
        </p:nvPicPr>
        <p:blipFill>
          <a:blip r:embed="rId8"/>
          <a:stretch>
            <a:fillRect/>
          </a:stretch>
        </p:blipFill>
        <p:spPr>
          <a:xfrm>
            <a:off x="8152765" y="1104900"/>
            <a:ext cx="3173730" cy="2705735"/>
          </a:xfrm>
          <a:prstGeom prst="rect">
            <a:avLst/>
          </a:prstGeom>
        </p:spPr>
      </p:pic>
      <p:pic>
        <p:nvPicPr>
          <p:cNvPr id="19" name="图片 18"/>
          <p:cNvPicPr>
            <a:picLocks noChangeAspect="1"/>
          </p:cNvPicPr>
          <p:nvPr/>
        </p:nvPicPr>
        <p:blipFill>
          <a:blip r:embed="rId9"/>
          <a:stretch>
            <a:fillRect/>
          </a:stretch>
        </p:blipFill>
        <p:spPr>
          <a:xfrm>
            <a:off x="8097520" y="3891915"/>
            <a:ext cx="3228975" cy="286131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995045"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中国特色社会主义进入新时代</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cxnSp>
        <p:nvCxnSpPr>
          <p:cNvPr id="9" name="直接连接符 8"/>
          <p:cNvCxnSpPr/>
          <p:nvPr/>
        </p:nvCxnSpPr>
        <p:spPr>
          <a:xfrm>
            <a:off x="6109335" y="6753225"/>
            <a:ext cx="4675505" cy="0"/>
          </a:xfrm>
          <a:prstGeom prst="line">
            <a:avLst/>
          </a:prstGeom>
        </p:spPr>
        <p:style>
          <a:lnRef idx="1">
            <a:schemeClr val="accent1"/>
          </a:lnRef>
          <a:fillRef idx="0">
            <a:schemeClr val="accent1"/>
          </a:fillRef>
          <a:effectRef idx="0">
            <a:schemeClr val="accent1"/>
          </a:effectRef>
          <a:fontRef idx="minor">
            <a:schemeClr val="tx1"/>
          </a:fontRef>
        </p:style>
      </p:cxnSp>
      <p:sp>
        <p:nvSpPr>
          <p:cNvPr id="204805" name="文本框 1"/>
          <p:cNvSpPr txBox="1"/>
          <p:nvPr/>
        </p:nvSpPr>
        <p:spPr>
          <a:xfrm>
            <a:off x="3689350" y="3060700"/>
            <a:ext cx="3436938" cy="521970"/>
          </a:xfrm>
          <a:prstGeom prst="rect">
            <a:avLst/>
          </a:prstGeom>
          <a:noFill/>
          <a:ln w="9525">
            <a:noFill/>
          </a:ln>
        </p:spPr>
        <p:txBody>
          <a:bodyPr wrap="square" anchor="t">
            <a:spAutoFit/>
          </a:bodyPr>
          <a:p>
            <a:r>
              <a:rPr lang="zh-CN" altLang="en-US" sz="2800">
                <a:solidFill>
                  <a:schemeClr val="bg1"/>
                </a:solidFill>
                <a:latin typeface="方正小标宋简体" panose="03000509000000000000" charset="-122"/>
                <a:ea typeface="方正小标宋简体" panose="03000509000000000000" charset="-122"/>
              </a:rPr>
              <a:t>最高消费追求的变化</a:t>
            </a:r>
            <a:endParaRPr lang="zh-CN" altLang="en-US" sz="2800">
              <a:solidFill>
                <a:schemeClr val="bg1"/>
              </a:solidFill>
              <a:latin typeface="方正小标宋简体" panose="03000509000000000000" charset="-122"/>
              <a:ea typeface="方正小标宋简体" panose="03000509000000000000" charset="-122"/>
            </a:endParaRPr>
          </a:p>
        </p:txBody>
      </p:sp>
      <p:pic>
        <p:nvPicPr>
          <p:cNvPr id="204801" name="图片 71688" descr="timg?image&amp;quality=80&amp;size=b9999_10000&amp;sec=1488127416489&amp;di=9ef15d1ed6267136f0136531d1c83b4d&amp;imgtype=0&amp;src=http%3A%2F%2Fwww"/>
          <p:cNvPicPr>
            <a:picLocks noChangeAspect="1"/>
          </p:cNvPicPr>
          <p:nvPr/>
        </p:nvPicPr>
        <p:blipFill>
          <a:blip r:embed="rId5"/>
          <a:stretch>
            <a:fillRect/>
          </a:stretch>
        </p:blipFill>
        <p:spPr>
          <a:xfrm>
            <a:off x="904240" y="1964055"/>
            <a:ext cx="4116705" cy="2817495"/>
          </a:xfrm>
          <a:prstGeom prst="rect">
            <a:avLst/>
          </a:prstGeom>
          <a:noFill/>
          <a:ln w="9525">
            <a:noFill/>
          </a:ln>
        </p:spPr>
      </p:pic>
      <p:sp>
        <p:nvSpPr>
          <p:cNvPr id="204802" name="文本框 71691"/>
          <p:cNvSpPr txBox="1"/>
          <p:nvPr/>
        </p:nvSpPr>
        <p:spPr>
          <a:xfrm>
            <a:off x="5834380" y="2045970"/>
            <a:ext cx="3733800" cy="1014730"/>
          </a:xfrm>
          <a:prstGeom prst="rect">
            <a:avLst/>
          </a:prstGeom>
          <a:noFill/>
          <a:ln w="9525">
            <a:noFill/>
          </a:ln>
        </p:spPr>
        <p:txBody>
          <a:bodyPr anchor="t">
            <a:spAutoFit/>
          </a:bodyPr>
          <a:p>
            <a:pPr>
              <a:spcBef>
                <a:spcPct val="50000"/>
              </a:spcBef>
            </a:pPr>
            <a:r>
              <a:rPr lang="zh-CN" altLang="en-US" sz="2400" b="1" dirty="0">
                <a:solidFill>
                  <a:srgbClr val="FF0000"/>
                </a:solidFill>
                <a:ea typeface="+mn-lt"/>
                <a:cs typeface="+mn-lt"/>
              </a:rPr>
              <a:t>新三件：</a:t>
            </a:r>
            <a:endParaRPr lang="zh-CN" altLang="en-US" sz="2400" b="1" dirty="0">
              <a:solidFill>
                <a:srgbClr val="FF0000"/>
              </a:solidFill>
              <a:ea typeface="+mn-lt"/>
              <a:cs typeface="+mn-lt"/>
            </a:endParaRPr>
          </a:p>
          <a:p>
            <a:pPr>
              <a:spcBef>
                <a:spcPct val="50000"/>
              </a:spcBef>
            </a:pPr>
            <a:r>
              <a:rPr lang="zh-CN" altLang="en-US" sz="2400" b="1" dirty="0">
                <a:solidFill>
                  <a:srgbClr val="FF0000"/>
                </a:solidFill>
                <a:ea typeface="+mn-lt"/>
                <a:cs typeface="+mn-lt"/>
              </a:rPr>
              <a:t>冰箱、电视、洗衣机</a:t>
            </a:r>
            <a:r>
              <a:rPr lang="zh-CN" altLang="en-US" dirty="0">
                <a:ea typeface="+mn-lt"/>
                <a:cs typeface="+mn-lt"/>
              </a:rPr>
              <a:t> </a:t>
            </a:r>
            <a:endParaRPr lang="zh-CN" altLang="en-US" dirty="0">
              <a:ea typeface="+mn-lt"/>
              <a:cs typeface="+mn-lt"/>
            </a:endParaRPr>
          </a:p>
        </p:txBody>
      </p:sp>
      <p:sp>
        <p:nvSpPr>
          <p:cNvPr id="204803" name="文本框 71692"/>
          <p:cNvSpPr txBox="1"/>
          <p:nvPr/>
        </p:nvSpPr>
        <p:spPr>
          <a:xfrm>
            <a:off x="1803718" y="5058410"/>
            <a:ext cx="2957512" cy="1014730"/>
          </a:xfrm>
          <a:prstGeom prst="rect">
            <a:avLst/>
          </a:prstGeom>
          <a:noFill/>
          <a:ln w="9525">
            <a:noFill/>
          </a:ln>
        </p:spPr>
        <p:txBody>
          <a:bodyPr wrap="square" anchor="t">
            <a:spAutoFit/>
          </a:bodyPr>
          <a:p>
            <a:pPr>
              <a:spcBef>
                <a:spcPct val="50000"/>
              </a:spcBef>
            </a:pPr>
            <a:r>
              <a:rPr lang="zh-CN" altLang="en-US" sz="2400" b="1" dirty="0">
                <a:solidFill>
                  <a:srgbClr val="FF0000"/>
                </a:solidFill>
                <a:latin typeface="等线" panose="02010600030101010101" charset="-122"/>
                <a:ea typeface="等线" panose="02010600030101010101" charset="-122"/>
              </a:rPr>
              <a:t>新新三件：</a:t>
            </a:r>
            <a:endParaRPr lang="zh-CN" altLang="en-US" sz="2400" b="1" dirty="0">
              <a:solidFill>
                <a:srgbClr val="FF0000"/>
              </a:solidFill>
              <a:latin typeface="等线" panose="02010600030101010101" charset="-122"/>
              <a:ea typeface="等线" panose="02010600030101010101" charset="-122"/>
            </a:endParaRPr>
          </a:p>
          <a:p>
            <a:pPr>
              <a:spcBef>
                <a:spcPct val="50000"/>
              </a:spcBef>
            </a:pPr>
            <a:r>
              <a:rPr lang="zh-CN" altLang="en-US" sz="2400" b="1" dirty="0">
                <a:solidFill>
                  <a:srgbClr val="FF0000"/>
                </a:solidFill>
                <a:latin typeface="等线" panose="02010600030101010101" charset="-122"/>
                <a:ea typeface="等线" panose="02010600030101010101" charset="-122"/>
              </a:rPr>
              <a:t>空调、电脑、彩电</a:t>
            </a:r>
            <a:r>
              <a:rPr lang="zh-CN" altLang="en-US" sz="2400" dirty="0">
                <a:solidFill>
                  <a:srgbClr val="FF0000"/>
                </a:solidFill>
                <a:latin typeface="华文新魏" panose="02010800040101010101" pitchFamily="2" charset="-122"/>
                <a:ea typeface="华文新魏" panose="02010800040101010101" pitchFamily="2" charset="-122"/>
              </a:rPr>
              <a:t> </a:t>
            </a:r>
            <a:endParaRPr lang="zh-CN" altLang="en-US" sz="2400" dirty="0">
              <a:solidFill>
                <a:srgbClr val="FF0000"/>
              </a:solidFill>
              <a:latin typeface="华文新魏" panose="02010800040101010101" pitchFamily="2" charset="-122"/>
              <a:ea typeface="华文新魏" panose="02010800040101010101" pitchFamily="2" charset="-122"/>
            </a:endParaRPr>
          </a:p>
        </p:txBody>
      </p:sp>
      <p:pic>
        <p:nvPicPr>
          <p:cNvPr id="204804" name="图片 71690" descr="timg?image&amp;quality=80&amp;size=b9999_10000&amp;sec=1488127549686&amp;di=98e4bd5cbe528cdc6c11b0a464d758c7&amp;imgtype=0&amp;src=http%3A%2F%2Fs9"/>
          <p:cNvPicPr>
            <a:picLocks noChangeAspect="1"/>
          </p:cNvPicPr>
          <p:nvPr/>
        </p:nvPicPr>
        <p:blipFill>
          <a:blip r:embed="rId6"/>
          <a:stretch>
            <a:fillRect/>
          </a:stretch>
        </p:blipFill>
        <p:spPr>
          <a:xfrm>
            <a:off x="5646420" y="3521075"/>
            <a:ext cx="4240530" cy="2882900"/>
          </a:xfrm>
          <a:prstGeom prst="rect">
            <a:avLst/>
          </a:prstGeom>
          <a:noFill/>
          <a:ln w="9525">
            <a:noFill/>
          </a:ln>
        </p:spPr>
      </p:pic>
      <p:sp>
        <p:nvSpPr>
          <p:cNvPr id="8" name="Aitds5"/>
          <p:cNvSpPr/>
          <p:nvPr/>
        </p:nvSpPr>
        <p:spPr>
          <a:xfrm>
            <a:off x="3362325" y="1079500"/>
            <a:ext cx="5246370" cy="607060"/>
          </a:xfrm>
          <a:prstGeom prst="parallelogram">
            <a:avLst>
              <a:gd name="adj" fmla="val 75217"/>
            </a:avLst>
          </a:prstGeom>
          <a:solidFill>
            <a:srgbClr val="CA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rPr>
              <a:t>最高消费追求的变化</a:t>
            </a:r>
            <a:endParaRPr kumimoji="0" lang="zh-CN" altLang="en-US" sz="2600" b="1" i="0" u="none" strike="noStrike" kern="1200" cap="none" spc="0" normalizeH="0" baseline="0" noProof="0" dirty="0">
              <a:ln>
                <a:noFill/>
              </a:ln>
              <a:solidFill>
                <a:srgbClr val="FFFEF9"/>
              </a:solidFill>
              <a:effectLst/>
              <a:uLnTx/>
              <a:uFillTx/>
              <a:latin typeface="思源黑体" panose="020B0500000000000000" pitchFamily="34" charset="-122"/>
              <a:ea typeface="思源黑体" panose="020B0500000000000000" pitchFamily="34" charset="-122"/>
              <a:cs typeface="+mn-cs"/>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93410"/>
            <a:ext cx="12192000" cy="454630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576" y="1619721"/>
            <a:ext cx="1047064" cy="994271"/>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7436"/>
          <a:stretch>
            <a:fillRect/>
          </a:stretch>
        </p:blipFill>
        <p:spPr>
          <a:xfrm>
            <a:off x="467360" y="4449445"/>
            <a:ext cx="3623310" cy="231330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 y="-5461"/>
            <a:ext cx="6339640" cy="1801135"/>
          </a:xfrm>
          <a:prstGeom prst="rect">
            <a:avLst/>
          </a:prstGeom>
        </p:spPr>
      </p:pic>
      <p:grpSp>
        <p:nvGrpSpPr>
          <p:cNvPr id="34" name="组合 33"/>
          <p:cNvGrpSpPr/>
          <p:nvPr/>
        </p:nvGrpSpPr>
        <p:grpSpPr>
          <a:xfrm>
            <a:off x="1460506" y="2852729"/>
            <a:ext cx="9270988" cy="1040489"/>
            <a:chOff x="5442904" y="861109"/>
            <a:chExt cx="5788514" cy="1040487"/>
          </a:xfrm>
        </p:grpSpPr>
        <p:sp>
          <p:nvSpPr>
            <p:cNvPr id="35" name="圆角矩形 10"/>
            <p:cNvSpPr/>
            <p:nvPr/>
          </p:nvSpPr>
          <p:spPr>
            <a:xfrm>
              <a:off x="5544649" y="861109"/>
              <a:ext cx="5585025" cy="1040487"/>
            </a:xfrm>
            <a:prstGeom prst="roundRect">
              <a:avLst/>
            </a:prstGeom>
            <a:blipFill>
              <a:blip r:embed="rId6"/>
              <a:stretch>
                <a:fillRect/>
              </a:stretch>
            </a:blipFill>
            <a:ln w="9525">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35"/>
            <p:cNvSpPr/>
            <p:nvPr/>
          </p:nvSpPr>
          <p:spPr>
            <a:xfrm>
              <a:off x="5442904" y="910322"/>
              <a:ext cx="5788514" cy="7683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rPr>
                <a:t>党的百年光辉历程给我们的深刻启示</a:t>
              </a:r>
              <a:endParaRPr kumimoji="0" lang="zh-CN" alt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a新华惊马体" panose="02010600010101010101" pitchFamily="2" charset="-122"/>
                <a:ea typeface="Aa新华惊马体" panose="02010600010101010101" pitchFamily="2" charset="-122"/>
              </a:endParaRPr>
            </a:p>
          </p:txBody>
        </p:sp>
      </p:grpSp>
      <p:grpSp>
        <p:nvGrpSpPr>
          <p:cNvPr id="37" name="组合 36"/>
          <p:cNvGrpSpPr/>
          <p:nvPr/>
        </p:nvGrpSpPr>
        <p:grpSpPr>
          <a:xfrm>
            <a:off x="4318635" y="1907540"/>
            <a:ext cx="4276090" cy="706755"/>
            <a:chOff x="6092928" y="1029381"/>
            <a:chExt cx="4405003" cy="766534"/>
          </a:xfrm>
        </p:grpSpPr>
        <p:sp>
          <p:nvSpPr>
            <p:cNvPr id="38" name="矩形 37"/>
            <p:cNvSpPr/>
            <p:nvPr/>
          </p:nvSpPr>
          <p:spPr>
            <a:xfrm>
              <a:off x="6558910" y="1029381"/>
              <a:ext cx="2887708" cy="766534"/>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  </a:t>
              </a:r>
              <a:r>
                <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第五部分</a:t>
              </a:r>
              <a:endParaRPr kumimoji="0" lang="zh-CN" altLang="en-US" sz="4000" b="1" i="0" u="none" strike="noStrike" kern="1200" cap="none" spc="0" normalizeH="0" baseline="0" noProof="0" dirty="0">
                <a:ln>
                  <a:noFill/>
                </a:ln>
                <a:solidFill>
                  <a:srgbClr val="C00000"/>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cxnSp>
          <p:nvCxnSpPr>
            <p:cNvPr id="40" name="直接连接符 39"/>
            <p:cNvCxnSpPr/>
            <p:nvPr/>
          </p:nvCxnSpPr>
          <p:spPr>
            <a:xfrm>
              <a:off x="6092928" y="1674641"/>
              <a:ext cx="44050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7" cstate="screen"/>
          <a:stretch>
            <a:fillRect/>
          </a:stretch>
        </p:blipFill>
        <p:spPr>
          <a:xfrm>
            <a:off x="9041130" y="4824730"/>
            <a:ext cx="2757805" cy="239268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14:bounceEnd="40000">
                                          <p:cBhvr additive="base">
                                            <p:cTn id="11"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40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0000">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14:bounceEnd="40000">
                                          <p:cBhvr additive="base">
                                            <p:cTn id="19" dur="10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ppt_x"/>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50290"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党的百年光辉历程给我们的深刻启示</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rPr>
              <a:t>中国共产党第十九届中央委员会第三次全体会议（简称十九届三中全会）胜利召开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871979" y="1634205"/>
            <a:ext cx="4995421" cy="535257"/>
            <a:chOff x="414779" y="1771903"/>
            <a:chExt cx="4995421" cy="535257"/>
          </a:xfrm>
        </p:grpSpPr>
        <p:sp>
          <p:nvSpPr>
            <p:cNvPr id="3" name="PA-102272"/>
            <p:cNvSpPr/>
            <p:nvPr>
              <p:custDataLst>
                <p:tags r:id="rId5"/>
              </p:custDataLst>
            </p:nvPr>
          </p:nvSpPr>
          <p:spPr bwMode="auto">
            <a:xfrm>
              <a:off x="414779" y="1771903"/>
              <a:ext cx="4995421" cy="524371"/>
            </a:xfrm>
            <a:prstGeom prst="roundRect">
              <a:avLst>
                <a:gd name="adj" fmla="val 50000"/>
              </a:avLst>
            </a:prstGeom>
            <a:gradFill>
              <a:gsLst>
                <a:gs pos="48000">
                  <a:srgbClr val="FDFDFD"/>
                </a:gs>
                <a:gs pos="100000">
                  <a:srgbClr val="F6F6F6"/>
                </a:gs>
                <a:gs pos="0">
                  <a:srgbClr val="FFFFFF"/>
                </a:gs>
              </a:gsLst>
              <a:lin ang="5400000" scaled="0"/>
            </a:gradFill>
            <a:ln w="12700" cap="flat" cmpd="sng" algn="ctr">
              <a:solidFill>
                <a:srgbClr val="969696">
                  <a:lumMod val="40000"/>
                  <a:lumOff val="60000"/>
                </a:srgbClr>
              </a:solidFill>
              <a:prstDash val="solid"/>
              <a:round/>
              <a:headEnd type="none" w="med" len="med"/>
              <a:tailEnd type="none" w="med" len="med"/>
            </a:ln>
            <a:effectLst/>
          </p:spPr>
          <p:txBody>
            <a:bodyPr rot="0" spcFirstLastPara="0" vertOverflow="overflow" horzOverflow="overflow" vert="horz" wrap="square" lIns="720000" tIns="0" rIns="0" bIns="0" numCol="1" spcCol="0" rtlCol="0" fromWordArt="0" anchor="ctr" anchorCtr="0" forceAA="0" compatLnSpc="1">
              <a:noAutofit/>
            </a:bodyPr>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  </a:t>
              </a:r>
              <a:endParaRPr kumimoji="0" lang="zh-CN" altLang="en-US" sz="24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sp>
          <p:nvSpPr>
            <p:cNvPr id="5" name="矩形 4"/>
            <p:cNvSpPr/>
            <p:nvPr/>
          </p:nvSpPr>
          <p:spPr>
            <a:xfrm>
              <a:off x="722401" y="1783940"/>
              <a:ext cx="513282" cy="52322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rPr>
                <a:t>01</a:t>
              </a:r>
              <a:endParaRPr kumimoji="0" lang="zh-CN" altLang="en-US"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endParaRPr>
            </a:p>
          </p:txBody>
        </p:sp>
      </p:grpSp>
      <p:grpSp>
        <p:nvGrpSpPr>
          <p:cNvPr id="6" name="组合 5"/>
          <p:cNvGrpSpPr/>
          <p:nvPr/>
        </p:nvGrpSpPr>
        <p:grpSpPr>
          <a:xfrm>
            <a:off x="1875860" y="1225473"/>
            <a:ext cx="1341836" cy="1341834"/>
            <a:chOff x="4007475" y="1461142"/>
            <a:chExt cx="1341836" cy="1341834"/>
          </a:xfrm>
        </p:grpSpPr>
        <p:sp>
          <p:nvSpPr>
            <p:cNvPr id="7" name="PA-102274"/>
            <p:cNvSpPr/>
            <p:nvPr>
              <p:custDataLst>
                <p:tags r:id="rId6"/>
              </p:custDataLst>
            </p:nvPr>
          </p:nvSpPr>
          <p:spPr bwMode="auto">
            <a:xfrm>
              <a:off x="4007475" y="1461142"/>
              <a:ext cx="1341836" cy="1341834"/>
            </a:xfrm>
            <a:prstGeom prst="ellipse">
              <a:avLst/>
            </a:prstGeom>
            <a:gradFill>
              <a:gsLst>
                <a:gs pos="58000">
                  <a:srgbClr val="DA0000"/>
                </a:gs>
                <a:gs pos="100000">
                  <a:srgbClr val="C80000"/>
                </a:gs>
                <a:gs pos="0">
                  <a:srgbClr val="F20000"/>
                </a:gs>
              </a:gsLst>
              <a:lin ang="5400000" scaled="0"/>
            </a:gradFill>
            <a:ln w="12700" cap="flat">
              <a:solidFill>
                <a:srgbClr val="FFFFFF"/>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sp>
          <p:nvSpPr>
            <p:cNvPr id="9" name="矩形 8"/>
            <p:cNvSpPr/>
            <p:nvPr/>
          </p:nvSpPr>
          <p:spPr>
            <a:xfrm>
              <a:off x="4190452" y="1828043"/>
              <a:ext cx="954107" cy="553998"/>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坚持</a:t>
              </a:r>
              <a:endParaRPr kumimoji="0" lang="zh-CN" altLang="en-US" sz="3000" b="1"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grpSp>
      <p:sp>
        <p:nvSpPr>
          <p:cNvPr id="10" name="矩形 9"/>
          <p:cNvSpPr/>
          <p:nvPr/>
        </p:nvSpPr>
        <p:spPr>
          <a:xfrm>
            <a:off x="3217696" y="1668017"/>
            <a:ext cx="2159566" cy="430887"/>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和坚信党的领导</a:t>
            </a:r>
            <a:endParaRPr kumimoji="0" lang="zh-CN" altLang="en-US" sz="2200" b="0" i="0" u="none" strike="noStrike" kern="1200" cap="none" spc="0" normalizeH="0" baseline="0" noProof="0" dirty="0">
              <a:ln>
                <a:noFill/>
              </a:ln>
              <a:solidFill>
                <a:prstClr val="black"/>
              </a:solidFill>
              <a:effectLst/>
              <a:uLnTx/>
              <a:uFillTx/>
              <a:latin typeface="阿里巴巴普惠体 Light" panose="00020600040101010101" charset="-122"/>
              <a:ea typeface="阿里巴巴普惠体 Light" panose="00020600040101010101" charset="-122"/>
              <a:cs typeface="+mn-cs"/>
            </a:endParaRPr>
          </a:p>
        </p:txBody>
      </p:sp>
      <p:sp>
        <p:nvSpPr>
          <p:cNvPr id="12" name="矩形 11"/>
          <p:cNvSpPr/>
          <p:nvPr/>
        </p:nvSpPr>
        <p:spPr>
          <a:xfrm>
            <a:off x="1110211" y="2641939"/>
            <a:ext cx="3776996" cy="461665"/>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100</a:t>
            </a:r>
            <a:r>
              <a:rPr kumimoji="0" lang="zh-CN" altLang="en-US" sz="24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年波澜壮阔的历史证明</a:t>
            </a:r>
            <a:endParaRPr kumimoji="0" lang="zh-CN" altLang="en-US" sz="24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nvGrpSpPr>
          <p:cNvPr id="11" name="组合 10"/>
          <p:cNvGrpSpPr/>
          <p:nvPr/>
        </p:nvGrpSpPr>
        <p:grpSpPr>
          <a:xfrm>
            <a:off x="871979" y="3111214"/>
            <a:ext cx="4303336" cy="369324"/>
            <a:chOff x="-1242360" y="2455854"/>
            <a:chExt cx="1090810" cy="2022317"/>
          </a:xfrm>
        </p:grpSpPr>
        <p:sp>
          <p:nvSpPr>
            <p:cNvPr id="13" name="Rectangle 11"/>
            <p:cNvSpPr>
              <a:spLocks noChangeArrowheads="1"/>
            </p:cNvSpPr>
            <p:nvPr/>
          </p:nvSpPr>
          <p:spPr bwMode="auto">
            <a:xfrm>
              <a:off x="-1242360" y="2471581"/>
              <a:ext cx="1090810" cy="880381"/>
            </a:xfrm>
            <a:prstGeom prst="roundRect">
              <a:avLst>
                <a:gd name="adj" fmla="val 50000"/>
              </a:avLst>
            </a:prstGeom>
            <a:solidFill>
              <a:srgbClr val="C00000"/>
            </a:solidFill>
            <a:ln w="28575">
              <a:gradFill>
                <a:gsLst>
                  <a:gs pos="100000">
                    <a:schemeClr val="bg1"/>
                  </a:gs>
                  <a:gs pos="0">
                    <a:schemeClr val="bg1">
                      <a:lumMod val="85000"/>
                    </a:schemeClr>
                  </a:gs>
                </a:gsLst>
                <a:lin ang="5400000" scaled="0"/>
              </a:gradFill>
            </a:ln>
            <a:effectLst/>
          </p:spPr>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zh-CN" sz="14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Calibri" panose="020F0502020204030204" pitchFamily="34" charset="0"/>
                <a:sym typeface="微软雅黑" panose="020B0503020204020204" pitchFamily="34" charset="-122"/>
              </a:endParaRPr>
            </a:p>
          </p:txBody>
        </p:sp>
        <p:sp>
          <p:nvSpPr>
            <p:cNvPr id="16" name="矩形 38"/>
            <p:cNvSpPr>
              <a:spLocks noChangeArrowheads="1"/>
            </p:cNvSpPr>
            <p:nvPr/>
          </p:nvSpPr>
          <p:spPr bwMode="auto">
            <a:xfrm>
              <a:off x="-725662" y="2455854"/>
              <a:ext cx="46821" cy="202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a:noFill/>
                </a:ln>
                <a:gradFill>
                  <a:gsLst>
                    <a:gs pos="0">
                      <a:prstClr val="white"/>
                    </a:gs>
                    <a:gs pos="100000">
                      <a:srgbClr val="FFFF00"/>
                    </a:gs>
                  </a:gsLst>
                  <a:lin ang="5400000" scaled="1"/>
                </a:gra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19" name="矩形 18"/>
          <p:cNvSpPr/>
          <p:nvPr/>
        </p:nvSpPr>
        <p:spPr>
          <a:xfrm>
            <a:off x="913305" y="3274425"/>
            <a:ext cx="6750687" cy="769620"/>
          </a:xfrm>
          <a:prstGeom prst="rect">
            <a:avLst/>
          </a:prstGeom>
        </p:spPr>
        <p:txBody>
          <a:bodyPr wrap="square" lIns="105571" tIns="52784" rIns="105571" bIns="52784">
            <a:spAutoFit/>
          </a:bodyPr>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8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中国共产党不愧是伟大、光荣、正确的党，不愧是中国革命和建设的坚强领导核心。</a:t>
            </a:r>
            <a:endParaRPr kumimoji="0" lang="en-US" altLang="zh-CN" sz="1800" b="1" i="0" u="none" strike="noStrike" kern="0" cap="none" spc="0" normalizeH="0" baseline="0" noProof="0" dirty="0">
              <a:ln>
                <a:noFill/>
              </a:ln>
              <a:solidFill>
                <a:srgbClr val="E60000"/>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sp>
        <p:nvSpPr>
          <p:cNvPr id="20" name="矩形 19"/>
          <p:cNvSpPr/>
          <p:nvPr/>
        </p:nvSpPr>
        <p:spPr>
          <a:xfrm>
            <a:off x="978770" y="4138770"/>
            <a:ext cx="6562002" cy="2025015"/>
          </a:xfrm>
          <a:prstGeom prst="rect">
            <a:avLst/>
          </a:prstGeom>
        </p:spPr>
        <p:txBody>
          <a:bodyPr wrap="square" lIns="105571" tIns="52784" rIns="105571" bIns="52784">
            <a:spAutoFit/>
          </a:bodyPr>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坚持和改善党的领导是</a:t>
            </a:r>
            <a:r>
              <a:rPr kumimoji="0" lang="zh-CN" altLang="en-US" sz="1600"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历史的选择、人民选择。</a:t>
            </a:r>
            <a:r>
              <a:rPr kumimoji="0" lang="zh-CN" altLang="en-US" sz="1600" b="0" i="0" u="none"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当代中国正处在多元文化、多元体制、多元结构、多元市场的高发展，高风险时代，我们必须坚持 马克思主义理论为指导，坚持人民民主制度为根本，党课讲稿坚持社会主义道路为方向，坚持中华民族伟大复兴为目标。再多元，马克思主义为指导地位不能改变，再多元，社会主义根本制度不能改变，再多元，</a:t>
            </a:r>
            <a:r>
              <a:rPr kumimoji="0" lang="zh-CN" altLang="en-US" sz="1600"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中国共产党执政地位不能改变。</a:t>
            </a:r>
            <a:endParaRPr kumimoji="0" lang="zh-CN" altLang="en-US" sz="1600" b="0" i="0" u="sng" strike="noStrike" kern="1200" cap="none" spc="0" normalizeH="0" baseline="0" noProof="0" dirty="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pic>
        <p:nvPicPr>
          <p:cNvPr id="21" name="图片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9732" y="1634205"/>
            <a:ext cx="3989661" cy="5223795"/>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fltVal val="0"/>
                                              </p:val>
                                            </p:tav>
                                            <p:tav tm="100000">
                                              <p:val>
                                                <p:strVal val="#ppt_w"/>
                                              </p:val>
                                            </p:tav>
                                          </p:tavLst>
                                        </p:anim>
                                        <p:anim calcmode="lin" valueType="num">
                                          <p:cBhvr>
                                            <p:cTn id="21" dur="250" fill="hold"/>
                                            <p:tgtEl>
                                              <p:spTgt spid="6"/>
                                            </p:tgtEl>
                                            <p:attrNameLst>
                                              <p:attrName>ppt_h</p:attrName>
                                            </p:attrNameLst>
                                          </p:cBhvr>
                                          <p:tavLst>
                                            <p:tav tm="0">
                                              <p:val>
                                                <p:fltVal val="0"/>
                                              </p:val>
                                            </p:tav>
                                            <p:tav tm="100000">
                                              <p:val>
                                                <p:strVal val="#ppt_h"/>
                                              </p:val>
                                            </p:tav>
                                          </p:tavLst>
                                        </p:anim>
                                        <p:animEffect transition="in" filter="fade">
                                          <p:cBhvr>
                                            <p:cTn id="22" dur="250"/>
                                            <p:tgtEl>
                                              <p:spTgt spid="6"/>
                                            </p:tgtEl>
                                          </p:cBhvr>
                                        </p:animEffect>
                                      </p:childTnLst>
                                    </p:cTn>
                                  </p:par>
                                  <p:par>
                                    <p:cTn id="23" presetID="6" presetClass="emph" presetSubtype="0" decel="100000" fill="hold" nodeType="withEffect">
                                      <p:stCondLst>
                                        <p:cond delay="200"/>
                                      </p:stCondLst>
                                      <p:childTnLst>
                                        <p:animScale>
                                          <p:cBhvr>
                                            <p:cTn id="24" dur="250" fill="hold"/>
                                            <p:tgtEl>
                                              <p:spTgt spid="6"/>
                                            </p:tgtEl>
                                          </p:cBhvr>
                                          <p:by x="120000" y="120000"/>
                                        </p:animScale>
                                      </p:childTnLst>
                                    </p:cTn>
                                  </p:par>
                                  <p:par>
                                    <p:cTn id="25" presetID="6" presetClass="emph" presetSubtype="0" decel="100000" fill="hold" nodeType="withEffect">
                                      <p:stCondLst>
                                        <p:cond delay="400"/>
                                      </p:stCondLst>
                                      <p:childTnLst>
                                        <p:animScale>
                                          <p:cBhvr>
                                            <p:cTn id="26" dur="250" fill="hold"/>
                                            <p:tgtEl>
                                              <p:spTgt spid="6"/>
                                            </p:tgtEl>
                                          </p:cBhvr>
                                          <p:by x="83000" y="83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p:cTn id="30"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0">
                                                <p:txEl>
                                                  <p:pRg st="0" end="0"/>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500"/>
                                            <p:tgtEl>
                                              <p:spTgt spid="19"/>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fltVal val="0"/>
                                              </p:val>
                                            </p:tav>
                                            <p:tav tm="100000">
                                              <p:val>
                                                <p:strVal val="#ppt_w"/>
                                              </p:val>
                                            </p:tav>
                                          </p:tavLst>
                                        </p:anim>
                                        <p:anim calcmode="lin" valueType="num">
                                          <p:cBhvr>
                                            <p:cTn id="21" dur="250" fill="hold"/>
                                            <p:tgtEl>
                                              <p:spTgt spid="6"/>
                                            </p:tgtEl>
                                            <p:attrNameLst>
                                              <p:attrName>ppt_h</p:attrName>
                                            </p:attrNameLst>
                                          </p:cBhvr>
                                          <p:tavLst>
                                            <p:tav tm="0">
                                              <p:val>
                                                <p:fltVal val="0"/>
                                              </p:val>
                                            </p:tav>
                                            <p:tav tm="100000">
                                              <p:val>
                                                <p:strVal val="#ppt_h"/>
                                              </p:val>
                                            </p:tav>
                                          </p:tavLst>
                                        </p:anim>
                                        <p:animEffect transition="in" filter="fade">
                                          <p:cBhvr>
                                            <p:cTn id="22" dur="250"/>
                                            <p:tgtEl>
                                              <p:spTgt spid="6"/>
                                            </p:tgtEl>
                                          </p:cBhvr>
                                        </p:animEffect>
                                      </p:childTnLst>
                                    </p:cTn>
                                  </p:par>
                                  <p:par>
                                    <p:cTn id="23" presetID="6" presetClass="emph" presetSubtype="0" decel="100000" fill="hold" nodeType="withEffect">
                                      <p:stCondLst>
                                        <p:cond delay="200"/>
                                      </p:stCondLst>
                                      <p:childTnLst>
                                        <p:animScale>
                                          <p:cBhvr>
                                            <p:cTn id="24" dur="250" fill="hold"/>
                                            <p:tgtEl>
                                              <p:spTgt spid="6"/>
                                            </p:tgtEl>
                                          </p:cBhvr>
                                          <p:by x="120000" y="120000"/>
                                        </p:animScale>
                                      </p:childTnLst>
                                    </p:cTn>
                                  </p:par>
                                  <p:par>
                                    <p:cTn id="25" presetID="6" presetClass="emph" presetSubtype="0" decel="100000" fill="hold" nodeType="withEffect">
                                      <p:stCondLst>
                                        <p:cond delay="400"/>
                                      </p:stCondLst>
                                      <p:childTnLst>
                                        <p:animScale>
                                          <p:cBhvr>
                                            <p:cTn id="26" dur="250" fill="hold"/>
                                            <p:tgtEl>
                                              <p:spTgt spid="6"/>
                                            </p:tgtEl>
                                          </p:cBhvr>
                                          <p:by x="83000" y="83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p:cTn id="30"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0">
                                                <p:txEl>
                                                  <p:pRg st="0" end="0"/>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500"/>
                                            <p:tgtEl>
                                              <p:spTgt spid="19"/>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pic>
        <p:nvPicPr>
          <p:cNvPr id="17411" name="Picture 5" descr="300000764046130758304615804_950"/>
          <p:cNvPicPr>
            <a:picLocks noChangeAspect="1"/>
          </p:cNvPicPr>
          <p:nvPr/>
        </p:nvPicPr>
        <p:blipFill>
          <a:blip r:embed="rId5"/>
          <a:stretch>
            <a:fillRect/>
          </a:stretch>
        </p:blipFill>
        <p:spPr>
          <a:xfrm>
            <a:off x="2172970" y="2032000"/>
            <a:ext cx="3314700" cy="2231390"/>
          </a:xfrm>
          <a:prstGeom prst="rect">
            <a:avLst/>
          </a:prstGeom>
          <a:noFill/>
          <a:ln w="9525">
            <a:noFill/>
          </a:ln>
        </p:spPr>
      </p:pic>
      <p:pic>
        <p:nvPicPr>
          <p:cNvPr id="17412" name="Picture 7" descr="u=2218286271,2961880500&amp;fm=21&amp;gp=0"/>
          <p:cNvPicPr>
            <a:picLocks noChangeAspect="1"/>
          </p:cNvPicPr>
          <p:nvPr/>
        </p:nvPicPr>
        <p:blipFill>
          <a:blip r:embed="rId6"/>
          <a:stretch>
            <a:fillRect/>
          </a:stretch>
        </p:blipFill>
        <p:spPr>
          <a:xfrm>
            <a:off x="6121400" y="2046605"/>
            <a:ext cx="3355975" cy="2216785"/>
          </a:xfrm>
          <a:prstGeom prst="rect">
            <a:avLst/>
          </a:prstGeom>
          <a:noFill/>
          <a:ln w="9525">
            <a:noFill/>
          </a:ln>
        </p:spPr>
      </p:pic>
      <p:pic>
        <p:nvPicPr>
          <p:cNvPr id="17413" name="Picture 9" descr="u=4215822963,3353702892&amp;fm=21&amp;gp=0"/>
          <p:cNvPicPr>
            <a:picLocks noChangeAspect="1"/>
          </p:cNvPicPr>
          <p:nvPr/>
        </p:nvPicPr>
        <p:blipFill>
          <a:blip r:embed="rId7"/>
          <a:stretch>
            <a:fillRect/>
          </a:stretch>
        </p:blipFill>
        <p:spPr>
          <a:xfrm>
            <a:off x="2085975" y="4300220"/>
            <a:ext cx="3470910" cy="2059305"/>
          </a:xfrm>
          <a:prstGeom prst="rect">
            <a:avLst/>
          </a:prstGeom>
          <a:noFill/>
          <a:ln w="9525">
            <a:noFill/>
          </a:ln>
        </p:spPr>
      </p:pic>
      <p:pic>
        <p:nvPicPr>
          <p:cNvPr id="17414" name="Picture 11" descr="u=3983779663,1042726452&amp;fm=21&amp;gp=0"/>
          <p:cNvPicPr>
            <a:picLocks noChangeAspect="1"/>
          </p:cNvPicPr>
          <p:nvPr/>
        </p:nvPicPr>
        <p:blipFill>
          <a:blip r:embed="rId8"/>
          <a:stretch>
            <a:fillRect/>
          </a:stretch>
        </p:blipFill>
        <p:spPr>
          <a:xfrm>
            <a:off x="5742305" y="4300220"/>
            <a:ext cx="3667125" cy="2179320"/>
          </a:xfrm>
          <a:prstGeom prst="rect">
            <a:avLst/>
          </a:prstGeom>
          <a:noFill/>
          <a:ln w="9525">
            <a:noFill/>
          </a:ln>
        </p:spPr>
      </p:pic>
      <p:sp>
        <p:nvSpPr>
          <p:cNvPr id="3" name="文本框 2"/>
          <p:cNvSpPr txBox="1"/>
          <p:nvPr/>
        </p:nvSpPr>
        <p:spPr>
          <a:xfrm flipH="1">
            <a:off x="815975" y="981710"/>
            <a:ext cx="10307320" cy="975995"/>
          </a:xfrm>
          <a:prstGeom prst="rect">
            <a:avLst/>
          </a:prstGeom>
          <a:noFill/>
        </p:spPr>
        <p:txBody>
          <a:bodyPr wrap="square" rtlCol="0">
            <a:spAutoFit/>
          </a:bodyPr>
          <a:p>
            <a:pPr>
              <a:lnSpc>
                <a:spcPct val="120000"/>
              </a:lnSpc>
            </a:pPr>
            <a:r>
              <a:rPr lang="zh-CN" altLang="en-US" sz="1600">
                <a:solidFill>
                  <a:srgbClr val="C00000"/>
                </a:solidFill>
                <a:latin typeface="微软雅黑" panose="020B0503020204020204" pitchFamily="34" charset="-122"/>
                <a:ea typeface="微软雅黑" panose="020B0503020204020204" pitchFamily="34" charset="-122"/>
              </a:rPr>
              <a:t>：                    19世纪60到90年代晚清</a:t>
            </a:r>
            <a:r>
              <a:rPr lang="zh-CN" altLang="en-US" sz="1600" u="sng">
                <a:solidFill>
                  <a:srgbClr val="C00000"/>
                </a:solidFill>
                <a:latin typeface="微软雅黑" panose="020B0503020204020204" pitchFamily="34" charset="-122"/>
                <a:ea typeface="微软雅黑" panose="020B0503020204020204" pitchFamily="34" charset="-122"/>
              </a:rPr>
              <a:t>洋务派</a:t>
            </a:r>
            <a:r>
              <a:rPr lang="zh-CN" altLang="en-US" sz="1600">
                <a:solidFill>
                  <a:srgbClr val="C00000"/>
                </a:solidFill>
                <a:latin typeface="微软雅黑" panose="020B0503020204020204" pitchFamily="34" charset="-122"/>
                <a:ea typeface="微软雅黑" panose="020B0503020204020204" pitchFamily="34" charset="-122"/>
              </a:rPr>
              <a:t>进行的一场引进西方军事装备、机器生产和科学技术以挽救清朝统治的</a:t>
            </a:r>
            <a:r>
              <a:rPr lang="zh-CN" altLang="en-US" sz="1600" u="sng">
                <a:solidFill>
                  <a:srgbClr val="C00000"/>
                </a:solidFill>
                <a:latin typeface="微软雅黑" panose="020B0503020204020204" pitchFamily="34" charset="-122"/>
                <a:ea typeface="微软雅黑" panose="020B0503020204020204" pitchFamily="34" charset="-122"/>
              </a:rPr>
              <a:t>自救运动。</a:t>
            </a:r>
            <a:r>
              <a:rPr lang="zh-CN" altLang="en-US" sz="1600">
                <a:solidFill>
                  <a:srgbClr val="C00000"/>
                </a:solidFill>
                <a:latin typeface="微软雅黑" panose="020B0503020204020204" pitchFamily="34" charset="-122"/>
                <a:ea typeface="微软雅黑" panose="020B0503020204020204" pitchFamily="34" charset="-122"/>
              </a:rPr>
              <a:t>洋务运动前期，洋务派以“自强”为旗号，创办了一批近代军事工业。后期，以“求富”为旗号，兴办了一批民用工业，但洋务运动并没有使中国走上富强之路。</a:t>
            </a:r>
            <a:r>
              <a:rPr lang="zh-CN" altLang="en-US" sz="1600" b="1" u="sng" dirty="0">
                <a:solidFill>
                  <a:srgbClr val="800000"/>
                </a:solidFill>
                <a:latin typeface="黑体" panose="02010609060101010101" charset="-122"/>
                <a:ea typeface="黑体" panose="02010609060101010101" charset="-122"/>
                <a:sym typeface="+mn-ea"/>
              </a:rPr>
              <a:t>甲午的炮声打碎了旧中国实业救国的美梦！</a:t>
            </a:r>
            <a:endParaRPr lang="zh-CN" altLang="en-US" sz="1600" u="sng">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904875" y="1073150"/>
            <a:ext cx="1355725" cy="281305"/>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2000" b="1" dirty="0">
                <a:cs typeface="+mn-ea"/>
                <a:sym typeface="+mn-lt"/>
              </a:rPr>
              <a:t>洋务运动</a:t>
            </a:r>
            <a:endParaRPr sz="2000" b="1" dirty="0">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50290"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党的百年光辉历程给我们的深刻启示</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rPr>
              <a:t>中国共产党第十九届中央委员会第三次全体会议（简称十九届三中全会）胜利召开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871979" y="1628490"/>
            <a:ext cx="5717357" cy="535257"/>
            <a:chOff x="414779" y="1771903"/>
            <a:chExt cx="5717357" cy="535257"/>
          </a:xfrm>
        </p:grpSpPr>
        <p:sp>
          <p:nvSpPr>
            <p:cNvPr id="3" name="PA-102272"/>
            <p:cNvSpPr/>
            <p:nvPr>
              <p:custDataLst>
                <p:tags r:id="rId5"/>
              </p:custDataLst>
            </p:nvPr>
          </p:nvSpPr>
          <p:spPr bwMode="auto">
            <a:xfrm>
              <a:off x="414779" y="1771903"/>
              <a:ext cx="5717357" cy="524371"/>
            </a:xfrm>
            <a:prstGeom prst="roundRect">
              <a:avLst>
                <a:gd name="adj" fmla="val 50000"/>
              </a:avLst>
            </a:prstGeom>
            <a:gradFill>
              <a:gsLst>
                <a:gs pos="48000">
                  <a:srgbClr val="FDFDFD"/>
                </a:gs>
                <a:gs pos="100000">
                  <a:srgbClr val="F6F6F6"/>
                </a:gs>
                <a:gs pos="0">
                  <a:srgbClr val="FFFFFF"/>
                </a:gs>
              </a:gsLst>
              <a:lin ang="5400000" scaled="0"/>
            </a:gradFill>
            <a:ln w="12700" cap="flat" cmpd="sng" algn="ctr">
              <a:solidFill>
                <a:srgbClr val="969696">
                  <a:lumMod val="40000"/>
                  <a:lumOff val="60000"/>
                </a:srgbClr>
              </a:solidFill>
              <a:prstDash val="solid"/>
              <a:round/>
              <a:headEnd type="none" w="med" len="med"/>
              <a:tailEnd type="none" w="med" len="med"/>
            </a:ln>
            <a:effectLst/>
          </p:spPr>
          <p:txBody>
            <a:bodyPr rot="0" spcFirstLastPara="0" vertOverflow="overflow" horzOverflow="overflow" vert="horz" wrap="square" lIns="720000" tIns="0" rIns="0" bIns="0" numCol="1" spcCol="0" rtlCol="0" fromWordArt="0" anchor="ctr" anchorCtr="0" forceAA="0" compatLnSpc="1">
              <a:noAutofit/>
            </a:bodyPr>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  </a:t>
              </a:r>
              <a:endParaRPr kumimoji="0" lang="zh-CN" altLang="en-US" sz="24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sp>
          <p:nvSpPr>
            <p:cNvPr id="5" name="矩形 4"/>
            <p:cNvSpPr/>
            <p:nvPr/>
          </p:nvSpPr>
          <p:spPr>
            <a:xfrm>
              <a:off x="722401" y="1783940"/>
              <a:ext cx="556563" cy="52322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rPr>
                <a:t>0</a:t>
              </a:r>
              <a:r>
                <a:rPr kumimoji="0" lang="en-US" altLang="zh-CN"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rPr>
                <a:t>2</a:t>
              </a:r>
              <a:endParaRPr kumimoji="0" lang="zh-CN" altLang="en-US"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endParaRPr>
            </a:p>
          </p:txBody>
        </p:sp>
      </p:grpSp>
      <p:grpSp>
        <p:nvGrpSpPr>
          <p:cNvPr id="6" name="组合 5"/>
          <p:cNvGrpSpPr/>
          <p:nvPr/>
        </p:nvGrpSpPr>
        <p:grpSpPr>
          <a:xfrm>
            <a:off x="1875860" y="1225473"/>
            <a:ext cx="1341836" cy="1341834"/>
            <a:chOff x="4007475" y="1461142"/>
            <a:chExt cx="1341836" cy="1341834"/>
          </a:xfrm>
        </p:grpSpPr>
        <p:sp>
          <p:nvSpPr>
            <p:cNvPr id="7" name="PA-102274"/>
            <p:cNvSpPr/>
            <p:nvPr>
              <p:custDataLst>
                <p:tags r:id="rId6"/>
              </p:custDataLst>
            </p:nvPr>
          </p:nvSpPr>
          <p:spPr bwMode="auto">
            <a:xfrm>
              <a:off x="4007475" y="1461142"/>
              <a:ext cx="1341836" cy="1341834"/>
            </a:xfrm>
            <a:prstGeom prst="ellipse">
              <a:avLst/>
            </a:prstGeom>
            <a:gradFill>
              <a:gsLst>
                <a:gs pos="58000">
                  <a:srgbClr val="DA0000"/>
                </a:gs>
                <a:gs pos="100000">
                  <a:srgbClr val="C80000"/>
                </a:gs>
                <a:gs pos="0">
                  <a:srgbClr val="F20000"/>
                </a:gs>
              </a:gsLst>
              <a:lin ang="5400000" scaled="0"/>
            </a:gradFill>
            <a:ln w="12700" cap="flat">
              <a:solidFill>
                <a:srgbClr val="FFFFFF"/>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sp>
          <p:nvSpPr>
            <p:cNvPr id="8" name="矩形 7"/>
            <p:cNvSpPr/>
            <p:nvPr/>
          </p:nvSpPr>
          <p:spPr>
            <a:xfrm>
              <a:off x="4190452" y="1828043"/>
              <a:ext cx="954107" cy="553998"/>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坚持</a:t>
              </a:r>
              <a:endParaRPr kumimoji="0" lang="zh-CN" altLang="en-US" sz="3000" b="1"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grpSp>
      <p:sp>
        <p:nvSpPr>
          <p:cNvPr id="9" name="矩形 8"/>
          <p:cNvSpPr/>
          <p:nvPr/>
        </p:nvSpPr>
        <p:spPr>
          <a:xfrm>
            <a:off x="3217696" y="1668017"/>
            <a:ext cx="3288080" cy="430887"/>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走中国特色社会主义道路</a:t>
            </a:r>
            <a:endParaRPr kumimoji="0" lang="zh-CN" altLang="en-US" sz="2200" b="0" i="0" u="none" strike="noStrike" kern="1200" cap="none" spc="0" normalizeH="0" baseline="0" noProof="0" dirty="0">
              <a:ln>
                <a:noFill/>
              </a:ln>
              <a:solidFill>
                <a:prstClr val="black"/>
              </a:solidFill>
              <a:effectLst/>
              <a:uLnTx/>
              <a:uFillTx/>
              <a:latin typeface="阿里巴巴普惠体 Light" panose="00020600040101010101" charset="-122"/>
              <a:ea typeface="阿里巴巴普惠体 Light" panose="00020600040101010101" charset="-122"/>
              <a:cs typeface="+mn-cs"/>
            </a:endParaRPr>
          </a:p>
        </p:txBody>
      </p:sp>
      <p:grpSp>
        <p:nvGrpSpPr>
          <p:cNvPr id="10" name="Group 4"/>
          <p:cNvGrpSpPr>
            <a:grpSpLocks noChangeAspect="1"/>
          </p:cNvGrpSpPr>
          <p:nvPr/>
        </p:nvGrpSpPr>
        <p:grpSpPr bwMode="auto">
          <a:xfrm flipH="1">
            <a:off x="871979" y="2787356"/>
            <a:ext cx="1227554" cy="1366018"/>
            <a:chOff x="1925" y="215"/>
            <a:chExt cx="3833" cy="3890"/>
          </a:xfrm>
          <a:solidFill>
            <a:srgbClr val="C00000"/>
          </a:solidFill>
        </p:grpSpPr>
        <p:sp>
          <p:nvSpPr>
            <p:cNvPr id="11" name="Freeform 5"/>
            <p:cNvSpPr/>
            <p:nvPr/>
          </p:nvSpPr>
          <p:spPr bwMode="auto">
            <a:xfrm>
              <a:off x="3124" y="3878"/>
              <a:ext cx="2041" cy="227"/>
            </a:xfrm>
            <a:custGeom>
              <a:avLst/>
              <a:gdLst>
                <a:gd name="T0" fmla="*/ 0 w 764"/>
                <a:gd name="T1" fmla="*/ 85 h 85"/>
                <a:gd name="T2" fmla="*/ 0 w 764"/>
                <a:gd name="T3" fmla="*/ 5 h 85"/>
                <a:gd name="T4" fmla="*/ 53 w 764"/>
                <a:gd name="T5" fmla="*/ 1 h 85"/>
                <a:gd name="T6" fmla="*/ 686 w 764"/>
                <a:gd name="T7" fmla="*/ 0 h 85"/>
                <a:gd name="T8" fmla="*/ 753 w 764"/>
                <a:gd name="T9" fmla="*/ 65 h 85"/>
                <a:gd name="T10" fmla="*/ 757 w 764"/>
                <a:gd name="T11" fmla="*/ 85 h 85"/>
                <a:gd name="T12" fmla="*/ 0 w 764"/>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764" h="85">
                  <a:moveTo>
                    <a:pt x="0" y="85"/>
                  </a:moveTo>
                  <a:cubicBezTo>
                    <a:pt x="0" y="60"/>
                    <a:pt x="0" y="35"/>
                    <a:pt x="0" y="5"/>
                  </a:cubicBezTo>
                  <a:cubicBezTo>
                    <a:pt x="21" y="3"/>
                    <a:pt x="37" y="1"/>
                    <a:pt x="53" y="1"/>
                  </a:cubicBezTo>
                  <a:cubicBezTo>
                    <a:pt x="264" y="1"/>
                    <a:pt x="475" y="3"/>
                    <a:pt x="686" y="0"/>
                  </a:cubicBezTo>
                  <a:cubicBezTo>
                    <a:pt x="736" y="0"/>
                    <a:pt x="764" y="9"/>
                    <a:pt x="753" y="65"/>
                  </a:cubicBezTo>
                  <a:cubicBezTo>
                    <a:pt x="752" y="71"/>
                    <a:pt x="755" y="78"/>
                    <a:pt x="757" y="85"/>
                  </a:cubicBezTo>
                  <a:cubicBezTo>
                    <a:pt x="504" y="85"/>
                    <a:pt x="252" y="85"/>
                    <a:pt x="0"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Freeform 6"/>
            <p:cNvSpPr/>
            <p:nvPr/>
          </p:nvSpPr>
          <p:spPr bwMode="auto">
            <a:xfrm>
              <a:off x="1925" y="215"/>
              <a:ext cx="3213" cy="2089"/>
            </a:xfrm>
            <a:custGeom>
              <a:avLst/>
              <a:gdLst>
                <a:gd name="T0" fmla="*/ 1203 w 1203"/>
                <a:gd name="T1" fmla="*/ 400 h 782"/>
                <a:gd name="T2" fmla="*/ 1129 w 1203"/>
                <a:gd name="T3" fmla="*/ 464 h 782"/>
                <a:gd name="T4" fmla="*/ 728 w 1203"/>
                <a:gd name="T5" fmla="*/ 140 h 782"/>
                <a:gd name="T6" fmla="*/ 663 w 1203"/>
                <a:gd name="T7" fmla="*/ 314 h 782"/>
                <a:gd name="T8" fmla="*/ 666 w 1203"/>
                <a:gd name="T9" fmla="*/ 362 h 782"/>
                <a:gd name="T10" fmla="*/ 610 w 1203"/>
                <a:gd name="T11" fmla="*/ 782 h 782"/>
                <a:gd name="T12" fmla="*/ 0 w 1203"/>
                <a:gd name="T13" fmla="*/ 277 h 782"/>
                <a:gd name="T14" fmla="*/ 390 w 1203"/>
                <a:gd name="T15" fmla="*/ 141 h 782"/>
                <a:gd name="T16" fmla="*/ 469 w 1203"/>
                <a:gd name="T17" fmla="*/ 115 h 782"/>
                <a:gd name="T18" fmla="*/ 629 w 1203"/>
                <a:gd name="T19" fmla="*/ 43 h 782"/>
                <a:gd name="T20" fmla="*/ 709 w 1203"/>
                <a:gd name="T21" fmla="*/ 0 h 782"/>
                <a:gd name="T22" fmla="*/ 954 w 1203"/>
                <a:gd name="T23" fmla="*/ 197 h 782"/>
                <a:gd name="T24" fmla="*/ 1203 w 1203"/>
                <a:gd name="T25" fmla="*/ 40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3" h="782">
                  <a:moveTo>
                    <a:pt x="1203" y="400"/>
                  </a:moveTo>
                  <a:cubicBezTo>
                    <a:pt x="1179" y="421"/>
                    <a:pt x="1156" y="440"/>
                    <a:pt x="1129" y="464"/>
                  </a:cubicBezTo>
                  <a:cubicBezTo>
                    <a:pt x="1001" y="360"/>
                    <a:pt x="871" y="255"/>
                    <a:pt x="728" y="140"/>
                  </a:cubicBezTo>
                  <a:cubicBezTo>
                    <a:pt x="744" y="222"/>
                    <a:pt x="700" y="265"/>
                    <a:pt x="663" y="314"/>
                  </a:cubicBezTo>
                  <a:cubicBezTo>
                    <a:pt x="655" y="324"/>
                    <a:pt x="660" y="348"/>
                    <a:pt x="666" y="362"/>
                  </a:cubicBezTo>
                  <a:cubicBezTo>
                    <a:pt x="729" y="506"/>
                    <a:pt x="710" y="662"/>
                    <a:pt x="610" y="782"/>
                  </a:cubicBezTo>
                  <a:cubicBezTo>
                    <a:pt x="406" y="614"/>
                    <a:pt x="203" y="445"/>
                    <a:pt x="0" y="277"/>
                  </a:cubicBezTo>
                  <a:cubicBezTo>
                    <a:pt x="81" y="163"/>
                    <a:pt x="243" y="105"/>
                    <a:pt x="390" y="141"/>
                  </a:cubicBezTo>
                  <a:cubicBezTo>
                    <a:pt x="426" y="150"/>
                    <a:pt x="449" y="147"/>
                    <a:pt x="469" y="115"/>
                  </a:cubicBezTo>
                  <a:cubicBezTo>
                    <a:pt x="506" y="57"/>
                    <a:pt x="560" y="38"/>
                    <a:pt x="629" y="43"/>
                  </a:cubicBezTo>
                  <a:cubicBezTo>
                    <a:pt x="652" y="44"/>
                    <a:pt x="677" y="18"/>
                    <a:pt x="709" y="0"/>
                  </a:cubicBezTo>
                  <a:cubicBezTo>
                    <a:pt x="785" y="61"/>
                    <a:pt x="870" y="129"/>
                    <a:pt x="954" y="197"/>
                  </a:cubicBezTo>
                  <a:cubicBezTo>
                    <a:pt x="1037" y="265"/>
                    <a:pt x="1120" y="332"/>
                    <a:pt x="1203" y="4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3" name="Freeform 7"/>
            <p:cNvSpPr/>
            <p:nvPr/>
          </p:nvSpPr>
          <p:spPr bwMode="auto">
            <a:xfrm>
              <a:off x="3965" y="2136"/>
              <a:ext cx="1371" cy="1646"/>
            </a:xfrm>
            <a:custGeom>
              <a:avLst/>
              <a:gdLst>
                <a:gd name="T0" fmla="*/ 423 w 513"/>
                <a:gd name="T1" fmla="*/ 0 h 616"/>
                <a:gd name="T2" fmla="*/ 513 w 513"/>
                <a:gd name="T3" fmla="*/ 29 h 616"/>
                <a:gd name="T4" fmla="*/ 263 w 513"/>
                <a:gd name="T5" fmla="*/ 534 h 616"/>
                <a:gd name="T6" fmla="*/ 349 w 513"/>
                <a:gd name="T7" fmla="*/ 540 h 616"/>
                <a:gd name="T8" fmla="*/ 353 w 513"/>
                <a:gd name="T9" fmla="*/ 616 h 616"/>
                <a:gd name="T10" fmla="*/ 0 w 513"/>
                <a:gd name="T11" fmla="*/ 616 h 616"/>
                <a:gd name="T12" fmla="*/ 0 w 513"/>
                <a:gd name="T13" fmla="*/ 538 h 616"/>
                <a:gd name="T14" fmla="*/ 99 w 513"/>
                <a:gd name="T15" fmla="*/ 539 h 616"/>
                <a:gd name="T16" fmla="*/ 179 w 513"/>
                <a:gd name="T17" fmla="*/ 490 h 616"/>
                <a:gd name="T18" fmla="*/ 408 w 513"/>
                <a:gd name="T19" fmla="*/ 25 h 616"/>
                <a:gd name="T20" fmla="*/ 423 w 513"/>
                <a:gd name="T21"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616">
                  <a:moveTo>
                    <a:pt x="423" y="0"/>
                  </a:moveTo>
                  <a:cubicBezTo>
                    <a:pt x="453" y="9"/>
                    <a:pt x="481" y="18"/>
                    <a:pt x="513" y="29"/>
                  </a:cubicBezTo>
                  <a:cubicBezTo>
                    <a:pt x="430" y="196"/>
                    <a:pt x="348" y="362"/>
                    <a:pt x="263" y="534"/>
                  </a:cubicBezTo>
                  <a:cubicBezTo>
                    <a:pt x="295" y="536"/>
                    <a:pt x="319" y="538"/>
                    <a:pt x="349" y="540"/>
                  </a:cubicBezTo>
                  <a:cubicBezTo>
                    <a:pt x="350" y="565"/>
                    <a:pt x="351" y="588"/>
                    <a:pt x="353" y="616"/>
                  </a:cubicBezTo>
                  <a:cubicBezTo>
                    <a:pt x="232" y="616"/>
                    <a:pt x="118" y="616"/>
                    <a:pt x="0" y="616"/>
                  </a:cubicBezTo>
                  <a:cubicBezTo>
                    <a:pt x="0" y="592"/>
                    <a:pt x="0" y="569"/>
                    <a:pt x="0" y="538"/>
                  </a:cubicBezTo>
                  <a:cubicBezTo>
                    <a:pt x="33" y="538"/>
                    <a:pt x="66" y="535"/>
                    <a:pt x="99" y="539"/>
                  </a:cubicBezTo>
                  <a:cubicBezTo>
                    <a:pt x="139" y="543"/>
                    <a:pt x="161" y="527"/>
                    <a:pt x="179" y="490"/>
                  </a:cubicBezTo>
                  <a:cubicBezTo>
                    <a:pt x="253" y="334"/>
                    <a:pt x="331" y="180"/>
                    <a:pt x="408" y="25"/>
                  </a:cubicBezTo>
                  <a:cubicBezTo>
                    <a:pt x="412" y="16"/>
                    <a:pt x="418" y="8"/>
                    <a:pt x="4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6" name="Freeform 8"/>
            <p:cNvSpPr>
              <a:spLocks noEditPoints="1"/>
            </p:cNvSpPr>
            <p:nvPr/>
          </p:nvSpPr>
          <p:spPr bwMode="auto">
            <a:xfrm>
              <a:off x="4962" y="1326"/>
              <a:ext cx="796" cy="791"/>
            </a:xfrm>
            <a:custGeom>
              <a:avLst/>
              <a:gdLst>
                <a:gd name="T0" fmla="*/ 144 w 298"/>
                <a:gd name="T1" fmla="*/ 296 h 296"/>
                <a:gd name="T2" fmla="*/ 0 w 298"/>
                <a:gd name="T3" fmla="*/ 146 h 296"/>
                <a:gd name="T4" fmla="*/ 148 w 298"/>
                <a:gd name="T5" fmla="*/ 0 h 296"/>
                <a:gd name="T6" fmla="*/ 298 w 298"/>
                <a:gd name="T7" fmla="*/ 144 h 296"/>
                <a:gd name="T8" fmla="*/ 144 w 298"/>
                <a:gd name="T9" fmla="*/ 296 h 296"/>
                <a:gd name="T10" fmla="*/ 225 w 298"/>
                <a:gd name="T11" fmla="*/ 146 h 296"/>
                <a:gd name="T12" fmla="*/ 147 w 298"/>
                <a:gd name="T13" fmla="*/ 70 h 296"/>
                <a:gd name="T14" fmla="*/ 72 w 298"/>
                <a:gd name="T15" fmla="*/ 148 h 296"/>
                <a:gd name="T16" fmla="*/ 150 w 298"/>
                <a:gd name="T17" fmla="*/ 224 h 296"/>
                <a:gd name="T18" fmla="*/ 225 w 298"/>
                <a:gd name="T19" fmla="*/ 14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296">
                  <a:moveTo>
                    <a:pt x="144" y="296"/>
                  </a:moveTo>
                  <a:cubicBezTo>
                    <a:pt x="63" y="295"/>
                    <a:pt x="0" y="229"/>
                    <a:pt x="0" y="146"/>
                  </a:cubicBezTo>
                  <a:cubicBezTo>
                    <a:pt x="0" y="64"/>
                    <a:pt x="65" y="0"/>
                    <a:pt x="148" y="0"/>
                  </a:cubicBezTo>
                  <a:cubicBezTo>
                    <a:pt x="230" y="0"/>
                    <a:pt x="297" y="65"/>
                    <a:pt x="298" y="144"/>
                  </a:cubicBezTo>
                  <a:cubicBezTo>
                    <a:pt x="298" y="232"/>
                    <a:pt x="232" y="296"/>
                    <a:pt x="144" y="296"/>
                  </a:cubicBezTo>
                  <a:close/>
                  <a:moveTo>
                    <a:pt x="225" y="146"/>
                  </a:moveTo>
                  <a:cubicBezTo>
                    <a:pt x="225" y="104"/>
                    <a:pt x="189" y="70"/>
                    <a:pt x="147" y="70"/>
                  </a:cubicBezTo>
                  <a:cubicBezTo>
                    <a:pt x="105" y="71"/>
                    <a:pt x="71" y="106"/>
                    <a:pt x="72" y="148"/>
                  </a:cubicBezTo>
                  <a:cubicBezTo>
                    <a:pt x="72" y="190"/>
                    <a:pt x="107" y="225"/>
                    <a:pt x="150" y="224"/>
                  </a:cubicBezTo>
                  <a:cubicBezTo>
                    <a:pt x="192" y="223"/>
                    <a:pt x="226" y="188"/>
                    <a:pt x="225"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9" name="Freeform 9"/>
            <p:cNvSpPr/>
            <p:nvPr/>
          </p:nvSpPr>
          <p:spPr bwMode="auto">
            <a:xfrm>
              <a:off x="2098" y="1345"/>
              <a:ext cx="997" cy="930"/>
            </a:xfrm>
            <a:custGeom>
              <a:avLst/>
              <a:gdLst>
                <a:gd name="T0" fmla="*/ 373 w 373"/>
                <a:gd name="T1" fmla="*/ 253 h 348"/>
                <a:gd name="T2" fmla="*/ 90 w 373"/>
                <a:gd name="T3" fmla="*/ 273 h 348"/>
                <a:gd name="T4" fmla="*/ 71 w 373"/>
                <a:gd name="T5" fmla="*/ 0 h 348"/>
                <a:gd name="T6" fmla="*/ 108 w 373"/>
                <a:gd name="T7" fmla="*/ 31 h 348"/>
                <a:gd name="T8" fmla="*/ 97 w 373"/>
                <a:gd name="T9" fmla="*/ 154 h 348"/>
                <a:gd name="T10" fmla="*/ 289 w 373"/>
                <a:gd name="T11" fmla="*/ 238 h 348"/>
                <a:gd name="T12" fmla="*/ 373 w 373"/>
                <a:gd name="T13" fmla="*/ 253 h 348"/>
              </a:gdLst>
              <a:ahLst/>
              <a:cxnLst>
                <a:cxn ang="0">
                  <a:pos x="T0" y="T1"/>
                </a:cxn>
                <a:cxn ang="0">
                  <a:pos x="T2" y="T3"/>
                </a:cxn>
                <a:cxn ang="0">
                  <a:pos x="T4" y="T5"/>
                </a:cxn>
                <a:cxn ang="0">
                  <a:pos x="T6" y="T7"/>
                </a:cxn>
                <a:cxn ang="0">
                  <a:pos x="T8" y="T9"/>
                </a:cxn>
                <a:cxn ang="0">
                  <a:pos x="T10" y="T11"/>
                </a:cxn>
                <a:cxn ang="0">
                  <a:pos x="T12" y="T13"/>
                </a:cxn>
              </a:cxnLst>
              <a:rect l="0" t="0" r="r" b="b"/>
              <a:pathLst>
                <a:path w="373" h="348">
                  <a:moveTo>
                    <a:pt x="373" y="253"/>
                  </a:moveTo>
                  <a:cubicBezTo>
                    <a:pt x="293" y="341"/>
                    <a:pt x="175" y="348"/>
                    <a:pt x="90" y="273"/>
                  </a:cubicBezTo>
                  <a:cubicBezTo>
                    <a:pt x="9" y="202"/>
                    <a:pt x="0" y="84"/>
                    <a:pt x="71" y="0"/>
                  </a:cubicBezTo>
                  <a:cubicBezTo>
                    <a:pt x="86" y="13"/>
                    <a:pt x="101" y="25"/>
                    <a:pt x="108" y="31"/>
                  </a:cubicBezTo>
                  <a:cubicBezTo>
                    <a:pt x="103" y="77"/>
                    <a:pt x="90" y="118"/>
                    <a:pt x="97" y="154"/>
                  </a:cubicBezTo>
                  <a:cubicBezTo>
                    <a:pt x="113" y="242"/>
                    <a:pt x="212" y="282"/>
                    <a:pt x="289" y="238"/>
                  </a:cubicBezTo>
                  <a:cubicBezTo>
                    <a:pt x="333" y="214"/>
                    <a:pt x="333" y="214"/>
                    <a:pt x="373"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20" name="矩形 83"/>
          <p:cNvSpPr>
            <a:spLocks noChangeArrowheads="1"/>
          </p:cNvSpPr>
          <p:nvPr/>
        </p:nvSpPr>
        <p:spPr bwMode="auto">
          <a:xfrm>
            <a:off x="2175735" y="2785814"/>
            <a:ext cx="9035143" cy="706685"/>
          </a:xfrm>
          <a:prstGeom prst="roundRect">
            <a:avLst>
              <a:gd name="adj" fmla="val 5783"/>
            </a:avLst>
          </a:prstGeom>
          <a:solidFill>
            <a:srgbClr val="F2F2F2">
              <a:alpha val="60000"/>
            </a:srgbClr>
          </a:solidFill>
          <a:ln w="9525">
            <a:solidFill>
              <a:srgbClr val="B8B8B8"/>
            </a:solidFill>
            <a:miter lim="800000"/>
          </a:ln>
        </p:spPr>
        <p:txBody>
          <a:bodyPr/>
          <a:lstStyle>
            <a:lvl1pPr>
              <a:spcBef>
                <a:spcPct val="20000"/>
              </a:spcBef>
              <a:buChar char="•"/>
              <a:defRPr sz="2000">
                <a:solidFill>
                  <a:srgbClr val="4D4D4D"/>
                </a:solidFill>
                <a:latin typeface="Arial" panose="020B0604020202020204" pitchFamily="34" charset="0"/>
                <a:ea typeface="微软雅黑" panose="020B0503020204020204" pitchFamily="34" charset="-122"/>
                <a:cs typeface="微软雅黑" panose="020B0503020204020204" pitchFamily="34" charset="-122"/>
              </a:defRPr>
            </a:lvl1pPr>
            <a:lvl2pPr marL="742950" indent="-285750">
              <a:spcBef>
                <a:spcPct val="20000"/>
              </a:spcBef>
              <a:buChar char="–"/>
              <a:defRPr sz="2000">
                <a:solidFill>
                  <a:srgbClr val="4D4D4D"/>
                </a:solidFill>
                <a:latin typeface="Arial" panose="020B0604020202020204" pitchFamily="34" charset="0"/>
                <a:ea typeface="仿宋_GB2312" panose="02010609030101010101" pitchFamily="49" charset="-122"/>
                <a:cs typeface="仿宋_GB2312" panose="02010609030101010101"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cs typeface="仿宋_GB2312" panose="02010609030101010101" pitchFamily="49"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cs typeface="仿宋_GB2312" panose="0201060903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p:cNvSpPr>
            <a:spLocks noChangeArrowheads="1"/>
          </p:cNvSpPr>
          <p:nvPr/>
        </p:nvSpPr>
        <p:spPr bwMode="auto">
          <a:xfrm>
            <a:off x="2205196" y="2887094"/>
            <a:ext cx="9081884" cy="399397"/>
          </a:xfrm>
          <a:prstGeom prst="rect">
            <a:avLst/>
          </a:prstGeom>
          <a:noFill/>
          <a:ln w="9525">
            <a:noFill/>
            <a:miter lim="800000"/>
          </a:ln>
        </p:spPr>
        <p:txBody>
          <a:bodyPr wrap="square" lIns="91431" tIns="45716" rIns="91431" bIns="45716">
            <a:spAutoFit/>
          </a:bodyPr>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7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中国特色社会主义伟大旗帜是当代中国发展进步的旗帜，是全党全国各族人民团结奋斗的旗帜</a:t>
            </a:r>
            <a:endParaRPr kumimoji="0" lang="zh-CN" altLang="en-US" sz="17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22" name="矩形 21"/>
          <p:cNvSpPr/>
          <p:nvPr/>
        </p:nvSpPr>
        <p:spPr>
          <a:xfrm>
            <a:off x="2150836" y="3571794"/>
            <a:ext cx="5230352" cy="2759710"/>
          </a:xfrm>
          <a:prstGeom prst="rect">
            <a:avLst/>
          </a:prstGeom>
        </p:spPr>
        <p:txBody>
          <a:bodyPr wrap="square" lIns="105571" tIns="52784" rIns="105571" bIns="52784">
            <a:spAutoFit/>
          </a:bodyPr>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600" b="0" i="0" u="sng"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建设中国特色社会主义，不是一帆风顺的，在征途上也出现过坎坷起伏，但这条道路是完全正确的，成效和功绩不容否定，停顿和倒退没有出路</a:t>
            </a:r>
            <a:r>
              <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进一步发展中国特色社会主义，在前进道路上还会遇到新的严峻挑战、新的复杂因素，但坚持中国特色社会主义不可逆转，逆转违背规律，逆转就要失败，只要我们不动摇，不懈怠、不折腾，坚定不移地推进改革开放，坚定不移地走中国特色社会主义道路，就一定能够胜利实现我们党所确定宏伟蓝图和奋斗目标。</a:t>
            </a:r>
            <a:endParaRPr kumimoji="0" lang="zh-CN" altLang="en-US" sz="16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0704" y="3711006"/>
            <a:ext cx="3660174" cy="2378854"/>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fltVal val="0"/>
                                              </p:val>
                                            </p:tav>
                                            <p:tav tm="100000">
                                              <p:val>
                                                <p:strVal val="#ppt_w"/>
                                              </p:val>
                                            </p:tav>
                                          </p:tavLst>
                                        </p:anim>
                                        <p:anim calcmode="lin" valueType="num">
                                          <p:cBhvr>
                                            <p:cTn id="21" dur="250" fill="hold"/>
                                            <p:tgtEl>
                                              <p:spTgt spid="6"/>
                                            </p:tgtEl>
                                            <p:attrNameLst>
                                              <p:attrName>ppt_h</p:attrName>
                                            </p:attrNameLst>
                                          </p:cBhvr>
                                          <p:tavLst>
                                            <p:tav tm="0">
                                              <p:val>
                                                <p:fltVal val="0"/>
                                              </p:val>
                                            </p:tav>
                                            <p:tav tm="100000">
                                              <p:val>
                                                <p:strVal val="#ppt_h"/>
                                              </p:val>
                                            </p:tav>
                                          </p:tavLst>
                                        </p:anim>
                                        <p:animEffect transition="in" filter="fade">
                                          <p:cBhvr>
                                            <p:cTn id="22" dur="250"/>
                                            <p:tgtEl>
                                              <p:spTgt spid="6"/>
                                            </p:tgtEl>
                                          </p:cBhvr>
                                        </p:animEffect>
                                      </p:childTnLst>
                                    </p:cTn>
                                  </p:par>
                                  <p:par>
                                    <p:cTn id="23" presetID="6" presetClass="emph" presetSubtype="0" decel="100000" fill="hold" nodeType="withEffect">
                                      <p:stCondLst>
                                        <p:cond delay="200"/>
                                      </p:stCondLst>
                                      <p:childTnLst>
                                        <p:animScale>
                                          <p:cBhvr>
                                            <p:cTn id="24" dur="250" fill="hold"/>
                                            <p:tgtEl>
                                              <p:spTgt spid="6"/>
                                            </p:tgtEl>
                                          </p:cBhvr>
                                          <p:by x="120000" y="120000"/>
                                        </p:animScale>
                                      </p:childTnLst>
                                    </p:cTn>
                                  </p:par>
                                  <p:par>
                                    <p:cTn id="25" presetID="6" presetClass="emph" presetSubtype="0" decel="100000" fill="hold" nodeType="withEffect">
                                      <p:stCondLst>
                                        <p:cond delay="400"/>
                                      </p:stCondLst>
                                      <p:childTnLst>
                                        <p:animScale>
                                          <p:cBhvr>
                                            <p:cTn id="26" dur="250" fill="hold"/>
                                            <p:tgtEl>
                                              <p:spTgt spid="6"/>
                                            </p:tgtEl>
                                          </p:cBhvr>
                                          <p:by x="83000" y="83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par>
                              <p:cTn id="33" fill="hold">
                                <p:stCondLst>
                                  <p:cond delay="2000"/>
                                </p:stCondLst>
                                <p:childTnLst>
                                  <p:par>
                                    <p:cTn id="34" presetID="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0-#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par>
                              <p:cTn id="42" fill="hold">
                                <p:stCondLst>
                                  <p:cond delay="3000"/>
                                </p:stCondLst>
                                <p:childTnLst>
                                  <p:par>
                                    <p:cTn id="43" presetID="14" presetClass="entr" presetSubtype="1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750"/>
                                            <p:tgtEl>
                                              <p:spTgt spid="21"/>
                                            </p:tgtEl>
                                          </p:cBhvr>
                                        </p:animEffect>
                                      </p:childTnLst>
                                    </p:cTn>
                                  </p:par>
                                </p:childTnLst>
                              </p:cTn>
                            </p:par>
                            <p:par>
                              <p:cTn id="46" fill="hold">
                                <p:stCondLst>
                                  <p:cond delay="4000"/>
                                </p:stCondLst>
                                <p:childTnLst>
                                  <p:par>
                                    <p:cTn id="47" presetID="22" presetClass="entr" presetSubtype="1"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cTn>
                                  </p:par>
                                </p:childTnLst>
                              </p:cTn>
                            </p:par>
                            <p:par>
                              <p:cTn id="50" fill="hold">
                                <p:stCondLst>
                                  <p:cond delay="4500"/>
                                </p:stCondLst>
                                <p:childTnLst>
                                  <p:par>
                                    <p:cTn id="51" presetID="2" presetClass="entr" presetSubtype="6"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1+#ppt_w/2"/>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fltVal val="0"/>
                                              </p:val>
                                            </p:tav>
                                            <p:tav tm="100000">
                                              <p:val>
                                                <p:strVal val="#ppt_w"/>
                                              </p:val>
                                            </p:tav>
                                          </p:tavLst>
                                        </p:anim>
                                        <p:anim calcmode="lin" valueType="num">
                                          <p:cBhvr>
                                            <p:cTn id="21" dur="250" fill="hold"/>
                                            <p:tgtEl>
                                              <p:spTgt spid="6"/>
                                            </p:tgtEl>
                                            <p:attrNameLst>
                                              <p:attrName>ppt_h</p:attrName>
                                            </p:attrNameLst>
                                          </p:cBhvr>
                                          <p:tavLst>
                                            <p:tav tm="0">
                                              <p:val>
                                                <p:fltVal val="0"/>
                                              </p:val>
                                            </p:tav>
                                            <p:tav tm="100000">
                                              <p:val>
                                                <p:strVal val="#ppt_h"/>
                                              </p:val>
                                            </p:tav>
                                          </p:tavLst>
                                        </p:anim>
                                        <p:animEffect transition="in" filter="fade">
                                          <p:cBhvr>
                                            <p:cTn id="22" dur="250"/>
                                            <p:tgtEl>
                                              <p:spTgt spid="6"/>
                                            </p:tgtEl>
                                          </p:cBhvr>
                                        </p:animEffect>
                                      </p:childTnLst>
                                    </p:cTn>
                                  </p:par>
                                  <p:par>
                                    <p:cTn id="23" presetID="6" presetClass="emph" presetSubtype="0" decel="100000" fill="hold" nodeType="withEffect">
                                      <p:stCondLst>
                                        <p:cond delay="200"/>
                                      </p:stCondLst>
                                      <p:childTnLst>
                                        <p:animScale>
                                          <p:cBhvr>
                                            <p:cTn id="24" dur="250" fill="hold"/>
                                            <p:tgtEl>
                                              <p:spTgt spid="6"/>
                                            </p:tgtEl>
                                          </p:cBhvr>
                                          <p:by x="120000" y="120000"/>
                                        </p:animScale>
                                      </p:childTnLst>
                                    </p:cTn>
                                  </p:par>
                                  <p:par>
                                    <p:cTn id="25" presetID="6" presetClass="emph" presetSubtype="0" decel="100000" fill="hold" nodeType="withEffect">
                                      <p:stCondLst>
                                        <p:cond delay="400"/>
                                      </p:stCondLst>
                                      <p:childTnLst>
                                        <p:animScale>
                                          <p:cBhvr>
                                            <p:cTn id="26" dur="250" fill="hold"/>
                                            <p:tgtEl>
                                              <p:spTgt spid="6"/>
                                            </p:tgtEl>
                                          </p:cBhvr>
                                          <p:by x="83000" y="83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par>
                              <p:cTn id="33" fill="hold">
                                <p:stCondLst>
                                  <p:cond delay="2000"/>
                                </p:stCondLst>
                                <p:childTnLst>
                                  <p:par>
                                    <p:cTn id="34" presetID="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0-#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par>
                              <p:cTn id="42" fill="hold">
                                <p:stCondLst>
                                  <p:cond delay="3000"/>
                                </p:stCondLst>
                                <p:childTnLst>
                                  <p:par>
                                    <p:cTn id="43" presetID="14" presetClass="entr" presetSubtype="1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750"/>
                                            <p:tgtEl>
                                              <p:spTgt spid="21"/>
                                            </p:tgtEl>
                                          </p:cBhvr>
                                        </p:animEffect>
                                      </p:childTnLst>
                                    </p:cTn>
                                  </p:par>
                                </p:childTnLst>
                              </p:cTn>
                            </p:par>
                            <p:par>
                              <p:cTn id="46" fill="hold">
                                <p:stCondLst>
                                  <p:cond delay="4000"/>
                                </p:stCondLst>
                                <p:childTnLst>
                                  <p:par>
                                    <p:cTn id="47" presetID="22" presetClass="entr" presetSubtype="1"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cTn>
                                  </p:par>
                                </p:childTnLst>
                              </p:cTn>
                            </p:par>
                            <p:par>
                              <p:cTn id="50" fill="hold">
                                <p:stCondLst>
                                  <p:cond delay="4500"/>
                                </p:stCondLst>
                                <p:childTnLst>
                                  <p:par>
                                    <p:cTn id="51" presetID="2" presetClass="entr" presetSubtype="6"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1+#ppt_w/2"/>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P spid="22" grpId="0"/>
        </p:bld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 y="48260"/>
            <a:ext cx="836295" cy="793750"/>
          </a:xfrm>
          <a:prstGeom prst="rect">
            <a:avLst/>
          </a:prstGeom>
        </p:spPr>
      </p:pic>
      <p:cxnSp>
        <p:nvCxnSpPr>
          <p:cNvPr id="17" name="直接连接符 16"/>
          <p:cNvCxnSpPr/>
          <p:nvPr/>
        </p:nvCxnSpPr>
        <p:spPr>
          <a:xfrm>
            <a:off x="438150" y="906780"/>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50290" y="538480"/>
            <a:ext cx="429641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党的百年光辉历程给我们的深刻启示</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15" name="TextBox 14"/>
          <p:cNvSpPr txBox="1"/>
          <p:nvPr/>
        </p:nvSpPr>
        <p:spPr>
          <a:xfrm>
            <a:off x="1593272" y="1689029"/>
            <a:ext cx="10071349" cy="423641"/>
          </a:xfrm>
          <a:prstGeom prst="rect">
            <a:avLst/>
          </a:prstGeom>
          <a:noFill/>
        </p:spPr>
        <p:txBody>
          <a:bodyPr wrap="square" lIns="95992" tIns="0" rIns="95992" bIns="239977" rtlCol="0">
            <a:noAutofit/>
          </a:bodyPr>
          <a:p>
            <a:pPr algn="just" fontAlgn="base">
              <a:lnSpc>
                <a:spcPts val="2135"/>
              </a:lnSpc>
              <a:spcBef>
                <a:spcPct val="0"/>
              </a:spcBef>
              <a:spcAft>
                <a:spcPct val="0"/>
              </a:spcAft>
            </a:pPr>
            <a:r>
              <a:rPr lang="zh-CN" altLang="en-US" sz="2100" b="1" dirty="0">
                <a:solidFill>
                  <a:prstClr val="white"/>
                </a:solidFill>
                <a:latin typeface="微软雅黑" panose="020B0503020204020204" pitchFamily="34" charset="-122"/>
                <a:ea typeface="微软雅黑" panose="020B0503020204020204" pitchFamily="34" charset="-122"/>
              </a:rPr>
              <a:t>中国共产党第十九届中央委员会第三次全体会议（简称十九届三中全会）胜利召开</a:t>
            </a:r>
            <a:endParaRPr lang="zh-CN" altLang="en-US" sz="2100" b="1" dirty="0">
              <a:solidFill>
                <a:prstClr val="white"/>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871980" y="1634205"/>
            <a:ext cx="5000920" cy="535257"/>
            <a:chOff x="414780" y="1771903"/>
            <a:chExt cx="5000920" cy="535257"/>
          </a:xfrm>
        </p:grpSpPr>
        <p:sp>
          <p:nvSpPr>
            <p:cNvPr id="3" name="PA-102272"/>
            <p:cNvSpPr/>
            <p:nvPr>
              <p:custDataLst>
                <p:tags r:id="rId5"/>
              </p:custDataLst>
            </p:nvPr>
          </p:nvSpPr>
          <p:spPr bwMode="auto">
            <a:xfrm>
              <a:off x="414780" y="1771903"/>
              <a:ext cx="5000920" cy="524371"/>
            </a:xfrm>
            <a:prstGeom prst="roundRect">
              <a:avLst>
                <a:gd name="adj" fmla="val 50000"/>
              </a:avLst>
            </a:prstGeom>
            <a:gradFill>
              <a:gsLst>
                <a:gs pos="48000">
                  <a:srgbClr val="FDFDFD"/>
                </a:gs>
                <a:gs pos="100000">
                  <a:srgbClr val="F6F6F6"/>
                </a:gs>
                <a:gs pos="0">
                  <a:srgbClr val="FFFFFF"/>
                </a:gs>
              </a:gsLst>
              <a:lin ang="5400000" scaled="0"/>
            </a:gradFill>
            <a:ln w="12700" cap="flat" cmpd="sng" algn="ctr">
              <a:solidFill>
                <a:srgbClr val="969696">
                  <a:lumMod val="40000"/>
                  <a:lumOff val="60000"/>
                </a:srgbClr>
              </a:solidFill>
              <a:prstDash val="solid"/>
              <a:round/>
              <a:headEnd type="none" w="med" len="med"/>
              <a:tailEnd type="none" w="med" len="med"/>
            </a:ln>
            <a:effectLst/>
          </p:spPr>
          <p:txBody>
            <a:bodyPr rot="0" spcFirstLastPara="0" vertOverflow="overflow" horzOverflow="overflow" vert="horz" wrap="square" lIns="720000" tIns="0" rIns="0" bIns="0" numCol="1" spcCol="0" rtlCol="0" fromWordArt="0" anchor="ctr" anchorCtr="0" forceAA="0" compatLnSpc="1">
              <a:noAutofit/>
            </a:bodyPr>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  </a:t>
              </a:r>
              <a:endParaRPr kumimoji="0" lang="zh-CN" altLang="en-US" sz="24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sp>
          <p:nvSpPr>
            <p:cNvPr id="5" name="矩形 4"/>
            <p:cNvSpPr/>
            <p:nvPr/>
          </p:nvSpPr>
          <p:spPr>
            <a:xfrm>
              <a:off x="722401" y="1783940"/>
              <a:ext cx="567784" cy="52322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rPr>
                <a:t>0</a:t>
              </a:r>
              <a:r>
                <a:rPr kumimoji="0" lang="en-US" altLang="zh-CN"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rPr>
                <a:t>3</a:t>
              </a:r>
              <a:endParaRPr kumimoji="0" lang="zh-CN" altLang="en-US" sz="2800" b="0" i="0" u="none" strike="noStrike" kern="1200" cap="none" spc="0" normalizeH="0" baseline="0" noProof="0" dirty="0">
                <a:ln>
                  <a:noFill/>
                </a:ln>
                <a:solidFill>
                  <a:srgbClr val="C00000"/>
                </a:solidFill>
                <a:effectLst/>
                <a:uLnTx/>
                <a:uFillTx/>
                <a:latin typeface="Impact" panose="020B0806030902050204" pitchFamily="34" charset="0"/>
                <a:ea typeface="阿里巴巴普惠体 Light" panose="00020600040101010101" charset="-122"/>
                <a:cs typeface="+mn-cs"/>
              </a:endParaRPr>
            </a:p>
          </p:txBody>
        </p:sp>
      </p:grpSp>
      <p:grpSp>
        <p:nvGrpSpPr>
          <p:cNvPr id="6" name="组合 5"/>
          <p:cNvGrpSpPr/>
          <p:nvPr/>
        </p:nvGrpSpPr>
        <p:grpSpPr>
          <a:xfrm>
            <a:off x="1875860" y="1225473"/>
            <a:ext cx="1341836" cy="1341834"/>
            <a:chOff x="4007475" y="1461142"/>
            <a:chExt cx="1341836" cy="1341834"/>
          </a:xfrm>
        </p:grpSpPr>
        <p:sp>
          <p:nvSpPr>
            <p:cNvPr id="7" name="PA-102274"/>
            <p:cNvSpPr/>
            <p:nvPr>
              <p:custDataLst>
                <p:tags r:id="rId6"/>
              </p:custDataLst>
            </p:nvPr>
          </p:nvSpPr>
          <p:spPr bwMode="auto">
            <a:xfrm>
              <a:off x="4007475" y="1461142"/>
              <a:ext cx="1341836" cy="1341834"/>
            </a:xfrm>
            <a:prstGeom prst="ellipse">
              <a:avLst/>
            </a:prstGeom>
            <a:gradFill>
              <a:gsLst>
                <a:gs pos="58000">
                  <a:srgbClr val="DA0000"/>
                </a:gs>
                <a:gs pos="100000">
                  <a:srgbClr val="C80000"/>
                </a:gs>
                <a:gs pos="0">
                  <a:srgbClr val="F20000"/>
                </a:gs>
              </a:gsLst>
              <a:lin ang="5400000" scaled="0"/>
            </a:gradFill>
            <a:ln w="12700" cap="flat">
              <a:solidFill>
                <a:srgbClr val="FFFFFF"/>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sp>
          <p:nvSpPr>
            <p:cNvPr id="8" name="矩形 7"/>
            <p:cNvSpPr/>
            <p:nvPr/>
          </p:nvSpPr>
          <p:spPr>
            <a:xfrm>
              <a:off x="4190452" y="1828043"/>
              <a:ext cx="954107" cy="553998"/>
            </a:xfrm>
            <a:prstGeom prst="rect">
              <a:avLst/>
            </a:prstGeom>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坚持</a:t>
              </a:r>
              <a:endParaRPr kumimoji="0" lang="zh-CN" altLang="en-US" sz="3000" b="1" i="0" u="none" strike="noStrike" kern="0" cap="none" spc="0" normalizeH="0" baseline="0" noProof="0" dirty="0">
                <a:ln>
                  <a:noFill/>
                </a:ln>
                <a:gradFill>
                  <a:gsLst>
                    <a:gs pos="0">
                      <a:prstClr val="white"/>
                    </a:gs>
                    <a:gs pos="100000">
                      <a:srgbClr val="FFFF00"/>
                    </a:gs>
                  </a:gsLst>
                  <a:lin ang="5400000" scaled="1"/>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endParaRPr>
            </a:p>
          </p:txBody>
        </p:sp>
      </p:grpSp>
      <p:sp>
        <p:nvSpPr>
          <p:cNvPr id="9" name="矩形 8"/>
          <p:cNvSpPr/>
          <p:nvPr/>
        </p:nvSpPr>
        <p:spPr>
          <a:xfrm>
            <a:off x="3217696" y="1668017"/>
            <a:ext cx="2441694" cy="430887"/>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0" cap="none" spc="0" normalizeH="0" baseline="0" noProof="0" dirty="0">
                <a:ln>
                  <a:noFill/>
                </a:ln>
                <a:solidFill>
                  <a:srgbClr val="3D3D3D"/>
                </a:solidFill>
                <a:effectLst/>
                <a:uLnTx/>
                <a:uFillTx/>
                <a:latin typeface="微软雅黑" panose="020B0503020204020204" pitchFamily="34" charset="-122"/>
                <a:ea typeface="微软雅黑" panose="020B0503020204020204" pitchFamily="34" charset="-122"/>
                <a:cs typeface="阿里巴巴普惠体 Light" panose="00020600040101010101" charset="-122"/>
                <a:sym typeface="字魂58号-创中黑-Regular" panose="00000500000000000000" pitchFamily="2" charset="-122"/>
              </a:rPr>
              <a:t>唱响时代的主旋律</a:t>
            </a:r>
            <a:endParaRPr kumimoji="0" lang="zh-CN" altLang="en-US" sz="2200" b="0" i="0" u="none" strike="noStrike" kern="1200" cap="none" spc="0" normalizeH="0" baseline="0" noProof="0" dirty="0">
              <a:ln>
                <a:noFill/>
              </a:ln>
              <a:solidFill>
                <a:prstClr val="black"/>
              </a:solidFill>
              <a:effectLst/>
              <a:uLnTx/>
              <a:uFillTx/>
              <a:latin typeface="阿里巴巴普惠体 Light" panose="00020600040101010101" charset="-122"/>
              <a:ea typeface="阿里巴巴普惠体 Light" panose="00020600040101010101" charset="-122"/>
              <a:cs typeface="+mn-cs"/>
            </a:endParaRPr>
          </a:p>
        </p:txBody>
      </p:sp>
      <p:grpSp>
        <p:nvGrpSpPr>
          <p:cNvPr id="10" name="Group 4"/>
          <p:cNvGrpSpPr>
            <a:grpSpLocks noChangeAspect="1"/>
          </p:cNvGrpSpPr>
          <p:nvPr/>
        </p:nvGrpSpPr>
        <p:grpSpPr bwMode="auto">
          <a:xfrm>
            <a:off x="871980" y="2687250"/>
            <a:ext cx="1062509" cy="992370"/>
            <a:chOff x="3500" y="1216"/>
            <a:chExt cx="1939" cy="1811"/>
          </a:xfrm>
        </p:grpSpPr>
        <p:sp>
          <p:nvSpPr>
            <p:cNvPr id="11" name="AutoShape 3"/>
            <p:cNvSpPr>
              <a:spLocks noChangeAspect="1" noChangeArrowheads="1" noTextEdit="1"/>
            </p:cNvSpPr>
            <p:nvPr/>
          </p:nvSpPr>
          <p:spPr bwMode="auto">
            <a:xfrm>
              <a:off x="3500" y="1216"/>
              <a:ext cx="1939" cy="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12" name="Oval 5"/>
            <p:cNvSpPr>
              <a:spLocks noChangeArrowheads="1"/>
            </p:cNvSpPr>
            <p:nvPr/>
          </p:nvSpPr>
          <p:spPr bwMode="auto">
            <a:xfrm>
              <a:off x="3628" y="1216"/>
              <a:ext cx="427" cy="430"/>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13" name="Freeform 6"/>
            <p:cNvSpPr/>
            <p:nvPr/>
          </p:nvSpPr>
          <p:spPr bwMode="auto">
            <a:xfrm>
              <a:off x="3495" y="1687"/>
              <a:ext cx="1055" cy="1336"/>
            </a:xfrm>
            <a:custGeom>
              <a:avLst/>
              <a:gdLst>
                <a:gd name="T0" fmla="*/ 206 w 230"/>
                <a:gd name="T1" fmla="*/ 0 h 292"/>
                <a:gd name="T2" fmla="*/ 123 w 230"/>
                <a:gd name="T3" fmla="*/ 0 h 292"/>
                <a:gd name="T4" fmla="*/ 99 w 230"/>
                <a:gd name="T5" fmla="*/ 0 h 292"/>
                <a:gd name="T6" fmla="*/ 76 w 230"/>
                <a:gd name="T7" fmla="*/ 25 h 292"/>
                <a:gd name="T8" fmla="*/ 53 w 230"/>
                <a:gd name="T9" fmla="*/ 0 h 292"/>
                <a:gd name="T10" fmla="*/ 29 w 230"/>
                <a:gd name="T11" fmla="*/ 0 h 292"/>
                <a:gd name="T12" fmla="*/ 23 w 230"/>
                <a:gd name="T13" fmla="*/ 0 h 292"/>
                <a:gd name="T14" fmla="*/ 0 w 230"/>
                <a:gd name="T15" fmla="*/ 25 h 292"/>
                <a:gd name="T16" fmla="*/ 0 w 230"/>
                <a:gd name="T17" fmla="*/ 135 h 292"/>
                <a:gd name="T18" fmla="*/ 23 w 230"/>
                <a:gd name="T19" fmla="*/ 160 h 292"/>
                <a:gd name="T20" fmla="*/ 29 w 230"/>
                <a:gd name="T21" fmla="*/ 159 h 292"/>
                <a:gd name="T22" fmla="*/ 29 w 230"/>
                <a:gd name="T23" fmla="*/ 197 h 292"/>
                <a:gd name="T24" fmla="*/ 29 w 230"/>
                <a:gd name="T25" fmla="*/ 267 h 292"/>
                <a:gd name="T26" fmla="*/ 53 w 230"/>
                <a:gd name="T27" fmla="*/ 292 h 292"/>
                <a:gd name="T28" fmla="*/ 76 w 230"/>
                <a:gd name="T29" fmla="*/ 267 h 292"/>
                <a:gd name="T30" fmla="*/ 100 w 230"/>
                <a:gd name="T31" fmla="*/ 292 h 292"/>
                <a:gd name="T32" fmla="*/ 123 w 230"/>
                <a:gd name="T33" fmla="*/ 267 h 292"/>
                <a:gd name="T34" fmla="*/ 123 w 230"/>
                <a:gd name="T35" fmla="*/ 197 h 292"/>
                <a:gd name="T36" fmla="*/ 123 w 230"/>
                <a:gd name="T37" fmla="*/ 156 h 292"/>
                <a:gd name="T38" fmla="*/ 123 w 230"/>
                <a:gd name="T39" fmla="*/ 47 h 292"/>
                <a:gd name="T40" fmla="*/ 206 w 230"/>
                <a:gd name="T41" fmla="*/ 47 h 292"/>
                <a:gd name="T42" fmla="*/ 230 w 230"/>
                <a:gd name="T43" fmla="*/ 24 h 292"/>
                <a:gd name="T44" fmla="*/ 206 w 230"/>
                <a:gd name="T45"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292">
                  <a:moveTo>
                    <a:pt x="206" y="0"/>
                  </a:moveTo>
                  <a:cubicBezTo>
                    <a:pt x="123" y="0"/>
                    <a:pt x="123" y="0"/>
                    <a:pt x="123" y="0"/>
                  </a:cubicBezTo>
                  <a:cubicBezTo>
                    <a:pt x="99" y="0"/>
                    <a:pt x="99" y="0"/>
                    <a:pt x="99" y="0"/>
                  </a:cubicBezTo>
                  <a:cubicBezTo>
                    <a:pt x="76" y="25"/>
                    <a:pt x="76" y="25"/>
                    <a:pt x="76" y="25"/>
                  </a:cubicBezTo>
                  <a:cubicBezTo>
                    <a:pt x="53" y="0"/>
                    <a:pt x="53" y="0"/>
                    <a:pt x="53" y="0"/>
                  </a:cubicBezTo>
                  <a:cubicBezTo>
                    <a:pt x="29" y="0"/>
                    <a:pt x="29" y="0"/>
                    <a:pt x="29" y="0"/>
                  </a:cubicBezTo>
                  <a:cubicBezTo>
                    <a:pt x="29" y="0"/>
                    <a:pt x="25" y="0"/>
                    <a:pt x="23" y="0"/>
                  </a:cubicBezTo>
                  <a:cubicBezTo>
                    <a:pt x="10" y="0"/>
                    <a:pt x="0" y="11"/>
                    <a:pt x="0" y="25"/>
                  </a:cubicBezTo>
                  <a:cubicBezTo>
                    <a:pt x="0" y="135"/>
                    <a:pt x="0" y="135"/>
                    <a:pt x="0" y="135"/>
                  </a:cubicBezTo>
                  <a:cubicBezTo>
                    <a:pt x="0" y="149"/>
                    <a:pt x="10" y="160"/>
                    <a:pt x="23" y="160"/>
                  </a:cubicBezTo>
                  <a:cubicBezTo>
                    <a:pt x="25" y="160"/>
                    <a:pt x="27" y="160"/>
                    <a:pt x="29" y="159"/>
                  </a:cubicBezTo>
                  <a:cubicBezTo>
                    <a:pt x="29" y="197"/>
                    <a:pt x="29" y="197"/>
                    <a:pt x="29" y="197"/>
                  </a:cubicBezTo>
                  <a:cubicBezTo>
                    <a:pt x="29" y="267"/>
                    <a:pt x="29" y="267"/>
                    <a:pt x="29" y="267"/>
                  </a:cubicBezTo>
                  <a:cubicBezTo>
                    <a:pt x="29" y="281"/>
                    <a:pt x="40" y="292"/>
                    <a:pt x="53" y="292"/>
                  </a:cubicBezTo>
                  <a:cubicBezTo>
                    <a:pt x="66" y="292"/>
                    <a:pt x="76" y="281"/>
                    <a:pt x="76" y="267"/>
                  </a:cubicBezTo>
                  <a:cubicBezTo>
                    <a:pt x="76" y="281"/>
                    <a:pt x="87" y="292"/>
                    <a:pt x="100" y="292"/>
                  </a:cubicBezTo>
                  <a:cubicBezTo>
                    <a:pt x="113" y="292"/>
                    <a:pt x="123" y="281"/>
                    <a:pt x="123" y="267"/>
                  </a:cubicBezTo>
                  <a:cubicBezTo>
                    <a:pt x="123" y="197"/>
                    <a:pt x="123" y="197"/>
                    <a:pt x="123" y="197"/>
                  </a:cubicBezTo>
                  <a:cubicBezTo>
                    <a:pt x="123" y="156"/>
                    <a:pt x="123" y="156"/>
                    <a:pt x="123" y="156"/>
                  </a:cubicBezTo>
                  <a:cubicBezTo>
                    <a:pt x="123" y="47"/>
                    <a:pt x="123" y="47"/>
                    <a:pt x="123" y="47"/>
                  </a:cubicBezTo>
                  <a:cubicBezTo>
                    <a:pt x="206" y="47"/>
                    <a:pt x="206" y="47"/>
                    <a:pt x="206" y="47"/>
                  </a:cubicBezTo>
                  <a:cubicBezTo>
                    <a:pt x="219" y="47"/>
                    <a:pt x="230" y="37"/>
                    <a:pt x="230" y="24"/>
                  </a:cubicBezTo>
                  <a:cubicBezTo>
                    <a:pt x="230" y="11"/>
                    <a:pt x="219" y="0"/>
                    <a:pt x="206" y="0"/>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16" name="Freeform 7"/>
            <p:cNvSpPr/>
            <p:nvPr/>
          </p:nvSpPr>
          <p:spPr bwMode="auto">
            <a:xfrm>
              <a:off x="4476" y="1390"/>
              <a:ext cx="963" cy="1052"/>
            </a:xfrm>
            <a:custGeom>
              <a:avLst/>
              <a:gdLst>
                <a:gd name="T0" fmla="*/ 195 w 210"/>
                <a:gd name="T1" fmla="*/ 21 h 230"/>
                <a:gd name="T2" fmla="*/ 193 w 210"/>
                <a:gd name="T3" fmla="*/ 21 h 230"/>
                <a:gd name="T4" fmla="*/ 112 w 210"/>
                <a:gd name="T5" fmla="*/ 21 h 230"/>
                <a:gd name="T6" fmla="*/ 114 w 210"/>
                <a:gd name="T7" fmla="*/ 15 h 230"/>
                <a:gd name="T8" fmla="*/ 99 w 210"/>
                <a:gd name="T9" fmla="*/ 0 h 230"/>
                <a:gd name="T10" fmla="*/ 74 w 210"/>
                <a:gd name="T11" fmla="*/ 0 h 230"/>
                <a:gd name="T12" fmla="*/ 60 w 210"/>
                <a:gd name="T13" fmla="*/ 15 h 230"/>
                <a:gd name="T14" fmla="*/ 61 w 210"/>
                <a:gd name="T15" fmla="*/ 21 h 230"/>
                <a:gd name="T16" fmla="*/ 15 w 210"/>
                <a:gd name="T17" fmla="*/ 21 h 230"/>
                <a:gd name="T18" fmla="*/ 0 w 210"/>
                <a:gd name="T19" fmla="*/ 31 h 230"/>
                <a:gd name="T20" fmla="*/ 0 w 210"/>
                <a:gd name="T21" fmla="*/ 32 h 230"/>
                <a:gd name="T22" fmla="*/ 15 w 210"/>
                <a:gd name="T23" fmla="*/ 42 h 230"/>
                <a:gd name="T24" fmla="*/ 193 w 210"/>
                <a:gd name="T25" fmla="*/ 42 h 230"/>
                <a:gd name="T26" fmla="*/ 193 w 210"/>
                <a:gd name="T27" fmla="*/ 210 h 230"/>
                <a:gd name="T28" fmla="*/ 15 w 210"/>
                <a:gd name="T29" fmla="*/ 210 h 230"/>
                <a:gd name="T30" fmla="*/ 0 w 210"/>
                <a:gd name="T31" fmla="*/ 219 h 230"/>
                <a:gd name="T32" fmla="*/ 0 w 210"/>
                <a:gd name="T33" fmla="*/ 221 h 230"/>
                <a:gd name="T34" fmla="*/ 15 w 210"/>
                <a:gd name="T35" fmla="*/ 230 h 230"/>
                <a:gd name="T36" fmla="*/ 193 w 210"/>
                <a:gd name="T37" fmla="*/ 230 h 230"/>
                <a:gd name="T38" fmla="*/ 195 w 210"/>
                <a:gd name="T39" fmla="*/ 230 h 230"/>
                <a:gd name="T40" fmla="*/ 210 w 210"/>
                <a:gd name="T41" fmla="*/ 230 h 230"/>
                <a:gd name="T42" fmla="*/ 210 w 210"/>
                <a:gd name="T43" fmla="*/ 221 h 230"/>
                <a:gd name="T44" fmla="*/ 210 w 210"/>
                <a:gd name="T45" fmla="*/ 219 h 230"/>
                <a:gd name="T46" fmla="*/ 210 w 210"/>
                <a:gd name="T47" fmla="*/ 32 h 230"/>
                <a:gd name="T48" fmla="*/ 210 w 210"/>
                <a:gd name="T49" fmla="*/ 31 h 230"/>
                <a:gd name="T50" fmla="*/ 210 w 210"/>
                <a:gd name="T51" fmla="*/ 21 h 230"/>
                <a:gd name="T52" fmla="*/ 195 w 210"/>
                <a:gd name="T53" fmla="*/ 2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0" h="230">
                  <a:moveTo>
                    <a:pt x="195" y="21"/>
                  </a:moveTo>
                  <a:cubicBezTo>
                    <a:pt x="193" y="21"/>
                    <a:pt x="193" y="21"/>
                    <a:pt x="193" y="21"/>
                  </a:cubicBezTo>
                  <a:cubicBezTo>
                    <a:pt x="112" y="21"/>
                    <a:pt x="112" y="21"/>
                    <a:pt x="112" y="21"/>
                  </a:cubicBezTo>
                  <a:cubicBezTo>
                    <a:pt x="113" y="19"/>
                    <a:pt x="114" y="17"/>
                    <a:pt x="114" y="15"/>
                  </a:cubicBezTo>
                  <a:cubicBezTo>
                    <a:pt x="114" y="7"/>
                    <a:pt x="107" y="0"/>
                    <a:pt x="99" y="0"/>
                  </a:cubicBezTo>
                  <a:cubicBezTo>
                    <a:pt x="74" y="0"/>
                    <a:pt x="74" y="0"/>
                    <a:pt x="74" y="0"/>
                  </a:cubicBezTo>
                  <a:cubicBezTo>
                    <a:pt x="66" y="0"/>
                    <a:pt x="60" y="7"/>
                    <a:pt x="60" y="15"/>
                  </a:cubicBezTo>
                  <a:cubicBezTo>
                    <a:pt x="60" y="17"/>
                    <a:pt x="60" y="19"/>
                    <a:pt x="61" y="21"/>
                  </a:cubicBezTo>
                  <a:cubicBezTo>
                    <a:pt x="15" y="21"/>
                    <a:pt x="15" y="21"/>
                    <a:pt x="15" y="21"/>
                  </a:cubicBezTo>
                  <a:cubicBezTo>
                    <a:pt x="7" y="21"/>
                    <a:pt x="0" y="26"/>
                    <a:pt x="0" y="31"/>
                  </a:cubicBezTo>
                  <a:cubicBezTo>
                    <a:pt x="0" y="32"/>
                    <a:pt x="0" y="32"/>
                    <a:pt x="0" y="32"/>
                  </a:cubicBezTo>
                  <a:cubicBezTo>
                    <a:pt x="0" y="38"/>
                    <a:pt x="7" y="42"/>
                    <a:pt x="15" y="42"/>
                  </a:cubicBezTo>
                  <a:cubicBezTo>
                    <a:pt x="193" y="42"/>
                    <a:pt x="193" y="42"/>
                    <a:pt x="193" y="42"/>
                  </a:cubicBezTo>
                  <a:cubicBezTo>
                    <a:pt x="193" y="210"/>
                    <a:pt x="193" y="210"/>
                    <a:pt x="193" y="210"/>
                  </a:cubicBezTo>
                  <a:cubicBezTo>
                    <a:pt x="15" y="210"/>
                    <a:pt x="15" y="210"/>
                    <a:pt x="15" y="210"/>
                  </a:cubicBezTo>
                  <a:cubicBezTo>
                    <a:pt x="7" y="210"/>
                    <a:pt x="0" y="214"/>
                    <a:pt x="0" y="219"/>
                  </a:cubicBezTo>
                  <a:cubicBezTo>
                    <a:pt x="0" y="221"/>
                    <a:pt x="0" y="221"/>
                    <a:pt x="0" y="221"/>
                  </a:cubicBezTo>
                  <a:cubicBezTo>
                    <a:pt x="0" y="226"/>
                    <a:pt x="7" y="230"/>
                    <a:pt x="15" y="230"/>
                  </a:cubicBezTo>
                  <a:cubicBezTo>
                    <a:pt x="193" y="230"/>
                    <a:pt x="193" y="230"/>
                    <a:pt x="193" y="230"/>
                  </a:cubicBezTo>
                  <a:cubicBezTo>
                    <a:pt x="195" y="230"/>
                    <a:pt x="195" y="230"/>
                    <a:pt x="195" y="230"/>
                  </a:cubicBezTo>
                  <a:cubicBezTo>
                    <a:pt x="210" y="230"/>
                    <a:pt x="210" y="230"/>
                    <a:pt x="210" y="230"/>
                  </a:cubicBezTo>
                  <a:cubicBezTo>
                    <a:pt x="210" y="221"/>
                    <a:pt x="210" y="221"/>
                    <a:pt x="210" y="221"/>
                  </a:cubicBezTo>
                  <a:cubicBezTo>
                    <a:pt x="210" y="219"/>
                    <a:pt x="210" y="219"/>
                    <a:pt x="210" y="219"/>
                  </a:cubicBezTo>
                  <a:cubicBezTo>
                    <a:pt x="210" y="32"/>
                    <a:pt x="210" y="32"/>
                    <a:pt x="210" y="32"/>
                  </a:cubicBezTo>
                  <a:cubicBezTo>
                    <a:pt x="210" y="31"/>
                    <a:pt x="210" y="31"/>
                    <a:pt x="210" y="31"/>
                  </a:cubicBezTo>
                  <a:cubicBezTo>
                    <a:pt x="210" y="21"/>
                    <a:pt x="210" y="21"/>
                    <a:pt x="210" y="21"/>
                  </a:cubicBezTo>
                  <a:lnTo>
                    <a:pt x="195" y="2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19" name="Freeform 8"/>
            <p:cNvSpPr/>
            <p:nvPr/>
          </p:nvSpPr>
          <p:spPr bwMode="auto">
            <a:xfrm>
              <a:off x="4545" y="2478"/>
              <a:ext cx="706" cy="476"/>
            </a:xfrm>
            <a:custGeom>
              <a:avLst/>
              <a:gdLst>
                <a:gd name="T0" fmla="*/ 149 w 154"/>
                <a:gd name="T1" fmla="*/ 82 h 104"/>
                <a:gd name="T2" fmla="*/ 87 w 154"/>
                <a:gd name="T3" fmla="*/ 5 h 104"/>
                <a:gd name="T4" fmla="*/ 78 w 154"/>
                <a:gd name="T5" fmla="*/ 0 h 104"/>
                <a:gd name="T6" fmla="*/ 78 w 154"/>
                <a:gd name="T7" fmla="*/ 0 h 104"/>
                <a:gd name="T8" fmla="*/ 77 w 154"/>
                <a:gd name="T9" fmla="*/ 0 h 104"/>
                <a:gd name="T10" fmla="*/ 76 w 154"/>
                <a:gd name="T11" fmla="*/ 0 h 104"/>
                <a:gd name="T12" fmla="*/ 76 w 154"/>
                <a:gd name="T13" fmla="*/ 0 h 104"/>
                <a:gd name="T14" fmla="*/ 67 w 154"/>
                <a:gd name="T15" fmla="*/ 5 h 104"/>
                <a:gd name="T16" fmla="*/ 4 w 154"/>
                <a:gd name="T17" fmla="*/ 82 h 104"/>
                <a:gd name="T18" fmla="*/ 6 w 154"/>
                <a:gd name="T19" fmla="*/ 100 h 104"/>
                <a:gd name="T20" fmla="*/ 24 w 154"/>
                <a:gd name="T21" fmla="*/ 98 h 104"/>
                <a:gd name="T22" fmla="*/ 77 w 154"/>
                <a:gd name="T23" fmla="*/ 32 h 104"/>
                <a:gd name="T24" fmla="*/ 130 w 154"/>
                <a:gd name="T25" fmla="*/ 98 h 104"/>
                <a:gd name="T26" fmla="*/ 148 w 154"/>
                <a:gd name="T27" fmla="*/ 100 h 104"/>
                <a:gd name="T28" fmla="*/ 149 w 154"/>
                <a:gd name="T29" fmla="*/ 8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104">
                  <a:moveTo>
                    <a:pt x="149" y="82"/>
                  </a:moveTo>
                  <a:cubicBezTo>
                    <a:pt x="87" y="5"/>
                    <a:pt x="87" y="5"/>
                    <a:pt x="87" y="5"/>
                  </a:cubicBezTo>
                  <a:cubicBezTo>
                    <a:pt x="84" y="2"/>
                    <a:pt x="81" y="0"/>
                    <a:pt x="78" y="0"/>
                  </a:cubicBezTo>
                  <a:cubicBezTo>
                    <a:pt x="78" y="0"/>
                    <a:pt x="78" y="0"/>
                    <a:pt x="78" y="0"/>
                  </a:cubicBezTo>
                  <a:cubicBezTo>
                    <a:pt x="77" y="0"/>
                    <a:pt x="77" y="0"/>
                    <a:pt x="77" y="0"/>
                  </a:cubicBezTo>
                  <a:cubicBezTo>
                    <a:pt x="76" y="0"/>
                    <a:pt x="76" y="0"/>
                    <a:pt x="76" y="0"/>
                  </a:cubicBezTo>
                  <a:cubicBezTo>
                    <a:pt x="76" y="0"/>
                    <a:pt x="76" y="0"/>
                    <a:pt x="76" y="0"/>
                  </a:cubicBezTo>
                  <a:cubicBezTo>
                    <a:pt x="72" y="0"/>
                    <a:pt x="69" y="2"/>
                    <a:pt x="67" y="5"/>
                  </a:cubicBezTo>
                  <a:cubicBezTo>
                    <a:pt x="4" y="82"/>
                    <a:pt x="4" y="82"/>
                    <a:pt x="4" y="82"/>
                  </a:cubicBezTo>
                  <a:cubicBezTo>
                    <a:pt x="0" y="88"/>
                    <a:pt x="0" y="96"/>
                    <a:pt x="6" y="100"/>
                  </a:cubicBezTo>
                  <a:cubicBezTo>
                    <a:pt x="11" y="104"/>
                    <a:pt x="19" y="103"/>
                    <a:pt x="24" y="98"/>
                  </a:cubicBezTo>
                  <a:cubicBezTo>
                    <a:pt x="77" y="32"/>
                    <a:pt x="77" y="32"/>
                    <a:pt x="77" y="32"/>
                  </a:cubicBezTo>
                  <a:cubicBezTo>
                    <a:pt x="130" y="98"/>
                    <a:pt x="130" y="98"/>
                    <a:pt x="130" y="98"/>
                  </a:cubicBezTo>
                  <a:cubicBezTo>
                    <a:pt x="134" y="103"/>
                    <a:pt x="142" y="104"/>
                    <a:pt x="148" y="100"/>
                  </a:cubicBezTo>
                  <a:cubicBezTo>
                    <a:pt x="153" y="96"/>
                    <a:pt x="154" y="88"/>
                    <a:pt x="149" y="82"/>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grpSp>
      <p:sp>
        <p:nvSpPr>
          <p:cNvPr id="20" name="矩形 19"/>
          <p:cNvSpPr/>
          <p:nvPr/>
        </p:nvSpPr>
        <p:spPr>
          <a:xfrm>
            <a:off x="1967472" y="2783319"/>
            <a:ext cx="9295531" cy="706755"/>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真正做到“知党、信党、颂党、热爱党、跟党走</a:t>
            </a:r>
            <a:r>
              <a:rPr kumimoji="0" lang="en-US" altLang="zh-CN" sz="2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a:t>
            </a:r>
            <a:r>
              <a:rPr kumimoji="0" lang="zh-CN" altLang="en-US" sz="2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rPr>
              <a:t>，不断唱响“共产党好、社会主义好、改革开放好、伟大祖国好、各族人民好”的时代主旋律</a:t>
            </a:r>
            <a:endParaRPr kumimoji="0" lang="en-US" altLang="zh-CN" sz="2000" b="0"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21" name="Line 106"/>
          <p:cNvSpPr>
            <a:spLocks noChangeShapeType="1"/>
          </p:cNvSpPr>
          <p:nvPr/>
        </p:nvSpPr>
        <p:spPr bwMode="auto">
          <a:xfrm flipH="1">
            <a:off x="2070931" y="3621920"/>
            <a:ext cx="8996454" cy="0"/>
          </a:xfrm>
          <a:prstGeom prst="line">
            <a:avLst/>
          </a:prstGeom>
          <a:noFill/>
          <a:ln w="19050" cap="flat">
            <a:solidFill>
              <a:srgbClr val="C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cs typeface="+mn-cs"/>
              <a:sym typeface="微软雅黑" panose="020B0503020204020204" pitchFamily="34" charset="-122"/>
            </a:endParaRPr>
          </a:p>
        </p:txBody>
      </p:sp>
      <p:sp>
        <p:nvSpPr>
          <p:cNvPr id="22" name="矩形 21"/>
          <p:cNvSpPr/>
          <p:nvPr/>
        </p:nvSpPr>
        <p:spPr>
          <a:xfrm>
            <a:off x="1967472" y="3752636"/>
            <a:ext cx="5230352" cy="2406588"/>
          </a:xfrm>
          <a:prstGeom prst="rect">
            <a:avLst/>
          </a:prstGeom>
        </p:spPr>
        <p:txBody>
          <a:bodyPr wrap="square" lIns="105571" tIns="52784" rIns="105571" bIns="52784">
            <a:spAutoFit/>
          </a:bodyPr>
          <a:p>
            <a:pPr marL="0" marR="0" lvl="0" indent="0" algn="just" defTabSz="914400" rtl="0" eaLnBrk="1" fontAlgn="base" latinLnBrk="0" hangingPunct="1">
              <a:lnSpc>
                <a:spcPct val="150000"/>
              </a:lnSpc>
              <a:spcBef>
                <a:spcPct val="0"/>
              </a:spcBef>
              <a:spcAft>
                <a:spcPct val="0"/>
              </a:spcAft>
              <a:buClrTx/>
              <a:buSzTx/>
              <a:buFontTx/>
              <a:buNone/>
              <a:defRPr/>
            </a:pPr>
            <a:r>
              <a:rPr kumimoji="0" lang="zh-CN" altLang="en-US" sz="17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坚定做中国特色社会主义事业接班人的理想。我们要爱岗敬业，干一行、钻一行，发挥自己的聪明才智，不断创新、创业，甘愿出大力、流大汗，百折不挠地为完成各自承担的工作任务，我们革命军人要努力成为具有远大理想的一代、品德高尚的一代、勤奋学习的一代、艰苦创业的一代</a:t>
            </a:r>
            <a:r>
              <a:rPr kumimoji="0" lang="en-US" altLang="zh-CN" sz="17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rPr>
              <a:t>.</a:t>
            </a:r>
            <a:endParaRPr kumimoji="0" lang="zh-CN" altLang="en-US" sz="1700" b="0" i="0" u="none" strike="noStrike" kern="0" cap="none" spc="0" normalizeH="0" baseline="0" noProof="0" dirty="0">
              <a:ln>
                <a:noFill/>
              </a:ln>
              <a:solidFill>
                <a:prstClr val="black">
                  <a:lumMod val="95000"/>
                  <a:lumOff val="5000"/>
                </a:prstClr>
              </a:solidFill>
              <a:effectLst/>
              <a:uLnTx/>
              <a:uFillTx/>
              <a:latin typeface="思源黑体" panose="020B0500000000000000" pitchFamily="34" charset="-122"/>
              <a:ea typeface="思源黑体" panose="020B0500000000000000" pitchFamily="34" charset="-122"/>
              <a:cs typeface="阿里巴巴普惠体 Light" panose="00020600040101010101" charset="-122"/>
              <a:sym typeface="字魂58号-创中黑-Regular" panose="00000500000000000000" pitchFamily="2" charset="-122"/>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6545" y="3866207"/>
            <a:ext cx="3771413" cy="2293017"/>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fltVal val="0"/>
                                              </p:val>
                                            </p:tav>
                                            <p:tav tm="100000">
                                              <p:val>
                                                <p:strVal val="#ppt_w"/>
                                              </p:val>
                                            </p:tav>
                                          </p:tavLst>
                                        </p:anim>
                                        <p:anim calcmode="lin" valueType="num">
                                          <p:cBhvr>
                                            <p:cTn id="21" dur="250" fill="hold"/>
                                            <p:tgtEl>
                                              <p:spTgt spid="6"/>
                                            </p:tgtEl>
                                            <p:attrNameLst>
                                              <p:attrName>ppt_h</p:attrName>
                                            </p:attrNameLst>
                                          </p:cBhvr>
                                          <p:tavLst>
                                            <p:tav tm="0">
                                              <p:val>
                                                <p:fltVal val="0"/>
                                              </p:val>
                                            </p:tav>
                                            <p:tav tm="100000">
                                              <p:val>
                                                <p:strVal val="#ppt_h"/>
                                              </p:val>
                                            </p:tav>
                                          </p:tavLst>
                                        </p:anim>
                                        <p:animEffect transition="in" filter="fade">
                                          <p:cBhvr>
                                            <p:cTn id="22" dur="250"/>
                                            <p:tgtEl>
                                              <p:spTgt spid="6"/>
                                            </p:tgtEl>
                                          </p:cBhvr>
                                        </p:animEffect>
                                      </p:childTnLst>
                                    </p:cTn>
                                  </p:par>
                                  <p:par>
                                    <p:cTn id="23" presetID="6" presetClass="emph" presetSubtype="0" decel="100000" fill="hold" nodeType="withEffect">
                                      <p:stCondLst>
                                        <p:cond delay="200"/>
                                      </p:stCondLst>
                                      <p:childTnLst>
                                        <p:animScale>
                                          <p:cBhvr>
                                            <p:cTn id="24" dur="250" fill="hold"/>
                                            <p:tgtEl>
                                              <p:spTgt spid="6"/>
                                            </p:tgtEl>
                                          </p:cBhvr>
                                          <p:by x="120000" y="120000"/>
                                        </p:animScale>
                                      </p:childTnLst>
                                    </p:cTn>
                                  </p:par>
                                  <p:par>
                                    <p:cTn id="25" presetID="6" presetClass="emph" presetSubtype="0" decel="100000" fill="hold" nodeType="withEffect">
                                      <p:stCondLst>
                                        <p:cond delay="400"/>
                                      </p:stCondLst>
                                      <p:childTnLst>
                                        <p:animScale>
                                          <p:cBhvr>
                                            <p:cTn id="26" dur="250" fill="hold"/>
                                            <p:tgtEl>
                                              <p:spTgt spid="6"/>
                                            </p:tgtEl>
                                          </p:cBhvr>
                                          <p:by x="83000" y="83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par>
                              <p:cTn id="33" fill="hold">
                                <p:stCondLst>
                                  <p:cond delay="2000"/>
                                </p:stCondLst>
                                <p:childTnLst>
                                  <p:par>
                                    <p:cTn id="34" presetID="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0-#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300"/>
                                            <p:tgtEl>
                                              <p:spTgt spid="20"/>
                                            </p:tgtEl>
                                          </p:cBhvr>
                                        </p:animEffect>
                                        <p:anim calcmode="lin" valueType="num">
                                          <p:cBhvr>
                                            <p:cTn id="42" dur="300" fill="hold"/>
                                            <p:tgtEl>
                                              <p:spTgt spid="20"/>
                                            </p:tgtEl>
                                            <p:attrNameLst>
                                              <p:attrName>ppt_x</p:attrName>
                                            </p:attrNameLst>
                                          </p:cBhvr>
                                          <p:tavLst>
                                            <p:tav tm="0">
                                              <p:val>
                                                <p:strVal val="#ppt_x"/>
                                              </p:val>
                                            </p:tav>
                                            <p:tav tm="100000">
                                              <p:val>
                                                <p:strVal val="#ppt_x"/>
                                              </p:val>
                                            </p:tav>
                                          </p:tavLst>
                                        </p:anim>
                                        <p:anim calcmode="lin" valueType="num">
                                          <p:cBhvr>
                                            <p:cTn id="43" dur="300" fill="hold"/>
                                            <p:tgtEl>
                                              <p:spTgt spid="20"/>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ldLvl="0" animBg="1"/>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250" fill="hold"/>
                                            <p:tgtEl>
                                              <p:spTgt spid="6"/>
                                            </p:tgtEl>
                                            <p:attrNameLst>
                                              <p:attrName>ppt_w</p:attrName>
                                            </p:attrNameLst>
                                          </p:cBhvr>
                                          <p:tavLst>
                                            <p:tav tm="0">
                                              <p:val>
                                                <p:fltVal val="0"/>
                                              </p:val>
                                            </p:tav>
                                            <p:tav tm="100000">
                                              <p:val>
                                                <p:strVal val="#ppt_w"/>
                                              </p:val>
                                            </p:tav>
                                          </p:tavLst>
                                        </p:anim>
                                        <p:anim calcmode="lin" valueType="num">
                                          <p:cBhvr>
                                            <p:cTn id="21" dur="250" fill="hold"/>
                                            <p:tgtEl>
                                              <p:spTgt spid="6"/>
                                            </p:tgtEl>
                                            <p:attrNameLst>
                                              <p:attrName>ppt_h</p:attrName>
                                            </p:attrNameLst>
                                          </p:cBhvr>
                                          <p:tavLst>
                                            <p:tav tm="0">
                                              <p:val>
                                                <p:fltVal val="0"/>
                                              </p:val>
                                            </p:tav>
                                            <p:tav tm="100000">
                                              <p:val>
                                                <p:strVal val="#ppt_h"/>
                                              </p:val>
                                            </p:tav>
                                          </p:tavLst>
                                        </p:anim>
                                        <p:animEffect transition="in" filter="fade">
                                          <p:cBhvr>
                                            <p:cTn id="22" dur="250"/>
                                            <p:tgtEl>
                                              <p:spTgt spid="6"/>
                                            </p:tgtEl>
                                          </p:cBhvr>
                                        </p:animEffect>
                                      </p:childTnLst>
                                    </p:cTn>
                                  </p:par>
                                  <p:par>
                                    <p:cTn id="23" presetID="6" presetClass="emph" presetSubtype="0" decel="100000" fill="hold" nodeType="withEffect">
                                      <p:stCondLst>
                                        <p:cond delay="200"/>
                                      </p:stCondLst>
                                      <p:childTnLst>
                                        <p:animScale>
                                          <p:cBhvr>
                                            <p:cTn id="24" dur="250" fill="hold"/>
                                            <p:tgtEl>
                                              <p:spTgt spid="6"/>
                                            </p:tgtEl>
                                          </p:cBhvr>
                                          <p:by x="120000" y="120000"/>
                                        </p:animScale>
                                      </p:childTnLst>
                                    </p:cTn>
                                  </p:par>
                                  <p:par>
                                    <p:cTn id="25" presetID="6" presetClass="emph" presetSubtype="0" decel="100000" fill="hold" nodeType="withEffect">
                                      <p:stCondLst>
                                        <p:cond delay="400"/>
                                      </p:stCondLst>
                                      <p:childTnLst>
                                        <p:animScale>
                                          <p:cBhvr>
                                            <p:cTn id="26" dur="250" fill="hold"/>
                                            <p:tgtEl>
                                              <p:spTgt spid="6"/>
                                            </p:tgtEl>
                                          </p:cBhvr>
                                          <p:by x="83000" y="83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par>
                              <p:cTn id="33" fill="hold">
                                <p:stCondLst>
                                  <p:cond delay="2000"/>
                                </p:stCondLst>
                                <p:childTnLst>
                                  <p:par>
                                    <p:cTn id="34" presetID="2" presetClass="entr" presetSubtype="8"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0-#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300"/>
                                            <p:tgtEl>
                                              <p:spTgt spid="20"/>
                                            </p:tgtEl>
                                          </p:cBhvr>
                                        </p:animEffect>
                                        <p:anim calcmode="lin" valueType="num">
                                          <p:cBhvr>
                                            <p:cTn id="42" dur="300" fill="hold"/>
                                            <p:tgtEl>
                                              <p:spTgt spid="20"/>
                                            </p:tgtEl>
                                            <p:attrNameLst>
                                              <p:attrName>ppt_x</p:attrName>
                                            </p:attrNameLst>
                                          </p:cBhvr>
                                          <p:tavLst>
                                            <p:tav tm="0">
                                              <p:val>
                                                <p:strVal val="#ppt_x"/>
                                              </p:val>
                                            </p:tav>
                                            <p:tav tm="100000">
                                              <p:val>
                                                <p:strVal val="#ppt_x"/>
                                              </p:val>
                                            </p:tav>
                                          </p:tavLst>
                                        </p:anim>
                                        <p:anim calcmode="lin" valueType="num">
                                          <p:cBhvr>
                                            <p:cTn id="43" dur="300" fill="hold"/>
                                            <p:tgtEl>
                                              <p:spTgt spid="20"/>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ldLvl="0" animBg="1"/>
          <p:bldP spid="22" grpId="0"/>
        </p:bldLst>
      </p:timing>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 y="-5460"/>
            <a:ext cx="3980461" cy="1130876"/>
          </a:xfrm>
          <a:prstGeom prst="rect">
            <a:avLst/>
          </a:prstGeom>
        </p:spPr>
      </p:pic>
      <p:sp>
        <p:nvSpPr>
          <p:cNvPr id="7" name="圆角矩形 1"/>
          <p:cNvSpPr/>
          <p:nvPr/>
        </p:nvSpPr>
        <p:spPr>
          <a:xfrm>
            <a:off x="972185" y="835660"/>
            <a:ext cx="10273030" cy="5276850"/>
          </a:xfrm>
          <a:prstGeom prst="roundRect">
            <a:avLst>
              <a:gd name="adj" fmla="val 6579"/>
            </a:avLst>
          </a:prstGeom>
          <a:solidFill>
            <a:schemeClr val="bg1"/>
          </a:solidFill>
          <a:ln w="12700">
            <a:solidFill>
              <a:srgbClr val="D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zh-CN" sz="2400" b="1" dirty="0">
                <a:solidFill>
                  <a:srgbClr val="663300"/>
                </a:solidFill>
                <a:cs typeface="+mn-ea"/>
                <a:sym typeface="+mn-lt"/>
              </a:rPr>
              <a:t>       </a:t>
            </a:r>
            <a:r>
              <a:rPr sz="2400" b="1" dirty="0">
                <a:solidFill>
                  <a:srgbClr val="FF0000"/>
                </a:solidFill>
                <a:cs typeface="+mn-ea"/>
                <a:sym typeface="+mn-lt"/>
              </a:rPr>
              <a:t>历史告诉我们，历史和人民选择中国共产党领导中华民族伟大复兴的事业是正确的，必须长期坚持、永不动摇；</a:t>
            </a:r>
            <a:endParaRPr sz="2400" b="1" dirty="0">
              <a:solidFill>
                <a:srgbClr val="FF0000"/>
              </a:solidFill>
              <a:cs typeface="+mn-ea"/>
              <a:sym typeface="+mn-lt"/>
            </a:endParaRPr>
          </a:p>
          <a:p>
            <a:pPr>
              <a:lnSpc>
                <a:spcPct val="130000"/>
              </a:lnSpc>
            </a:pPr>
            <a:r>
              <a:rPr sz="2400" b="1" dirty="0">
                <a:solidFill>
                  <a:srgbClr val="FF0000"/>
                </a:solidFill>
                <a:cs typeface="+mn-ea"/>
                <a:sym typeface="+mn-lt"/>
              </a:rPr>
              <a:t>      中国共产党领导中国人民开辟的中国特色社会主义道路是正确的，必须长期坚持、永不动摇；</a:t>
            </a:r>
            <a:endParaRPr sz="2400" b="1" dirty="0">
              <a:solidFill>
                <a:srgbClr val="FF0000"/>
              </a:solidFill>
              <a:cs typeface="+mn-ea"/>
              <a:sym typeface="+mn-lt"/>
            </a:endParaRPr>
          </a:p>
          <a:p>
            <a:pPr>
              <a:lnSpc>
                <a:spcPct val="130000"/>
              </a:lnSpc>
            </a:pPr>
            <a:r>
              <a:rPr sz="2400" b="1" dirty="0">
                <a:solidFill>
                  <a:srgbClr val="FF0000"/>
                </a:solidFill>
                <a:cs typeface="+mn-ea"/>
                <a:sym typeface="+mn-lt"/>
              </a:rPr>
              <a:t>      中国共产党和中国人民扎根中国大地、吸纳人类文明优秀成果、独立自主实现国家发展的战略是正确的，必须长期坚持、永不动摇。</a:t>
            </a:r>
            <a:r>
              <a:rPr sz="2400" b="1" dirty="0">
                <a:solidFill>
                  <a:srgbClr val="663300"/>
                </a:solidFill>
                <a:cs typeface="+mn-ea"/>
                <a:sym typeface="+mn-lt"/>
              </a:rPr>
              <a:t> </a:t>
            </a:r>
            <a:endParaRPr sz="2400" b="1" dirty="0">
              <a:solidFill>
                <a:srgbClr val="663300"/>
              </a:solidFill>
              <a:cs typeface="+mn-ea"/>
              <a:sym typeface="+mn-lt"/>
            </a:endParaRPr>
          </a:p>
          <a:p>
            <a:pPr>
              <a:lnSpc>
                <a:spcPct val="110000"/>
              </a:lnSpc>
            </a:pPr>
            <a:r>
              <a:rPr sz="2400" b="1" dirty="0">
                <a:solidFill>
                  <a:srgbClr val="663300"/>
                </a:solidFill>
                <a:cs typeface="+mn-ea"/>
                <a:sym typeface="+mn-lt"/>
              </a:rPr>
              <a:t>　　</a:t>
            </a:r>
            <a:endParaRPr sz="2400" b="1" dirty="0">
              <a:solidFill>
                <a:srgbClr val="663300"/>
              </a:solidFill>
              <a:cs typeface="+mn-ea"/>
              <a:sym typeface="+mn-lt"/>
            </a:endParaRPr>
          </a:p>
        </p:txBody>
      </p:sp>
      <p:pic>
        <p:nvPicPr>
          <p:cNvPr id="14" name="图片 13"/>
          <p:cNvPicPr>
            <a:picLocks noChangeAspect="1"/>
          </p:cNvPicPr>
          <p:nvPr/>
        </p:nvPicPr>
        <p:blipFill>
          <a:blip r:embed="rId4" cstate="screen"/>
          <a:stretch>
            <a:fillRect/>
          </a:stretch>
        </p:blipFill>
        <p:spPr>
          <a:xfrm>
            <a:off x="9756775" y="4725035"/>
            <a:ext cx="2733675" cy="2438400"/>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32" y="-5461"/>
            <a:ext cx="12192000" cy="6863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1" y="2893410"/>
            <a:ext cx="12192000" cy="4546301"/>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295" y="5004686"/>
            <a:ext cx="1951719" cy="1853314"/>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7436"/>
          <a:stretch>
            <a:fillRect/>
          </a:stretch>
        </p:blipFill>
        <p:spPr>
          <a:xfrm>
            <a:off x="-1" y="4150867"/>
            <a:ext cx="4090589" cy="2611929"/>
          </a:xfrm>
          <a:prstGeom prst="rect">
            <a:avLst/>
          </a:prstGeom>
        </p:spPr>
      </p:pic>
      <p:sp>
        <p:nvSpPr>
          <p:cNvPr id="26" name="PA-Aichitds1"/>
          <p:cNvSpPr txBox="1"/>
          <p:nvPr>
            <p:custDataLst>
              <p:tags r:id="rId5"/>
            </p:custDataLst>
          </p:nvPr>
        </p:nvSpPr>
        <p:spPr>
          <a:xfrm>
            <a:off x="3283250" y="2188628"/>
            <a:ext cx="6825651"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9600" i="0" kern="200" baseline="0" noProof="0" dirty="0">
                <a:ln>
                  <a:noFill/>
                </a:ln>
                <a:gradFill flip="none" rotWithShape="1">
                  <a:gsLst>
                    <a:gs pos="100000">
                      <a:srgbClr val="A41105"/>
                    </a:gs>
                    <a:gs pos="0">
                      <a:srgbClr val="FF081D"/>
                    </a:gs>
                  </a:gsLst>
                  <a:lin ang="5400000" scaled="1"/>
                  <a:tileRect/>
                </a:gradFill>
                <a:effectLst/>
                <a:uLnTx/>
                <a:uFillTx/>
                <a:latin typeface="Aa新华惊马体" charset="0"/>
                <a:ea typeface="Aa新华惊马体" panose="02010600010101010101" pitchFamily="2" charset="-122"/>
                <a:sym typeface="微软雅黑" panose="020B0503020204020204" pitchFamily="34" charset="-122"/>
              </a:rPr>
              <a:t>谢谢大家！</a:t>
            </a:r>
            <a:endParaRPr kumimoji="1" lang="zh-CN" altLang="en-US" sz="9600" i="0" kern="200" baseline="0" noProof="0" dirty="0">
              <a:ln>
                <a:noFill/>
              </a:ln>
              <a:gradFill flip="none" rotWithShape="1">
                <a:gsLst>
                  <a:gs pos="100000">
                    <a:srgbClr val="A41105"/>
                  </a:gs>
                  <a:gs pos="0">
                    <a:srgbClr val="FF081D"/>
                  </a:gs>
                </a:gsLst>
                <a:lin ang="5400000" scaled="1"/>
                <a:tileRect/>
              </a:gradFill>
              <a:effectLst/>
              <a:uLnTx/>
              <a:uFillTx/>
              <a:latin typeface="Aa新华惊马体" charset="0"/>
              <a:ea typeface="Aa新华惊马体" panose="02010600010101010101" pitchFamily="2" charset="-122"/>
              <a:sym typeface="微软雅黑" panose="020B0503020204020204" pitchFamily="34" charset="-122"/>
            </a:endParaRPr>
          </a:p>
        </p:txBody>
      </p:sp>
      <p:pic>
        <p:nvPicPr>
          <p:cNvPr id="49" name="图片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2" y="-5461"/>
            <a:ext cx="6339640" cy="1801135"/>
          </a:xfrm>
          <a:prstGeom prst="rect">
            <a:avLst/>
          </a:prstGeom>
        </p:spPr>
      </p:pic>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0000">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14:bounceEnd="40000">
                                          <p:cBhvr additive="base">
                                            <p:cTn id="15" dur="1000" fill="hold"/>
                                            <p:tgtEl>
                                              <p:spTgt spid="47"/>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40000">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14:bounceEnd="40000">
                                          <p:cBhvr additive="base">
                                            <p:cTn id="19" dur="100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20"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1000" fill="hold"/>
                                            <p:tgtEl>
                                              <p:spTgt spid="47"/>
                                            </p:tgtEl>
                                            <p:attrNameLst>
                                              <p:attrName>ppt_x</p:attrName>
                                            </p:attrNameLst>
                                          </p:cBhvr>
                                          <p:tavLst>
                                            <p:tav tm="0">
                                              <p:val>
                                                <p:strVal val="#ppt_x"/>
                                              </p:val>
                                            </p:tav>
                                            <p:tav tm="100000">
                                              <p:val>
                                                <p:strVal val="#ppt_x"/>
                                              </p:val>
                                            </p:tav>
                                          </p:tavLst>
                                        </p:anim>
                                        <p:anim calcmode="lin" valueType="num">
                                          <p:cBhvr additive="base">
                                            <p:cTn id="16" dur="10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1000" fill="hold"/>
                                            <p:tgtEl>
                                              <p:spTgt spid="49"/>
                                            </p:tgtEl>
                                            <p:attrNameLst>
                                              <p:attrName>ppt_x</p:attrName>
                                            </p:attrNameLst>
                                          </p:cBhvr>
                                          <p:tavLst>
                                            <p:tav tm="0">
                                              <p:val>
                                                <p:strVal val="#ppt_x"/>
                                              </p:val>
                                            </p:tav>
                                            <p:tav tm="100000">
                                              <p:val>
                                                <p:strVal val="#ppt_x"/>
                                              </p:val>
                                            </p:tav>
                                          </p:tavLst>
                                        </p:anim>
                                        <p:anim calcmode="lin" valueType="num">
                                          <p:cBhvr additive="base">
                                            <p:cTn id="20" dur="10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t="14257"/>
          <a:stretch>
            <a:fillRect/>
          </a:stretch>
        </p:blipFill>
        <p:spPr>
          <a:xfrm flipH="1">
            <a:off x="0" y="5153660"/>
            <a:ext cx="12191365" cy="2286635"/>
          </a:xfrm>
          <a:prstGeom prst="rect">
            <a:avLst/>
          </a:prstGeom>
        </p:spPr>
      </p:pic>
      <p:pic>
        <p:nvPicPr>
          <p:cNvPr id="14" name="图片 13"/>
          <p:cNvPicPr>
            <a:picLocks noChangeAspect="1"/>
          </p:cNvPicPr>
          <p:nvPr/>
        </p:nvPicPr>
        <p:blipFill>
          <a:blip r:embed="rId3" cstate="screen"/>
          <a:stretch>
            <a:fillRect/>
          </a:stretch>
        </p:blipFill>
        <p:spPr>
          <a:xfrm>
            <a:off x="9756775" y="4725035"/>
            <a:ext cx="2733675" cy="2438400"/>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60"/>
            <a:ext cx="904240" cy="858520"/>
          </a:xfrm>
          <a:prstGeom prst="rect">
            <a:avLst/>
          </a:prstGeom>
        </p:spPr>
      </p:pic>
      <p:cxnSp>
        <p:nvCxnSpPr>
          <p:cNvPr id="17" name="直接连接符 16"/>
          <p:cNvCxnSpPr/>
          <p:nvPr/>
        </p:nvCxnSpPr>
        <p:spPr>
          <a:xfrm>
            <a:off x="438150" y="974725"/>
            <a:ext cx="10888345" cy="6985"/>
          </a:xfrm>
          <a:prstGeom prst="line">
            <a:avLst/>
          </a:prstGeom>
          <a:l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88085" y="538480"/>
            <a:ext cx="3220720" cy="368300"/>
          </a:xfrm>
          <a:prstGeom prst="rect">
            <a:avLst/>
          </a:prstGeom>
          <a:noFill/>
        </p:spPr>
        <p:txBody>
          <a:bodyPr wrap="square" rtlCol="0">
            <a:spAutoFit/>
          </a:bodyPr>
          <a:p>
            <a:r>
              <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rPr>
              <a:t>新民主主义革命时期</a:t>
            </a:r>
            <a:endParaRPr lang="zh-CN" altLang="en-US" noProof="0" dirty="0">
              <a:ln>
                <a:noFill/>
              </a:ln>
              <a:solidFill>
                <a:srgbClr val="FF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662305" y="5419090"/>
            <a:ext cx="9902190" cy="829945"/>
          </a:xfrm>
          <a:prstGeom prst="rect">
            <a:avLst/>
          </a:prstGeom>
          <a:noFill/>
          <a:ln>
            <a:solidFill>
              <a:srgbClr val="D52C23"/>
            </a:solidFill>
            <a:prstDash val="solid"/>
          </a:ln>
        </p:spPr>
        <p:txBody>
          <a:bodyPr wrap="square" rtlCol="0">
            <a:spAutoFit/>
          </a:bodyPr>
          <a:p>
            <a:pPr algn="l">
              <a:lnSpc>
                <a:spcPct val="120000"/>
              </a:lnSpc>
            </a:pP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百日维新的失败，使旧中国再现一枕黄粱，但谭嗣同“</a:t>
            </a:r>
            <a:r>
              <a:rPr lang="zh-CN" altLang="en-US" sz="2000" dirty="0">
                <a:solidFill>
                  <a:srgbClr val="C00000"/>
                </a:solidFill>
                <a:latin typeface="等线" panose="02010600030101010101" charset="-122"/>
                <a:ea typeface="等线" panose="02010600030101010101" charset="-122"/>
                <a:cs typeface="等线" panose="02010600030101010101" charset="-122"/>
                <a:sym typeface="+mn-ea"/>
              </a:rPr>
              <a:t>我以我血吾中华</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”的决心却击荡了中华大地。</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a:t>
            </a:r>
            <a:r>
              <a:rPr lang="zh-CN" altLang="en-US" sz="2000" dirty="0">
                <a:solidFill>
                  <a:srgbClr val="663300"/>
                </a:solidFill>
                <a:latin typeface="等线" panose="02010600030101010101" charset="-122"/>
                <a:ea typeface="等线" panose="02010600030101010101" charset="-122"/>
                <a:cs typeface="等线" panose="02010600030101010101" charset="-122"/>
                <a:sym typeface="+mn-ea"/>
              </a:rPr>
              <a:t>我自横刀向天笑，去留肝胆两昆仑</a:t>
            </a:r>
            <a:r>
              <a:rPr lang="en-US" altLang="zh-CN" sz="2000" dirty="0">
                <a:solidFill>
                  <a:srgbClr val="663300"/>
                </a:solidFill>
                <a:latin typeface="等线" panose="02010600030101010101" charset="-122"/>
                <a:ea typeface="等线" panose="02010600030101010101" charset="-122"/>
                <a:cs typeface="等线" panose="02010600030101010101" charset="-122"/>
                <a:sym typeface="+mn-ea"/>
              </a:rPr>
              <a:t>”</a:t>
            </a:r>
            <a:endParaRPr lang="en-US" altLang="zh-CN" sz="2000" dirty="0">
              <a:solidFill>
                <a:srgbClr val="663300"/>
              </a:solidFill>
              <a:latin typeface="等线" panose="02010600030101010101" charset="-122"/>
              <a:ea typeface="等线" panose="02010600030101010101" charset="-122"/>
              <a:cs typeface="等线" panose="02010600030101010101" charset="-122"/>
              <a:sym typeface="+mn-ea"/>
            </a:endParaRPr>
          </a:p>
        </p:txBody>
      </p:sp>
      <p:pic>
        <p:nvPicPr>
          <p:cNvPr id="5" name="图片 4"/>
          <p:cNvPicPr>
            <a:picLocks noChangeAspect="1"/>
          </p:cNvPicPr>
          <p:nvPr/>
        </p:nvPicPr>
        <p:blipFill>
          <a:blip r:embed="rId5"/>
          <a:stretch>
            <a:fillRect/>
          </a:stretch>
        </p:blipFill>
        <p:spPr>
          <a:xfrm>
            <a:off x="1901190" y="3056890"/>
            <a:ext cx="3737610" cy="2096770"/>
          </a:xfrm>
          <a:prstGeom prst="rect">
            <a:avLst/>
          </a:prstGeom>
        </p:spPr>
      </p:pic>
      <p:pic>
        <p:nvPicPr>
          <p:cNvPr id="18435" name="Picture 5" descr="wxbfsb"/>
          <p:cNvPicPr>
            <a:picLocks noChangeAspect="1"/>
          </p:cNvPicPr>
          <p:nvPr/>
        </p:nvPicPr>
        <p:blipFill>
          <a:blip r:embed="rId6"/>
          <a:stretch>
            <a:fillRect/>
          </a:stretch>
        </p:blipFill>
        <p:spPr>
          <a:xfrm>
            <a:off x="6631940" y="2785110"/>
            <a:ext cx="2932430" cy="2620010"/>
          </a:xfrm>
          <a:prstGeom prst="rect">
            <a:avLst/>
          </a:prstGeom>
          <a:noFill/>
          <a:ln w="9525">
            <a:noFill/>
          </a:ln>
        </p:spPr>
      </p:pic>
      <p:sp>
        <p:nvSpPr>
          <p:cNvPr id="6" name="文本框 5"/>
          <p:cNvSpPr txBox="1"/>
          <p:nvPr/>
        </p:nvSpPr>
        <p:spPr>
          <a:xfrm>
            <a:off x="511175" y="981710"/>
            <a:ext cx="10887710" cy="2121535"/>
          </a:xfrm>
          <a:prstGeom prst="rect">
            <a:avLst/>
          </a:prstGeom>
          <a:noFill/>
        </p:spPr>
        <p:txBody>
          <a:bodyPr wrap="square" rtlCol="0">
            <a:spAutoFit/>
          </a:bodyPr>
          <a:p>
            <a:pPr>
              <a:lnSpc>
                <a:spcPct val="120000"/>
              </a:lnSpc>
            </a:pPr>
            <a:r>
              <a:rPr lang="en-US" altLang="zh-CN" sz="2000" b="1">
                <a:gradFill>
                  <a:gsLst>
                    <a:gs pos="0">
                      <a:srgbClr val="E30000"/>
                    </a:gs>
                    <a:gs pos="100000">
                      <a:srgbClr val="760303"/>
                    </a:gs>
                  </a:gsLst>
                  <a:lin scaled="0"/>
                </a:gradFill>
              </a:rPr>
              <a:t>                          </a:t>
            </a:r>
            <a:r>
              <a:rPr lang="zh-CN" altLang="en-US">
                <a:gradFill>
                  <a:gsLst>
                    <a:gs pos="0">
                      <a:srgbClr val="E30000"/>
                    </a:gs>
                    <a:gs pos="100000">
                      <a:srgbClr val="760303"/>
                    </a:gs>
                  </a:gsLst>
                  <a:lin scaled="0"/>
                </a:gradFill>
              </a:rPr>
              <a:t>百日维新、维新变法、维新运动。1898年6月11日-1898年9月21日，是晚清</a:t>
            </a:r>
            <a:r>
              <a:rPr lang="zh-CN" altLang="en-US" u="sng">
                <a:gradFill>
                  <a:gsLst>
                    <a:gs pos="0">
                      <a:srgbClr val="E30000"/>
                    </a:gs>
                    <a:gs pos="100000">
                      <a:srgbClr val="760303"/>
                    </a:gs>
                  </a:gsLst>
                  <a:lin scaled="0"/>
                </a:gradFill>
              </a:rPr>
              <a:t>维新派</a:t>
            </a:r>
            <a:r>
              <a:rPr lang="zh-CN" altLang="en-US">
                <a:gradFill>
                  <a:gsLst>
                    <a:gs pos="0">
                      <a:srgbClr val="E30000"/>
                    </a:gs>
                    <a:gs pos="100000">
                      <a:srgbClr val="760303"/>
                    </a:gs>
                  </a:gsLst>
                  <a:lin scaled="0"/>
                </a:gradFill>
              </a:rPr>
              <a:t>通过光绪帝进行倡导学习西方，提倡科学文化，改革政治、教育制度，发展农、工、商业等的</a:t>
            </a:r>
            <a:r>
              <a:rPr lang="zh-CN" altLang="en-US" u="sng">
                <a:gradFill>
                  <a:gsLst>
                    <a:gs pos="0">
                      <a:srgbClr val="E30000"/>
                    </a:gs>
                    <a:gs pos="100000">
                      <a:srgbClr val="760303"/>
                    </a:gs>
                  </a:gsLst>
                  <a:lin scaled="0"/>
                </a:gradFill>
              </a:rPr>
              <a:t>资产阶级改良运动。</a:t>
            </a:r>
            <a:r>
              <a:rPr lang="zh-CN" altLang="en-US">
                <a:gradFill>
                  <a:gsLst>
                    <a:gs pos="0">
                      <a:srgbClr val="E30000"/>
                    </a:gs>
                    <a:gs pos="100000">
                      <a:srgbClr val="760303"/>
                    </a:gs>
                  </a:gsLst>
                  <a:lin scaled="0"/>
                </a:gradFill>
              </a:rPr>
              <a:t>其因损害到以慈禧太后为首的守旧派的利益，而遭到强烈抵制与反对。1898年9月21日慈禧发动</a:t>
            </a:r>
            <a:r>
              <a:rPr lang="zh-CN" altLang="en-US" u="sng">
                <a:gradFill>
                  <a:gsLst>
                    <a:gs pos="0">
                      <a:srgbClr val="E30000"/>
                    </a:gs>
                    <a:gs pos="100000">
                      <a:srgbClr val="760303"/>
                    </a:gs>
                  </a:gsLst>
                  <a:lin scaled="0"/>
                </a:gradFill>
              </a:rPr>
              <a:t>戊戌政变，</a:t>
            </a:r>
            <a:r>
              <a:rPr lang="zh-CN" altLang="en-US">
                <a:gradFill>
                  <a:gsLst>
                    <a:gs pos="0">
                      <a:srgbClr val="E30000"/>
                    </a:gs>
                    <a:gs pos="100000">
                      <a:srgbClr val="760303"/>
                    </a:gs>
                  </a:gsLst>
                  <a:lin scaled="0"/>
                </a:gradFill>
              </a:rPr>
              <a:t>变法失败（历时103天）。戊戌变法是一次</a:t>
            </a:r>
            <a:r>
              <a:rPr lang="zh-CN" altLang="en-US" u="sng">
                <a:gradFill>
                  <a:gsLst>
                    <a:gs pos="0">
                      <a:srgbClr val="E30000"/>
                    </a:gs>
                    <a:gs pos="100000">
                      <a:srgbClr val="760303"/>
                    </a:gs>
                  </a:gsLst>
                  <a:lin scaled="0"/>
                </a:gradFill>
              </a:rPr>
              <a:t>具有爱国救亡意义的变法维新运动</a:t>
            </a:r>
            <a:r>
              <a:rPr lang="zh-CN" altLang="en-US">
                <a:gradFill>
                  <a:gsLst>
                    <a:gs pos="0">
                      <a:srgbClr val="E30000"/>
                    </a:gs>
                    <a:gs pos="100000">
                      <a:srgbClr val="760303"/>
                    </a:gs>
                  </a:gsLst>
                  <a:lin scaled="0"/>
                </a:gradFill>
              </a:rPr>
              <a:t>，对社会进步和思想文化的发展具有重要推动作用。谭嗣同、康广仁、林旭、杨深秀、杨锐、刘光第六人都于1898年9月28日在北京惨遭杀害，史称“戊戌六君子”。</a:t>
            </a:r>
            <a:endParaRPr lang="zh-CN" altLang="en-US">
              <a:gradFill>
                <a:gsLst>
                  <a:gs pos="0">
                    <a:srgbClr val="E30000"/>
                  </a:gs>
                  <a:gs pos="100000">
                    <a:srgbClr val="760303"/>
                  </a:gs>
                </a:gsLst>
                <a:lin scaled="0"/>
              </a:gradFill>
            </a:endParaRPr>
          </a:p>
        </p:txBody>
      </p:sp>
      <p:sp>
        <p:nvSpPr>
          <p:cNvPr id="7" name="矩形 6"/>
          <p:cNvSpPr/>
          <p:nvPr/>
        </p:nvSpPr>
        <p:spPr>
          <a:xfrm>
            <a:off x="724535" y="1071245"/>
            <a:ext cx="1645285" cy="334010"/>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2000" b="1" dirty="0">
                <a:cs typeface="+mn-ea"/>
                <a:sym typeface="+mn-lt"/>
              </a:rPr>
              <a:t>戊戌变法</a:t>
            </a:r>
            <a:r>
              <a:rPr sz="2400" b="1" dirty="0">
                <a:cs typeface="+mn-ea"/>
                <a:sym typeface="+mn-lt"/>
              </a:rPr>
              <a:t> </a:t>
            </a:r>
            <a:endParaRPr sz="2400" b="1" dirty="0">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14:bounceEnd="4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9"/>
</p:tagLst>
</file>

<file path=ppt/tags/tag11.xml><?xml version="1.0" encoding="utf-8"?>
<p:tagLst xmlns:p="http://schemas.openxmlformats.org/presentationml/2006/main">
  <p:tag name="PA" val="v5.2.9"/>
</p:tagLst>
</file>

<file path=ppt/tags/tag12.xml><?xml version="1.0" encoding="utf-8"?>
<p:tagLst xmlns:p="http://schemas.openxmlformats.org/presentationml/2006/main">
  <p:tag name="PA" val="v5.2.9"/>
</p:tagLst>
</file>

<file path=ppt/tags/tag13.xml><?xml version="1.0" encoding="utf-8"?>
<p:tagLst xmlns:p="http://schemas.openxmlformats.org/presentationml/2006/main">
  <p:tag name="PA" val="v5.2.9"/>
</p:tagLst>
</file>

<file path=ppt/tags/tag14.xml><?xml version="1.0" encoding="utf-8"?>
<p:tagLst xmlns:p="http://schemas.openxmlformats.org/presentationml/2006/main">
  <p:tag name="PA" val="v5.2.9"/>
</p:tagLst>
</file>

<file path=ppt/tags/tag15.xml><?xml version="1.0" encoding="utf-8"?>
<p:tagLst xmlns:p="http://schemas.openxmlformats.org/presentationml/2006/main">
  <p:tag name="PA" val="v5.2.9"/>
</p:tagLst>
</file>

<file path=ppt/tags/tag16.xml><?xml version="1.0" encoding="utf-8"?>
<p:tagLst xmlns:p="http://schemas.openxmlformats.org/presentationml/2006/main">
  <p:tag name="PA" val="v5.2.9"/>
</p:tagLst>
</file>

<file path=ppt/tags/tag17.xml><?xml version="1.0" encoding="utf-8"?>
<p:tagLst xmlns:p="http://schemas.openxmlformats.org/presentationml/2006/main">
  <p:tag name="PA" val="v5.2.9"/>
</p:tagLst>
</file>

<file path=ppt/tags/tag18.xml><?xml version="1.0" encoding="utf-8"?>
<p:tagLst xmlns:p="http://schemas.openxmlformats.org/presentationml/2006/main">
  <p:tag name="PA" val="v5.2.9"/>
</p:tagLst>
</file>

<file path=ppt/tags/tag19.xml><?xml version="1.0" encoding="utf-8"?>
<p:tagLst xmlns:p="http://schemas.openxmlformats.org/presentationml/2006/main">
  <p:tag name="PA" val="v5.2.9"/>
</p:tagLst>
</file>

<file path=ppt/tags/tag2.xml><?xml version="1.0" encoding="utf-8"?>
<p:tagLst xmlns:p="http://schemas.openxmlformats.org/presentationml/2006/main">
  <p:tag name="PA" val="v5.2.9"/>
</p:tagLst>
</file>

<file path=ppt/tags/tag20.xml><?xml version="1.0" encoding="utf-8"?>
<p:tagLst xmlns:p="http://schemas.openxmlformats.org/presentationml/2006/main">
  <p:tag name="PA" val="v5.2.9"/>
</p:tagLst>
</file>

<file path=ppt/tags/tag21.xml><?xml version="1.0" encoding="utf-8"?>
<p:tagLst xmlns:p="http://schemas.openxmlformats.org/presentationml/2006/main">
  <p:tag name="PA" val="v5.2.9"/>
</p:tagLst>
</file>

<file path=ppt/tags/tag22.xml><?xml version="1.0" encoding="utf-8"?>
<p:tagLst xmlns:p="http://schemas.openxmlformats.org/presentationml/2006/main">
  <p:tag name="PA" val="v5.2.9"/>
</p:tagLst>
</file>

<file path=ppt/tags/tag23.xml><?xml version="1.0" encoding="utf-8"?>
<p:tagLst xmlns:p="http://schemas.openxmlformats.org/presentationml/2006/main">
  <p:tag name="PA" val="v5.2.9"/>
</p:tagLst>
</file>

<file path=ppt/tags/tag24.xml><?xml version="1.0" encoding="utf-8"?>
<p:tagLst xmlns:p="http://schemas.openxmlformats.org/presentationml/2006/main">
  <p:tag name="PA" val="v5.2.9"/>
</p:tagLst>
</file>

<file path=ppt/tags/tag25.xml><?xml version="1.0" encoding="utf-8"?>
<p:tagLst xmlns:p="http://schemas.openxmlformats.org/presentationml/2006/main">
  <p:tag name="PA" val="v5.2.9"/>
</p:tagLst>
</file>

<file path=ppt/tags/tag26.xml><?xml version="1.0" encoding="utf-8"?>
<p:tagLst xmlns:p="http://schemas.openxmlformats.org/presentationml/2006/main">
  <p:tag name="PA" val="v5.2.9"/>
</p:tagLst>
</file>

<file path=ppt/tags/tag27.xml><?xml version="1.0" encoding="utf-8"?>
<p:tagLst xmlns:p="http://schemas.openxmlformats.org/presentationml/2006/main">
  <p:tag name="PA" val="v5.2.9"/>
</p:tagLst>
</file>

<file path=ppt/tags/tag28.xml><?xml version="1.0" encoding="utf-8"?>
<p:tagLst xmlns:p="http://schemas.openxmlformats.org/presentationml/2006/main">
  <p:tag name="PA" val="v5.2.9"/>
</p:tagLst>
</file>

<file path=ppt/tags/tag29.xml><?xml version="1.0" encoding="utf-8"?>
<p:tagLst xmlns:p="http://schemas.openxmlformats.org/presentationml/2006/main">
  <p:tag name="PA" val="v5.2.9"/>
</p:tagLst>
</file>

<file path=ppt/tags/tag3.xml><?xml version="1.0" encoding="utf-8"?>
<p:tagLst xmlns:p="http://schemas.openxmlformats.org/presentationml/2006/main">
  <p:tag name="MH" val="20161208160551"/>
  <p:tag name="MH_LIBRARY" val="GRAPHIC"/>
  <p:tag name="MH_TYPE" val="Title"/>
  <p:tag name="MH_ORDER" val="1"/>
</p:tagLst>
</file>

<file path=ppt/tags/tag30.xml><?xml version="1.0" encoding="utf-8"?>
<p:tagLst xmlns:p="http://schemas.openxmlformats.org/presentationml/2006/main">
  <p:tag name="PA" val="v5.2.9"/>
</p:tagLst>
</file>

<file path=ppt/tags/tag31.xml><?xml version="1.0" encoding="utf-8"?>
<p:tagLst xmlns:p="http://schemas.openxmlformats.org/presentationml/2006/main">
  <p:tag name="PA" val="v5.2.9"/>
</p:tagLst>
</file>

<file path=ppt/tags/tag32.xml><?xml version="1.0" encoding="utf-8"?>
<p:tagLst xmlns:p="http://schemas.openxmlformats.org/presentationml/2006/main">
  <p:tag name="PA" val="v5.2.9"/>
</p:tagLst>
</file>

<file path=ppt/tags/tag33.xml><?xml version="1.0" encoding="utf-8"?>
<p:tagLst xmlns:p="http://schemas.openxmlformats.org/presentationml/2006/main">
  <p:tag name="PA" val="v5.2.9"/>
</p:tagLst>
</file>

<file path=ppt/tags/tag34.xml><?xml version="1.0" encoding="utf-8"?>
<p:tagLst xmlns:p="http://schemas.openxmlformats.org/presentationml/2006/main">
  <p:tag name="PA" val="v5.2.9"/>
</p:tagLst>
</file>

<file path=ppt/tags/tag35.xml><?xml version="1.0" encoding="utf-8"?>
<p:tagLst xmlns:p="http://schemas.openxmlformats.org/presentationml/2006/main">
  <p:tag name="PA" val="v5.2.9"/>
</p:tagLst>
</file>

<file path=ppt/tags/tag36.xml><?xml version="1.0" encoding="utf-8"?>
<p:tagLst xmlns:p="http://schemas.openxmlformats.org/presentationml/2006/main">
  <p:tag name="PA" val="v5.2.9"/>
</p:tagLst>
</file>

<file path=ppt/tags/tag37.xml><?xml version="1.0" encoding="utf-8"?>
<p:tagLst xmlns:p="http://schemas.openxmlformats.org/presentationml/2006/main">
  <p:tag name="PA" val="v5.2.9"/>
</p:tagLst>
</file>

<file path=ppt/tags/tag38.xml><?xml version="1.0" encoding="utf-8"?>
<p:tagLst xmlns:p="http://schemas.openxmlformats.org/presentationml/2006/main">
  <p:tag name="PA" val="v5.2.9"/>
</p:tagLst>
</file>

<file path=ppt/tags/tag39.xml><?xml version="1.0" encoding="utf-8"?>
<p:tagLst xmlns:p="http://schemas.openxmlformats.org/presentationml/2006/main">
  <p:tag name="PA" val="v5.2.9"/>
</p:tagLst>
</file>

<file path=ppt/tags/tag4.xml><?xml version="1.0" encoding="utf-8"?>
<p:tagLst xmlns:p="http://schemas.openxmlformats.org/presentationml/2006/main">
  <p:tag name="MH" val="20161208160551"/>
  <p:tag name="MH_LIBRARY" val="GRAPHIC"/>
  <p:tag name="MH_TYPE" val="Other"/>
  <p:tag name="MH_ORDER" val="1"/>
</p:tagLst>
</file>

<file path=ppt/tags/tag40.xml><?xml version="1.0" encoding="utf-8"?>
<p:tagLst xmlns:p="http://schemas.openxmlformats.org/presentationml/2006/main">
  <p:tag name="PA" val="v5.2.9"/>
</p:tagLst>
</file>

<file path=ppt/tags/tag41.xml><?xml version="1.0" encoding="utf-8"?>
<p:tagLst xmlns:p="http://schemas.openxmlformats.org/presentationml/2006/main">
  <p:tag name="PA" val="v5.2.9"/>
</p:tagLst>
</file>

<file path=ppt/tags/tag42.xml><?xml version="1.0" encoding="utf-8"?>
<p:tagLst xmlns:p="http://schemas.openxmlformats.org/presentationml/2006/main">
  <p:tag name="PA" val="v5.2.9"/>
</p:tagLst>
</file>

<file path=ppt/tags/tag43.xml><?xml version="1.0" encoding="utf-8"?>
<p:tagLst xmlns:p="http://schemas.openxmlformats.org/presentationml/2006/main">
  <p:tag name="PA" val="v5.2.9"/>
</p:tagLst>
</file>

<file path=ppt/tags/tag44.xml><?xml version="1.0" encoding="utf-8"?>
<p:tagLst xmlns:p="http://schemas.openxmlformats.org/presentationml/2006/main">
  <p:tag name="PA" val="v5.2.9"/>
</p:tagLst>
</file>

<file path=ppt/tags/tag45.xml><?xml version="1.0" encoding="utf-8"?>
<p:tagLst xmlns:p="http://schemas.openxmlformats.org/presentationml/2006/main">
  <p:tag name="PA" val="v5.2.9"/>
</p:tagLst>
</file>

<file path=ppt/tags/tag46.xml><?xml version="1.0" encoding="utf-8"?>
<p:tagLst xmlns:p="http://schemas.openxmlformats.org/presentationml/2006/main">
  <p:tag name="PA" val="v5.2.9"/>
</p:tagLst>
</file>

<file path=ppt/tags/tag47.xml><?xml version="1.0" encoding="utf-8"?>
<p:tagLst xmlns:p="http://schemas.openxmlformats.org/presentationml/2006/main">
  <p:tag name="PA" val="v5.2.9"/>
</p:tagLst>
</file>

<file path=ppt/tags/tag48.xml><?xml version="1.0" encoding="utf-8"?>
<p:tagLst xmlns:p="http://schemas.openxmlformats.org/presentationml/2006/main">
  <p:tag name="MH" val="20170313191839"/>
  <p:tag name="MH_LIBRARY" val="GRAPHIC"/>
  <p:tag name="MH_TYPE" val="Other"/>
  <p:tag name="MH_ORDER" val="2"/>
</p:tagLst>
</file>

<file path=ppt/tags/tag49.xml><?xml version="1.0" encoding="utf-8"?>
<p:tagLst xmlns:p="http://schemas.openxmlformats.org/presentationml/2006/main">
  <p:tag name="MH" val="20170313191839"/>
  <p:tag name="MH_LIBRARY" val="GRAPHIC"/>
  <p:tag name="MH_TYPE" val="Other"/>
  <p:tag name="MH_ORDER" val="2"/>
</p:tagLst>
</file>

<file path=ppt/tags/tag5.xml><?xml version="1.0" encoding="utf-8"?>
<p:tagLst xmlns:p="http://schemas.openxmlformats.org/presentationml/2006/main">
  <p:tag name="MH" val="20161208160551"/>
  <p:tag name="MH_LIBRARY" val="GRAPHIC"/>
  <p:tag name="MH_TYPE" val="Other"/>
  <p:tag name="MH_ORDER" val="1"/>
</p:tagLst>
</file>

<file path=ppt/tags/tag50.xml><?xml version="1.0" encoding="utf-8"?>
<p:tagLst xmlns:p="http://schemas.openxmlformats.org/presentationml/2006/main">
  <p:tag name="PA" val="v5.2.9"/>
</p:tagLst>
</file>

<file path=ppt/tags/tag51.xml><?xml version="1.0" encoding="utf-8"?>
<p:tagLst xmlns:p="http://schemas.openxmlformats.org/presentationml/2006/main">
  <p:tag name="PA" val="v5.2.9"/>
</p:tagLst>
</file>

<file path=ppt/tags/tag52.xml><?xml version="1.0" encoding="utf-8"?>
<p:tagLst xmlns:p="http://schemas.openxmlformats.org/presentationml/2006/main">
  <p:tag name="PA" val="v5.2.9"/>
</p:tagLst>
</file>

<file path=ppt/tags/tag53.xml><?xml version="1.0" encoding="utf-8"?>
<p:tagLst xmlns:p="http://schemas.openxmlformats.org/presentationml/2006/main">
  <p:tag name="PA" val="v5.2.9"/>
</p:tagLst>
</file>

<file path=ppt/tags/tag54.xml><?xml version="1.0" encoding="utf-8"?>
<p:tagLst xmlns:p="http://schemas.openxmlformats.org/presentationml/2006/main">
  <p:tag name="PA" val="v5.2.9"/>
</p:tagLst>
</file>

<file path=ppt/tags/tag55.xml><?xml version="1.0" encoding="utf-8"?>
<p:tagLst xmlns:p="http://schemas.openxmlformats.org/presentationml/2006/main">
  <p:tag name="PA" val="v5.2.9"/>
</p:tagLst>
</file>

<file path=ppt/tags/tag56.xml><?xml version="1.0" encoding="utf-8"?>
<p:tagLst xmlns:p="http://schemas.openxmlformats.org/presentationml/2006/main">
  <p:tag name="PA" val="v5.2.9"/>
</p:tagLst>
</file>

<file path=ppt/tags/tag6.xml><?xml version="1.0" encoding="utf-8"?>
<p:tagLst xmlns:p="http://schemas.openxmlformats.org/presentationml/2006/main">
  <p:tag name="MH" val="20161208160551"/>
  <p:tag name="MH_LIBRARY" val="GRAPHIC"/>
  <p:tag name="MH_TYPE" val="Other"/>
  <p:tag name="MH_ORDER" val="1"/>
</p:tagLst>
</file>

<file path=ppt/tags/tag7.xml><?xml version="1.0" encoding="utf-8"?>
<p:tagLst xmlns:p="http://schemas.openxmlformats.org/presentationml/2006/main">
  <p:tag name="PA" val="v5.2.11"/>
</p:tagLst>
</file>

<file path=ppt/tags/tag8.xml><?xml version="1.0" encoding="utf-8"?>
<p:tagLst xmlns:p="http://schemas.openxmlformats.org/presentationml/2006/main">
  <p:tag name="PA" val="v5.2.11"/>
</p:tagLst>
</file>

<file path=ppt/tags/tag9.xml><?xml version="1.0" encoding="utf-8"?>
<p:tagLst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涂豆思">
  <a:themeElements>
    <a:clrScheme name="涂豆思">
      <a:dk1>
        <a:sysClr val="windowText" lastClr="000000"/>
      </a:dk1>
      <a:lt1>
        <a:sysClr val="window" lastClr="FFFFFF"/>
      </a:lt1>
      <a:dk2>
        <a:srgbClr val="44546A"/>
      </a:dk2>
      <a:lt2>
        <a:srgbClr val="E7E6E6"/>
      </a:lt2>
      <a:accent1>
        <a:srgbClr val="C00000"/>
      </a:accent1>
      <a:accent2>
        <a:srgbClr val="FFEDC2"/>
      </a:accent2>
      <a:accent3>
        <a:srgbClr val="A5A5A5"/>
      </a:accent3>
      <a:accent4>
        <a:srgbClr val="C00000"/>
      </a:accent4>
      <a:accent5>
        <a:srgbClr val="7F7F7F"/>
      </a:accent5>
      <a:accent6>
        <a:srgbClr val="FFEDC2"/>
      </a:accent6>
      <a:hlink>
        <a:srgbClr val="C00000"/>
      </a:hlink>
      <a:folHlink>
        <a:srgbClr val="C00000"/>
      </a:folHlink>
    </a:clrScheme>
    <a:fontScheme name="涂豆思">
      <a:majorFont>
        <a:latin typeface="阿里巴巴普惠体"/>
        <a:ea typeface="阿里巴巴普惠体"/>
        <a:cs typeface=""/>
      </a:majorFont>
      <a:minorFont>
        <a:latin typeface="阿里巴巴普惠体 Light"/>
        <a:ea typeface="阿里巴巴普惠体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19877</Words>
  <Application>WPS 演示</Application>
  <PresentationFormat>自定义</PresentationFormat>
  <Paragraphs>969</Paragraphs>
  <Slides>83</Slides>
  <Notes>21</Notes>
  <HiddenSlides>0</HiddenSlides>
  <MMClips>1</MMClips>
  <ScaleCrop>false</ScaleCrop>
  <HeadingPairs>
    <vt:vector size="6" baseType="variant">
      <vt:variant>
        <vt:lpstr>已用的字体</vt:lpstr>
      </vt:variant>
      <vt:variant>
        <vt:i4>30</vt:i4>
      </vt:variant>
      <vt:variant>
        <vt:lpstr>主题</vt:lpstr>
      </vt:variant>
      <vt:variant>
        <vt:i4>2</vt:i4>
      </vt:variant>
      <vt:variant>
        <vt:lpstr>幻灯片标题</vt:lpstr>
      </vt:variant>
      <vt:variant>
        <vt:i4>83</vt:i4>
      </vt:variant>
    </vt:vector>
  </HeadingPairs>
  <TitlesOfParts>
    <vt:vector size="115" baseType="lpstr">
      <vt:lpstr>Arial</vt:lpstr>
      <vt:lpstr>宋体</vt:lpstr>
      <vt:lpstr>Wingdings</vt:lpstr>
      <vt:lpstr>思源黑体</vt:lpstr>
      <vt:lpstr>黑体</vt:lpstr>
      <vt:lpstr>微软雅黑</vt:lpstr>
      <vt:lpstr>Impact</vt:lpstr>
      <vt:lpstr>三极琼影简体</vt:lpstr>
      <vt:lpstr>思源黑体 Normal</vt:lpstr>
      <vt:lpstr>Century Gothic</vt:lpstr>
      <vt:lpstr>阿里巴巴普惠体 Medium</vt:lpstr>
      <vt:lpstr>Aa新华惊马体</vt:lpstr>
      <vt:lpstr>阿里巴巴普惠体 Light</vt:lpstr>
      <vt:lpstr>等线</vt:lpstr>
      <vt:lpstr>Arial Unicode MS</vt:lpstr>
      <vt:lpstr>等线 Light</vt:lpstr>
      <vt:lpstr>思源黑体 CN Bold</vt:lpstr>
      <vt:lpstr>阿里巴巴普惠体 M</vt:lpstr>
      <vt:lpstr>思源黑体 CN Normal</vt:lpstr>
      <vt:lpstr>阿里巴巴普惠体</vt:lpstr>
      <vt:lpstr>字魂58号-创中黑-Regular</vt:lpstr>
      <vt:lpstr>Calibri</vt:lpstr>
      <vt:lpstr>华文细黑</vt:lpstr>
      <vt:lpstr>Calibri</vt:lpstr>
      <vt:lpstr>隶书</vt:lpstr>
      <vt:lpstr>方正小标宋简体</vt:lpstr>
      <vt:lpstr>华文新魏</vt:lpstr>
      <vt:lpstr>仿宋_GB2312</vt:lpstr>
      <vt:lpstr>Aa新华惊马体</vt:lpstr>
      <vt:lpstr>Segoe Print</vt:lpstr>
      <vt:lpstr>Office 主题​​</vt:lpstr>
      <vt:lpstr>涂豆思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春天的故事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421</cp:revision>
  <dcterms:created xsi:type="dcterms:W3CDTF">2020-03-07T05:16:00Z</dcterms:created>
  <dcterms:modified xsi:type="dcterms:W3CDTF">2021-06-03T13:39:38Z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2052-11.1.0.10116</vt:lpwstr>
  </property>
</Properties>
</file>